
<file path=[Content_Types].xml><?xml version="1.0" encoding="utf-8"?>
<Types xmlns="http://schemas.openxmlformats.org/package/2006/content-types">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Master+xml" PartName="/ppt/slideMasters/slideMaster7.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theme+xml" PartName="/ppt/theme/theme7.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8"/>
    <p:sldMasterId id="2147483661" r:id="rId9"/>
    <p:sldMasterId id="2147483662" r:id="rId10"/>
    <p:sldMasterId id="2147483663" r:id="rId11"/>
    <p:sldMasterId id="2147483664" r:id="rId12"/>
    <p:sldMasterId id="2147483665" r:id="rId13"/>
  </p:sldMasterIdLst>
  <p:notesMasterIdLst>
    <p:notesMasterId r:id="rId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Relationships xmlns="http://schemas.openxmlformats.org/package/2006/relationships"><Relationship Id="rId1" Target="theme/theme1.xml" Type="http://schemas.openxmlformats.org/officeDocument/2006/relationships/theme"/><Relationship Id="rId10" Target="slideMasters/slideMaster4.xml" Type="http://schemas.openxmlformats.org/officeDocument/2006/relationships/slideMaster"/><Relationship Id="rId100" Target="notesSlides/notesSlide31.xml" Type="http://schemas.openxmlformats.org/officeDocument/2006/relationships/notesSlide"/><Relationship Id="rId101" Target="notesSlides/notesSlide32.xml" Type="http://schemas.openxmlformats.org/officeDocument/2006/relationships/notesSlide"/><Relationship Id="rId102" Target="notesSlides/notesSlide33.xml" Type="http://schemas.openxmlformats.org/officeDocument/2006/relationships/notesSlide"/><Relationship Id="rId103" Target="notesSlides/notesSlide34.xml" Type="http://schemas.openxmlformats.org/officeDocument/2006/relationships/notesSlide"/><Relationship Id="rId104" Target="notesSlides/notesSlide35.xml" Type="http://schemas.openxmlformats.org/officeDocument/2006/relationships/notesSlide"/><Relationship Id="rId105" Target="notesSlides/notesSlide36.xml" Type="http://schemas.openxmlformats.org/officeDocument/2006/relationships/notesSlide"/><Relationship Id="rId106" Target="notesSlides/notesSlide37.xml" Type="http://schemas.openxmlformats.org/officeDocument/2006/relationships/notesSlide"/><Relationship Id="rId107" Target="notesSlides/notesSlide38.xml" Type="http://schemas.openxmlformats.org/officeDocument/2006/relationships/notesSlide"/><Relationship Id="rId108" Target="notesSlides/notesSlide39.xml" Type="http://schemas.openxmlformats.org/officeDocument/2006/relationships/notesSlide"/><Relationship Id="rId109" Target="notesSlides/notesSlide40.xml" Type="http://schemas.openxmlformats.org/officeDocument/2006/relationships/notesSlide"/><Relationship Id="rId11" Target="slideMasters/slideMaster5.xml" Type="http://schemas.openxmlformats.org/officeDocument/2006/relationships/slideMaster"/><Relationship Id="rId110" Target="notesSlides/notesSlide41.xml" Type="http://schemas.openxmlformats.org/officeDocument/2006/relationships/notesSlide"/><Relationship Id="rId111" Target="notesSlides/notesSlide42.xml" Type="http://schemas.openxmlformats.org/officeDocument/2006/relationships/notesSlide"/><Relationship Id="rId112" Target="notesSlides/notesSlide43.xml" Type="http://schemas.openxmlformats.org/officeDocument/2006/relationships/notesSlide"/><Relationship Id="rId113" Target="notesSlides/notesSlide44.xml" Type="http://schemas.openxmlformats.org/officeDocument/2006/relationships/notesSlide"/><Relationship Id="rId114" Target="notesSlides/notesSlide45.xml" Type="http://schemas.openxmlformats.org/officeDocument/2006/relationships/notesSlide"/><Relationship Id="rId115" Target="notesSlides/notesSlide46.xml" Type="http://schemas.openxmlformats.org/officeDocument/2006/relationships/notesSlide"/><Relationship Id="rId116" Target="notesSlides/notesSlide47.xml" Type="http://schemas.openxmlformats.org/officeDocument/2006/relationships/notesSlide"/><Relationship Id="rId117" Target="notesSlides/notesSlide48.xml" Type="http://schemas.openxmlformats.org/officeDocument/2006/relationships/notesSlide"/><Relationship Id="rId118" Target="notesSlides/notesSlide49.xml" Type="http://schemas.openxmlformats.org/officeDocument/2006/relationships/notesSlide"/><Relationship Id="rId119" Target="notesSlides/notesSlide50.xml" Type="http://schemas.openxmlformats.org/officeDocument/2006/relationships/notesSlide"/><Relationship Id="rId12" Target="slideMasters/slideMaster6.xml" Type="http://schemas.openxmlformats.org/officeDocument/2006/relationships/slideMaster"/><Relationship Id="rId120" Target="notesSlides/notesSlide51.xml" Type="http://schemas.openxmlformats.org/officeDocument/2006/relationships/notesSlide"/><Relationship Id="rId121" Target="notesSlides/notesSlide52.xml" Type="http://schemas.openxmlformats.org/officeDocument/2006/relationships/notesSlide"/><Relationship Id="rId122" Target="notesSlides/notesSlide53.xml" Type="http://schemas.openxmlformats.org/officeDocument/2006/relationships/notesSlide"/><Relationship Id="rId123" Target="notesSlides/notesSlide54.xml" Type="http://schemas.openxmlformats.org/officeDocument/2006/relationships/notesSlide"/><Relationship Id="rId124" Target="notesSlides/notesSlide55.xml" Type="http://schemas.openxmlformats.org/officeDocument/2006/relationships/notesSlide"/><Relationship Id="rId125" Target="notesSlides/notesSlide56.xml" Type="http://schemas.openxmlformats.org/officeDocument/2006/relationships/notesSlide"/><Relationship Id="rId13" Target="slideMasters/slideMaster7.xml" Type="http://schemas.openxmlformats.org/officeDocument/2006/relationships/slideMaster"/><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viewProps.xml" Type="http://schemas.openxmlformats.org/officeDocument/2006/relationships/view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presProps.xml" Type="http://schemas.openxmlformats.org/officeDocument/2006/relationships/pres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slideMasters/slideMaster1.xml" Type="http://schemas.openxmlformats.org/officeDocument/2006/relationships/slideMaster"/><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54" Target="slides/slide41.xml" Type="http://schemas.openxmlformats.org/officeDocument/2006/relationships/slide"/><Relationship Id="rId55" Target="slides/slide42.xml" Type="http://schemas.openxmlformats.org/officeDocument/2006/relationships/slide"/><Relationship Id="rId56" Target="slides/slide43.xml" Type="http://schemas.openxmlformats.org/officeDocument/2006/relationships/slide"/><Relationship Id="rId57" Target="slides/slide44.xml" Type="http://schemas.openxmlformats.org/officeDocument/2006/relationships/slide"/><Relationship Id="rId58" Target="slides/slide45.xml" Type="http://schemas.openxmlformats.org/officeDocument/2006/relationships/slide"/><Relationship Id="rId59" Target="slides/slide46.xml" Type="http://schemas.openxmlformats.org/officeDocument/2006/relationships/slide"/><Relationship Id="rId6" Target="notesMasters/notesMaster1.xml" Type="http://schemas.openxmlformats.org/officeDocument/2006/relationships/notesMaster"/><Relationship Id="rId60" Target="slides/slide47.xml" Type="http://schemas.openxmlformats.org/officeDocument/2006/relationships/slide"/><Relationship Id="rId61" Target="slides/slide48.xml" Type="http://schemas.openxmlformats.org/officeDocument/2006/relationships/slide"/><Relationship Id="rId62" Target="slides/slide49.xml" Type="http://schemas.openxmlformats.org/officeDocument/2006/relationships/slide"/><Relationship Id="rId63" Target="slides/slide50.xml" Type="http://schemas.openxmlformats.org/officeDocument/2006/relationships/slide"/><Relationship Id="rId64" Target="slides/slide51.xml" Type="http://schemas.openxmlformats.org/officeDocument/2006/relationships/slide"/><Relationship Id="rId65" Target="slides/slide52.xml" Type="http://schemas.openxmlformats.org/officeDocument/2006/relationships/slide"/><Relationship Id="rId66" Target="slides/slide53.xml" Type="http://schemas.openxmlformats.org/officeDocument/2006/relationships/slide"/><Relationship Id="rId67" Target="slides/slide54.xml" Type="http://schemas.openxmlformats.org/officeDocument/2006/relationships/slide"/><Relationship Id="rId68" Target="slides/slide55.xml" Type="http://schemas.openxmlformats.org/officeDocument/2006/relationships/slide"/><Relationship Id="rId69" Target="slides/slide56.xml" Type="http://schemas.openxmlformats.org/officeDocument/2006/relationships/slide"/><Relationship Id="rId7" Target="theme/theme2.xml" Type="http://schemas.openxmlformats.org/officeDocument/2006/relationships/theme"/><Relationship Id="rId70" Target="notesSlides/notesSlide1.xml" Type="http://schemas.openxmlformats.org/officeDocument/2006/relationships/notesSlide"/><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74" Target="notesSlides/notesSlide5.xml" Type="http://schemas.openxmlformats.org/officeDocument/2006/relationships/notesSlide"/><Relationship Id="rId75" Target="notesSlides/notesSlide6.xml" Type="http://schemas.openxmlformats.org/officeDocument/2006/relationships/notesSlide"/><Relationship Id="rId76" Target="notesSlides/notesSlide7.xml" Type="http://schemas.openxmlformats.org/officeDocument/2006/relationships/notesSlide"/><Relationship Id="rId77" Target="notesSlides/notesSlide8.xml" Type="http://schemas.openxmlformats.org/officeDocument/2006/relationships/notesSlide"/><Relationship Id="rId78" Target="notesSlides/notesSlide9.xml" Type="http://schemas.openxmlformats.org/officeDocument/2006/relationships/notesSlide"/><Relationship Id="rId79" Target="notesSlides/notesSlide10.xml" Type="http://schemas.openxmlformats.org/officeDocument/2006/relationships/notesSlide"/><Relationship Id="rId8" Target="slideMasters/slideMaster2.xml" Type="http://schemas.openxmlformats.org/officeDocument/2006/relationships/slideMaster"/><Relationship Id="rId80" Target="notesSlides/notesSlide11.xml" Type="http://schemas.openxmlformats.org/officeDocument/2006/relationships/notesSlide"/><Relationship Id="rId81" Target="notesSlides/notesSlide12.xml" Type="http://schemas.openxmlformats.org/officeDocument/2006/relationships/notesSlide"/><Relationship Id="rId82" Target="notesSlides/notesSlide13.xml" Type="http://schemas.openxmlformats.org/officeDocument/2006/relationships/notesSlide"/><Relationship Id="rId83" Target="notesSlides/notesSlide14.xml" Type="http://schemas.openxmlformats.org/officeDocument/2006/relationships/notesSlide"/><Relationship Id="rId84" Target="notesSlides/notesSlide15.xml" Type="http://schemas.openxmlformats.org/officeDocument/2006/relationships/notesSlide"/><Relationship Id="rId85" Target="notesSlides/notesSlide16.xml" Type="http://schemas.openxmlformats.org/officeDocument/2006/relationships/notesSlide"/><Relationship Id="rId86" Target="notesSlides/notesSlide17.xml" Type="http://schemas.openxmlformats.org/officeDocument/2006/relationships/notesSlide"/><Relationship Id="rId87" Target="notesSlides/notesSlide18.xml" Type="http://schemas.openxmlformats.org/officeDocument/2006/relationships/notesSlide"/><Relationship Id="rId88" Target="notesSlides/notesSlide19.xml" Type="http://schemas.openxmlformats.org/officeDocument/2006/relationships/notesSlide"/><Relationship Id="rId89" Target="notesSlides/notesSlide20.xml" Type="http://schemas.openxmlformats.org/officeDocument/2006/relationships/notesSlide"/><Relationship Id="rId9" Target="slideMasters/slideMaster3.xml" Type="http://schemas.openxmlformats.org/officeDocument/2006/relationships/slideMaster"/><Relationship Id="rId90" Target="notesSlides/notesSlide21.xml" Type="http://schemas.openxmlformats.org/officeDocument/2006/relationships/notesSlide"/><Relationship Id="rId91" Target="notesSlides/notesSlide22.xml" Type="http://schemas.openxmlformats.org/officeDocument/2006/relationships/notesSlide"/><Relationship Id="rId92" Target="notesSlides/notesSlide23.xml" Type="http://schemas.openxmlformats.org/officeDocument/2006/relationships/notesSlide"/><Relationship Id="rId93" Target="notesSlides/notesSlide24.xml" Type="http://schemas.openxmlformats.org/officeDocument/2006/relationships/notesSlide"/><Relationship Id="rId94" Target="notesSlides/notesSlide25.xml" Type="http://schemas.openxmlformats.org/officeDocument/2006/relationships/notesSlide"/><Relationship Id="rId95" Target="notesSlides/notesSlide26.xml" Type="http://schemas.openxmlformats.org/officeDocument/2006/relationships/notesSlide"/><Relationship Id="rId96" Target="notesSlides/notesSlide27.xml" Type="http://schemas.openxmlformats.org/officeDocument/2006/relationships/notesSlide"/><Relationship Id="rId97" Target="notesSlides/notesSlide28.xml" Type="http://schemas.openxmlformats.org/officeDocument/2006/relationships/notesSlide"/><Relationship Id="rId98" Target="notesSlides/notesSlide29.xml" Type="http://schemas.openxmlformats.org/officeDocument/2006/relationships/notesSlide"/><Relationship Id="rId99" Target="notesSlides/notesSlide3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solidFill>
                  <a:srgbClr val="000000">
                    <a:alpha val="100000"/>
                  </a:srgbClr>
                </a:solidFill>
                <a:latin typeface="Arial"/>
              </a:defRPr>
            </a:lvl1pPr>
          </a:lstStyle>
          <a:p>
            <a:pPr algn="l" indent="0">
              <a:lnSpc>
                <a:spcPct val="100000"/>
              </a:lnSpc>
            </a:pPr>
            <a:r>
              <a:rPr lang="en-US" b="false" i="false" strike="noStrike" u="none" sz="1400">
                <a:solidFill>
                  <a:srgbClr val="000000"/>
                </a:solidFill>
                <a:latin typeface="Arial"/>
                <a:ea typeface="Arial"/>
                <a:cs typeface="Arial"/>
                <a:sym typeface="Arial"/>
              </a:rPr>
              <a:t>Main Title Page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solidFill>
                  <a:srgbClr val="000000">
                    <a:alpha val="100000"/>
                  </a:srgbClr>
                </a:solidFill>
                <a:latin typeface="Arial"/>
              </a:defRPr>
            </a:lvl1pPr>
          </a:lstStyle>
          <a:p>
            <a:pPr algn="l" indent="0">
              <a:lnSpc>
                <a:spcPct val="100000"/>
              </a:lnSpc>
            </a:pPr>
            <a:r>
              <a:rPr lang="en-US" b="false" i="false" strike="noStrike" u="none" sz="1400">
                <a:solidFill>
                  <a:srgbClr val="000000"/>
                </a:solidFill>
                <a:latin typeface="Arial"/>
                <a:ea typeface="Arial"/>
                <a:cs typeface="Arial"/>
                <a:sym typeface="Arial"/>
              </a:rPr>
              <a:t>NCS uses TV,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latin typeface="Roboto"/>
              </a:defRPr>
            </a:lvl1pPr>
          </a:lstStyle>
          <a:p>
            <a:pPr algn="l" indent="0">
              <a:lnSpc>
                <a:spcPct val="100000"/>
              </a:lnSpc>
            </a:pPr>
            <a:r>
              <a:rPr lang="en-US" b="true" i="false" strike="noStrike" u="none" sz="1400">
                <a:solidFill>
                  <a:srgbClr val="000000"/>
                </a:solidFill>
                <a:latin typeface="Roboto"/>
                <a:ea typeface="Roboto"/>
                <a:cs typeface="Roboto"/>
                <a:sym typeface="Roboto"/>
              </a:rPr>
              <a:t>Take note of key point 1 &amp; 2 as these are always the main thing that merchants get it incorrect that leads to hardware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latin typeface="Roboto"/>
              </a:defRPr>
            </a:lvl1pPr>
          </a:lstStyle>
          <a:p>
            <a:pPr algn="l" indent="0">
              <a:lnSpc>
                <a:spcPct val="100000"/>
              </a:lnSpc>
            </a:pPr>
            <a:r>
              <a:rPr lang="en-US" b="true" i="false" strike="noStrike" u="none" sz="1400">
                <a:solidFill>
                  <a:srgbClr val="000000"/>
                </a:solidFill>
                <a:latin typeface="Roboto"/>
                <a:ea typeface="Roboto"/>
                <a:cs typeface="Roboto"/>
                <a:sym typeface="Roboto"/>
              </a:rPr>
              <a:t>Take note of key point 1 &amp; 2 as these are always the main thing that merchants get it incorrect that leads to hardware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latin typeface="Roboto"/>
              </a:defRPr>
            </a:lvl1pPr>
          </a:lstStyle>
          <a:p>
            <a:pPr algn="l" indent="0">
              <a:lnSpc>
                <a:spcPct val="100000"/>
              </a:lnSpc>
            </a:pPr>
            <a:r>
              <a:rPr lang="en-US" b="true" i="false" strike="noStrike" u="none" sz="1400">
                <a:solidFill>
                  <a:srgbClr val="000000"/>
                </a:solidFill>
                <a:latin typeface="Roboto"/>
                <a:ea typeface="Roboto"/>
                <a:cs typeface="Roboto"/>
                <a:sym typeface="Roboto"/>
              </a:rPr>
              <a:t>Take note of key point 1 &amp; 2 as these are always the main thing that merchants get it incorrect that leads to hardware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latin typeface="Roboto"/>
              </a:defRPr>
            </a:lvl1pPr>
          </a:lstStyle>
          <a:p>
            <a:pPr algn="l" indent="0">
              <a:lnSpc>
                <a:spcPct val="100000"/>
              </a:lnSpc>
            </a:pPr>
            <a:r>
              <a:rPr lang="en-US" b="true" i="false" strike="noStrike" u="none" sz="1400">
                <a:solidFill>
                  <a:srgbClr val="000000"/>
                </a:solidFill>
                <a:latin typeface="Roboto"/>
                <a:ea typeface="Roboto"/>
                <a:cs typeface="Roboto"/>
                <a:sym typeface="Roboto"/>
              </a:rPr>
              <a:t>Take note of key point 1 &amp; 2 as these are always the main thing that merchants get it incorrect that leads to hardware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defRPr>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defRPr>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defRPr>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defRPr>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true" i="false" u="none" strike="noStrike">
                <a:solidFill>
                  <a:srgbClr val="000000">
                    <a:alpha val="100000"/>
                  </a:srgbClr>
                </a:solidFill>
              </a:defRPr>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solidFill>
                  <a:srgbClr val="000000">
                    <a:alpha val="100000"/>
                  </a:srgbClr>
                </a:solidFill>
                <a:latin typeface="Arial"/>
              </a:defRPr>
            </a:lvl1pPr>
          </a:lstStyle>
          <a:p>
            <a:pPr algn="l" indent="0">
              <a:lnSpc>
                <a:spcPct val="100000"/>
              </a:lnSpc>
            </a:pPr>
            <a:r>
              <a:rPr lang="en-US" b="false" i="false" strike="noStrike" u="none" sz="1400">
                <a:solidFill>
                  <a:srgbClr val="000000"/>
                </a:solidFill>
                <a:latin typeface="Arial"/>
                <a:ea typeface="Arial"/>
                <a:cs typeface="Arial"/>
                <a:sym typeface="Arial"/>
              </a:rPr>
              <a:t>Main Title Page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false" i="false" u="none" strike="noStrike"/>
            </a:lvl1pPr>
          </a:lstStyle>
          <a:p>
            <a:pPr algn="l" indent="0">
              <a:lnSpc>
                <a:spcPct val="100000"/>
              </a:lnSpc>
            </a:pPr>
            <a:r>
              <a:rPr lang="en-US" b="false" i="false" strike="noStrike" u="none" sz="1400">
                <a:solidFill>
                  <a:srgbClr val="000000"/>
                </a:solidFill>
                <a:latin typeface="Arial"/>
                <a:ea typeface="Arial"/>
                <a:cs typeface="Arial"/>
                <a:sym typeface="Arial"/>
              </a:rPr>
              <a:t>Click to add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3.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1.png" Type="http://schemas.openxmlformats.org/officeDocument/2006/relationships/image"/></Relationships>
</file>

<file path=ppt/slideLayouts/_rels/slideLayout18.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9.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2.jpeg" Type="http://schemas.openxmlformats.org/officeDocument/2006/relationships/image"/></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2.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4.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5.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6.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7.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8.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9.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0.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2.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3.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4.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5.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6.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7.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1.png" Type="http://schemas.openxmlformats.org/officeDocument/2006/relationships/image"/></Relationships>
</file>

<file path=ppt/slideLayouts/_rels/slideLayout38.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9.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2.jpeg" Type="http://schemas.openxmlformats.org/officeDocument/2006/relationships/image"/></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0.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1.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2.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3.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4.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5.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6.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7.xml.rels><?xml version="1.0" encoding="UTF-8" standalone="yes"?><Relationships xmlns="http://schemas.openxmlformats.org/package/2006/relationships"><Relationship Id="rId1" Target="../slideMasters/slideMaster5.xml" Type="http://schemas.openxmlformats.org/officeDocument/2006/relationships/slideMaster"/><Relationship Id="rId2" Target="../media/image3.png" Type="http://schemas.openxmlformats.org/officeDocument/2006/relationships/image"/></Relationships>
</file>

<file path=ppt/slideLayouts/_rels/slideLayout48.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9.xml.rels><?xml version="1.0" encoding="UTF-8" standalone="yes"?><Relationships xmlns="http://schemas.openxmlformats.org/package/2006/relationships"><Relationship Id="rId1" Target="../slideMasters/slideMaster5.xml" Type="http://schemas.openxmlformats.org/officeDocument/2006/relationships/slideMaster"/><Relationship Id="rId2" Target="../media/image4.jpeg" Type="http://schemas.openxmlformats.org/officeDocument/2006/relationships/image"/></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0.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1.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2.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3.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4.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5.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6.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7.xml.rels><?xml version="1.0" encoding="UTF-8" standalone="yes"?><Relationships xmlns="http://schemas.openxmlformats.org/package/2006/relationships"><Relationship Id="rId1" Target="../slideMasters/slideMaster6.xml" Type="http://schemas.openxmlformats.org/officeDocument/2006/relationships/slideMaster"/><Relationship Id="rId2" Target="../media/image1.png" Type="http://schemas.openxmlformats.org/officeDocument/2006/relationships/image"/></Relationships>
</file>

<file path=ppt/slideLayouts/_rels/slideLayout58.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59.xml.rels><?xml version="1.0" encoding="UTF-8" standalone="yes"?><Relationships xmlns="http://schemas.openxmlformats.org/package/2006/relationships"><Relationship Id="rId1" Target="../slideMasters/slideMaster6.xml" Type="http://schemas.openxmlformats.org/officeDocument/2006/relationships/slideMaster"/><Relationship Id="rId2" Target="../media/image2.jpeg" Type="http://schemas.openxmlformats.org/officeDocument/2006/relationships/image"/></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0.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61.xml.rels><?xml version="1.0" encoding="UTF-8" standalone="yes"?><Relationships xmlns="http://schemas.openxmlformats.org/package/2006/relationships"><Relationship Id="rId1" Target="../slideMasters/slideMaster6.xml" Type="http://schemas.openxmlformats.org/officeDocument/2006/relationships/slideMaster"/></Relationships>
</file>

<file path=ppt/slideLayouts/_rels/slideLayout62.xml.rels><?xml version="1.0" encoding="UTF-8" standalone="yes"?><Relationships xmlns="http://schemas.openxmlformats.org/package/2006/relationships"><Relationship Id="rId1" Target="../slideMasters/slideMaster7.xml" Type="http://schemas.openxmlformats.org/officeDocument/2006/relationships/slideMaster"/></Relationships>
</file>

<file path=ppt/slideLayouts/_rels/slideLayout63.xml.rels><?xml version="1.0" encoding="UTF-8" standalone="yes"?><Relationships xmlns="http://schemas.openxmlformats.org/package/2006/relationships"><Relationship Id="rId1" Target="../slideMasters/slideMaster7.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Shape 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Shape 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Shape 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Shape 1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Shape 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name="AutoShape 2" id="2"/>
          <p:cNvSpPr/>
          <p:nvPr>
            <p:ph idx="4" type="body" sz="quarter" hasCustomPrompt="true"/>
          </p:nvPr>
        </p:nvSpPr>
        <p:spPr>
          <a:xfrm rot="0" flipH="false" flipV="false">
            <a:off x="415600" y="2742433"/>
            <a:ext cx="11360800" cy="1122400"/>
          </a:xfrm>
          <a:prstGeom prst="rect">
            <a:avLst/>
          </a:prstGeom>
          <a:noFill/>
          <a:ln w="12700">
            <a:noFill/>
            <a:prstDash val="solid"/>
          </a:ln>
        </p:spPr>
        <p:txBody>
          <a:bodyPr anchor="ctr"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5"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200" cy="0"/>
          </a:xfrm>
          <a:prstGeom prst="straightConnector1">
            <a:avLst/>
          </a:prstGeom>
          <a:noFill/>
          <a:ln w="38100" cmpd="sng" cap="flat">
            <a:solidFill>
              <a:srgbClr val="FFAB40">
                <a:alpha val="100000"/>
              </a:srgbClr>
            </a:solidFill>
            <a:prstDash val="solid"/>
            <a:round/>
            <a:headEnd type="none" w="sm" len="sm"/>
            <a:tailEnd type="none" w="sm" len="sm"/>
          </a:ln>
        </p:spPr>
      </p:cxnSp>
      <p:sp>
        <p:nvSpPr>
          <p:cNvPr name="AutoShape 5" id="5"/>
          <p:cNvSpPr/>
          <p:nvPr>
            <p:ph idx="6" type="body" sz="quarter" hasCustomPrompt="true"/>
          </p:nvPr>
        </p:nvSpPr>
        <p:spPr>
          <a:xfrm rot="0" flipH="false" flipV="false">
            <a:off x="415600" y="3778833"/>
            <a:ext cx="11360800" cy="1056800"/>
          </a:xfrm>
          <a:prstGeom prst="rect">
            <a:avLst/>
          </a:prstGeom>
          <a:noFill/>
          <a:ln w="12700">
            <a:noFill/>
            <a:prstDash val="solid"/>
          </a:ln>
        </p:spPr>
        <p:txBody>
          <a:bodyPr anchor="t" lIns="91425" rIns="91425" tIns="91425" bIns="91425"/>
          <a:lstStyle>
            <a:lvl1pPr algn="ctr">
              <a:lnSpc>
                <a:spcPct val="100000"/>
              </a:lnSpc>
              <a:defRPr sz="18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800">
                <a:solidFill>
                  <a:srgbClr val="212121"/>
                </a:solidFill>
                <a:latin typeface="Roboto Medium"/>
                <a:ea typeface="Roboto Medium"/>
                <a:cs typeface="Roboto Medium"/>
                <a:sym typeface="Roboto Medium"/>
              </a:rPr>
              <a:t>Click to add subtitle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name="AutoShape 2" id="2"/>
          <p:cNvSpPr/>
          <p:nvPr>
            <p:ph idx="7" type="body" sz="quarter" hasCustomPrompt="true"/>
          </p:nvPr>
        </p:nvSpPr>
        <p:spPr>
          <a:xfrm rot="0" flipH="false" flipV="false">
            <a:off x="1476000" y="1042033"/>
            <a:ext cx="9240000" cy="2736800"/>
          </a:xfrm>
          <a:prstGeom prst="rect">
            <a:avLst/>
          </a:prstGeom>
          <a:noFill/>
          <a:ln w="12700">
            <a:noFill/>
            <a:prstDash val="solid"/>
          </a:ln>
        </p:spPr>
        <p:txBody>
          <a:bodyPr anchor="b"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8" type="body" sz="quarter" hasCustomPrompt="true"/>
          </p:nvPr>
        </p:nvSpPr>
        <p:spPr>
          <a:xfrm rot="0" flipH="false" flipV="false">
            <a:off x="415600" y="3778833"/>
            <a:ext cx="11360800" cy="1056800"/>
          </a:xfrm>
          <a:prstGeom prst="rect">
            <a:avLst/>
          </a:prstGeom>
          <a:noFill/>
          <a:ln w="12700">
            <a:noFill/>
            <a:prstDash val="solid"/>
          </a:ln>
        </p:spPr>
        <p:txBody>
          <a:bodyPr anchor="t" lIns="91425" rIns="91425" tIns="91425" bIns="91425"/>
          <a:lstStyle>
            <a:lvl1pPr algn="ctr">
              <a:lnSpc>
                <a:spcPct val="100000"/>
              </a:lnSpc>
              <a:defRPr sz="18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800">
                <a:solidFill>
                  <a:srgbClr val="595959"/>
                </a:solidFill>
                <a:latin typeface="Roboto Medium"/>
                <a:ea typeface="Roboto Medium"/>
                <a:cs typeface="Roboto Medium"/>
                <a:sym typeface="Roboto Medium"/>
              </a:rPr>
              <a:t>Click to add subtitle</a:t>
            </a:r>
          </a:p>
        </p:txBody>
      </p:sp>
      <p:sp>
        <p:nvSpPr>
          <p:cNvPr name="AutoShape 4" id="4"/>
          <p:cNvSpPr/>
          <p:nvPr>
            <p:ph idx="9"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Light BG Section Header 1">
    <p:spTree>
      <p:nvGrpSpPr>
        <p:cNvPr id="1" name=""/>
        <p:cNvGrpSpPr/>
        <p:nvPr/>
      </p:nvGrpSpPr>
      <p:grpSpPr>
        <a:xfrm>
          <a:off x="0" y="0"/>
          <a:ext cx="0" cy="0"/>
          <a:chOff x="0" y="0"/>
          <a:chExt cx="0" cy="0"/>
        </a:xfrm>
      </p:grpSpPr>
      <p:sp>
        <p:nvSpPr>
          <p:cNvPr name="AutoShape 2" id="2"/>
          <p:cNvSpPr/>
          <p:nvPr>
            <p:ph idx="10" type="body" sz="quarter" hasCustomPrompt="true"/>
          </p:nvPr>
        </p:nvSpPr>
        <p:spPr>
          <a:xfrm rot="0" flipH="false" flipV="false">
            <a:off x="415600" y="2742433"/>
            <a:ext cx="11360800" cy="1122400"/>
          </a:xfrm>
          <a:prstGeom prst="rect">
            <a:avLst/>
          </a:prstGeom>
          <a:noFill/>
          <a:ln w="12700">
            <a:noFill/>
            <a:prstDash val="solid"/>
          </a:ln>
        </p:spPr>
        <p:txBody>
          <a:bodyPr anchor="ctr"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1"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200" cy="0"/>
          </a:xfrm>
          <a:prstGeom prst="straightConnector1">
            <a:avLst/>
          </a:prstGeom>
          <a:noFill/>
          <a:ln w="38100" cmpd="sng" cap="flat">
            <a:solidFill>
              <a:srgbClr val="FFAB40">
                <a:alpha val="100000"/>
              </a:srgbClr>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and body 1">
    <p:spTree>
      <p:nvGrpSpPr>
        <p:cNvPr id="1" name=""/>
        <p:cNvGrpSpPr/>
        <p:nvPr/>
      </p:nvGrpSpPr>
      <p:grpSpPr>
        <a:xfrm>
          <a:off x="0" y="0"/>
          <a:ext cx="0" cy="0"/>
          <a:chOff x="0" y="0"/>
          <a:chExt cx="0" cy="0"/>
        </a:xfrm>
      </p:grpSpPr>
      <p:sp>
        <p:nvSpPr>
          <p:cNvPr name="AutoShape 2" id="2"/>
          <p:cNvSpPr/>
          <p:nvPr>
            <p:ph idx="12" type="body" sz="quarter" hasCustomPrompt="true"/>
          </p:nvPr>
        </p:nvSpPr>
        <p:spPr>
          <a:xfrm rot="0" flipH="false" flipV="false">
            <a:off x="390051" y="1447100"/>
            <a:ext cx="5489600" cy="42364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sp>
        <p:nvSpPr>
          <p:cNvPr name="AutoShape 3" id="3"/>
          <p:cNvSpPr/>
          <p:nvPr>
            <p:ph idx="13" type="body" sz="quarter" hasCustomPrompt="true"/>
          </p:nvPr>
        </p:nvSpPr>
        <p:spPr>
          <a:xfrm rot="0" flipH="false" flipV="false">
            <a:off x="565100" y="429067"/>
            <a:ext cx="11262400" cy="763600"/>
          </a:xfrm>
          <a:prstGeom prst="rect">
            <a:avLst/>
          </a:prstGeom>
          <a:noFill/>
          <a:ln w="12700">
            <a:noFill/>
            <a:prstDash val="solid"/>
          </a:ln>
        </p:spPr>
        <p:txBody>
          <a:bodyPr anchor="t" lIns="91425" rIns="91425" tIns="91425" bIns="91425"/>
          <a:lstStyle>
            <a:lvl1pPr algn="l">
              <a:lnSpc>
                <a:spcPct val="100000"/>
              </a:lnSpc>
              <a:defRPr sz="2000" b="true" i="false" u="none" strike="noStrike" spc="0">
                <a:solidFill>
                  <a:srgbClr val="1F2329">
                    <a:alpha val="100000"/>
                  </a:srgbClr>
                </a:solidFill>
                <a:latin typeface="Noto Sans SC"/>
              </a:defRPr>
            </a:lvl1pPr>
          </a:lstStyle>
          <a:p>
            <a:pPr algn="l" indent="0">
              <a:lnSpc>
                <a:spcPct val="100000"/>
              </a:lnSpc>
            </a:pPr>
            <a:r>
              <a:rPr lang="en-US" b="true" i="false" strike="noStrike" u="none" sz="2000">
                <a:solidFill>
                  <a:srgbClr val="000000"/>
                </a:solidFill>
                <a:latin typeface="Roboto"/>
                <a:ea typeface="Roboto"/>
                <a:cs typeface="Roboto"/>
                <a:sym typeface="Roboto"/>
              </a:rPr>
              <a:t>Click to add title</a:t>
            </a:r>
          </a:p>
        </p:txBody>
      </p:sp>
      <p:sp>
        <p:nvSpPr>
          <p:cNvPr name="AutoShape 4" id="4"/>
          <p:cNvSpPr/>
          <p:nvPr>
            <p:ph idx="14"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5" id="5"/>
          <p:cNvSpPr/>
          <p:nvPr>
            <p:ph idx="15" type="body" sz="quarter" hasCustomPrompt="true"/>
          </p:nvPr>
        </p:nvSpPr>
        <p:spPr>
          <a:xfrm rot="0" flipH="false" flipV="false">
            <a:off x="6312351" y="1447100"/>
            <a:ext cx="5489600" cy="42364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cxnSp>
        <p:nvCxnSpPr>
          <p:cNvPr name="Connector 6" id="6"/>
          <p:cNvCxnSpPr/>
          <p:nvPr/>
        </p:nvCxnSpPr>
        <p:spPr>
          <a:xfrm rot="0" flipH="false" flipV="false">
            <a:off x="6095984" y="1500267"/>
            <a:ext cx="12400" cy="4792400"/>
          </a:xfrm>
          <a:prstGeom prst="straightConnector1">
            <a:avLst/>
          </a:prstGeom>
          <a:noFill/>
          <a:ln w="12700" cmpd="sng" cap="flat">
            <a:solidFill>
              <a:srgbClr val="CCCCCC">
                <a:alpha val="100000"/>
              </a:srgbClr>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name="AutoShape 2" id="2"/>
          <p:cNvSpPr/>
          <p:nvPr>
            <p:ph idx="16"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7" type="body" sz="quarter" hasCustomPrompt="true"/>
          </p:nvPr>
        </p:nvSpPr>
        <p:spPr>
          <a:xfrm rot="0" flipH="false" flipV="false">
            <a:off x="565100" y="530667"/>
            <a:ext cx="11262400" cy="763600"/>
          </a:xfrm>
          <a:prstGeom prst="rect">
            <a:avLst/>
          </a:prstGeom>
          <a:noFill/>
          <a:ln w="12700">
            <a:noFill/>
            <a:prstDash val="solid"/>
          </a:ln>
        </p:spPr>
        <p:txBody>
          <a:bodyPr anchor="t"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Blank Platform">
    <p:spTree>
      <p:nvGrpSpPr>
        <p:cNvPr id="1" name=""/>
        <p:cNvGrpSpPr/>
        <p:nvPr/>
      </p:nvGrpSpPr>
      <p:grpSpPr>
        <a:xfrm>
          <a:off x="0" y="0"/>
          <a:ext cx="0" cy="0"/>
          <a:chOff x="0" y="0"/>
          <a:chExt cx="0" cy="0"/>
        </a:xfrm>
      </p:grpSpPr>
      <p:sp>
        <p:nvSpPr>
          <p:cNvPr name="AutoShape 2" id="2"/>
          <p:cNvSpPr/>
          <p:nvPr>
            <p:ph idx="18"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9" type="body" sz="quarter" hasCustomPrompt="true"/>
          </p:nvPr>
        </p:nvSpPr>
        <p:spPr>
          <a:xfrm rot="0" flipH="false" flipV="false">
            <a:off x="565100" y="530667"/>
            <a:ext cx="11262400" cy="763600"/>
          </a:xfrm>
          <a:prstGeom prst="rect">
            <a:avLst/>
          </a:prstGeom>
          <a:noFill/>
          <a:ln w="12700">
            <a:noFill/>
            <a:prstDash val="solid"/>
          </a:ln>
        </p:spPr>
        <p:txBody>
          <a:bodyPr anchor="t"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pic>
        <p:nvPicPr>
          <p:cNvPr name="Picture 4" id="4"/>
          <p:cNvPicPr>
            <a:picLocks noChangeAspect="true"/>
          </p:cNvPicPr>
          <p:nvPr/>
        </p:nvPicPr>
        <p:blipFill>
          <a:blip r:embed="rId2"/>
          <a:srcRect l="0" r="0" t="0" b="0"/>
          <a:stretch>
            <a:fillRect/>
          </a:stretch>
        </p:blipFill>
        <p:spPr>
          <a:xfrm rot="0" flipH="false" flipV="false">
            <a:off x="3493518" y="1983367"/>
            <a:ext cx="5270383" cy="3540871"/>
          </a:xfrm>
          <a:prstGeom prst="rect">
            <a:avLst/>
          </a:prstGeom>
          <a:ln w="12700">
            <a:noFill/>
            <a:prstDash val="solid"/>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One column text">
    <p:spTree>
      <p:nvGrpSpPr>
        <p:cNvPr id="1" name=""/>
        <p:cNvGrpSpPr/>
        <p:nvPr/>
      </p:nvGrpSpPr>
      <p:grpSpPr>
        <a:xfrm>
          <a:off x="0" y="0"/>
          <a:ext cx="0" cy="0"/>
          <a:chOff x="0" y="0"/>
          <a:chExt cx="0" cy="0"/>
        </a:xfrm>
      </p:grpSpPr>
      <p:sp>
        <p:nvSpPr>
          <p:cNvPr name="AutoShape 2" id="2"/>
          <p:cNvSpPr/>
          <p:nvPr>
            <p:ph idx="20" type="body" sz="quarter" hasCustomPrompt="true"/>
          </p:nvPr>
        </p:nvSpPr>
        <p:spPr>
          <a:xfrm rot="0" flipH="false" flipV="false">
            <a:off x="415600" y="1852800"/>
            <a:ext cx="4536800" cy="42392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sp>
        <p:nvSpPr>
          <p:cNvPr name="AutoShape 3" id="3"/>
          <p:cNvSpPr/>
          <p:nvPr>
            <p:ph idx="21" type="body" sz="quarter" hasCustomPrompt="true"/>
          </p:nvPr>
        </p:nvSpPr>
        <p:spPr>
          <a:xfrm rot="0" flipH="false" flipV="false">
            <a:off x="415600" y="740800"/>
            <a:ext cx="3744000" cy="1007600"/>
          </a:xfrm>
          <a:prstGeom prst="rect">
            <a:avLst/>
          </a:prstGeom>
          <a:noFill/>
          <a:ln w="12700">
            <a:noFill/>
            <a:prstDash val="solid"/>
          </a:ln>
        </p:spPr>
        <p:txBody>
          <a:bodyPr anchor="b" lIns="91425" rIns="91425" tIns="91425" bIns="91425"/>
          <a:lstStyle>
            <a:lvl1pPr algn="l">
              <a:lnSpc>
                <a:spcPct val="100000"/>
              </a:lnSpc>
              <a:defRPr sz="2000" b="true" i="false" u="none" strike="noStrike" spc="0">
                <a:solidFill>
                  <a:srgbClr val="1F2329">
                    <a:alpha val="100000"/>
                  </a:srgbClr>
                </a:solidFill>
                <a:latin typeface="Noto Sans SC"/>
              </a:defRPr>
            </a:lvl1pPr>
          </a:lstStyle>
          <a:p>
            <a:pPr algn="l" indent="0">
              <a:lnSpc>
                <a:spcPct val="100000"/>
              </a:lnSpc>
            </a:pPr>
            <a:r>
              <a:rPr lang="en-US" b="true" i="false" strike="noStrike" u="none" sz="2000">
                <a:solidFill>
                  <a:srgbClr val="000000"/>
                </a:solidFill>
                <a:latin typeface="Roboto"/>
                <a:ea typeface="Roboto"/>
                <a:cs typeface="Roboto"/>
                <a:sym typeface="Roboto"/>
              </a:rPr>
              <a:t>Click to add title</a:t>
            </a:r>
          </a:p>
        </p:txBody>
      </p:sp>
      <p:sp>
        <p:nvSpPr>
          <p:cNvPr name="AutoShape 4" id="4"/>
          <p:cNvSpPr/>
          <p:nvPr>
            <p:ph idx="22"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title and description">
    <p:spTree>
      <p:nvGrpSpPr>
        <p:cNvPr id="1" name=""/>
        <p:cNvGrpSpPr/>
        <p:nvPr/>
      </p:nvGrpSpPr>
      <p:grpSpPr>
        <a:xfrm>
          <a:off x="0" y="0"/>
          <a:ext cx="0" cy="0"/>
          <a:chOff x="0" y="0"/>
          <a:chExt cx="0" cy="0"/>
        </a:xfrm>
      </p:grpSpPr>
      <p:sp>
        <p:nvSpPr>
          <p:cNvPr name="AutoShape 2" id="2"/>
          <p:cNvSpPr/>
          <p:nvPr/>
        </p:nvSpPr>
        <p:spPr>
          <a:xfrm rot="0" flipH="false" flipV="false">
            <a:off x="6096000" y="-167"/>
            <a:ext cx="6096000" cy="6858000"/>
          </a:xfrm>
          <a:prstGeom prst="rect">
            <a:avLst/>
          </a:prstGeom>
          <a:solidFill>
            <a:srgbClr val="EEEEEE">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23" type="body" sz="quarter" hasCustomPrompt="true"/>
          </p:nvPr>
        </p:nvSpPr>
        <p:spPr>
          <a:xfrm rot="0" flipH="false" flipV="false">
            <a:off x="341467" y="1807233"/>
            <a:ext cx="5393600" cy="1976400"/>
          </a:xfrm>
          <a:prstGeom prst="rect">
            <a:avLst/>
          </a:prstGeom>
          <a:noFill/>
          <a:ln w="12700">
            <a:noFill/>
            <a:prstDash val="solid"/>
          </a:ln>
        </p:spPr>
        <p:txBody>
          <a:bodyPr anchor="b"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sp>
        <p:nvSpPr>
          <p:cNvPr name="AutoShape 4" id="4"/>
          <p:cNvSpPr/>
          <p:nvPr>
            <p:ph idx="24" type="body" sz="quarter" hasCustomPrompt="true"/>
          </p:nvPr>
        </p:nvSpPr>
        <p:spPr>
          <a:xfrm rot="0" flipH="false" flipV="false">
            <a:off x="341467" y="3900433"/>
            <a:ext cx="5393600" cy="1646800"/>
          </a:xfrm>
          <a:prstGeom prst="rect">
            <a:avLst/>
          </a:prstGeom>
          <a:noFill/>
          <a:ln w="12700">
            <a:noFill/>
            <a:prstDash val="solid"/>
          </a:ln>
        </p:spPr>
        <p:txBody>
          <a:bodyPr anchor="t" lIns="91425" rIns="91425" tIns="91425" bIns="91425"/>
          <a:lstStyle>
            <a:lvl1pPr algn="ctr">
              <a:lnSpc>
                <a:spcPct val="100000"/>
              </a:lnSpc>
              <a:defRPr sz="17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700">
                <a:solidFill>
                  <a:srgbClr val="595959"/>
                </a:solidFill>
                <a:latin typeface="Roboto"/>
                <a:ea typeface="Roboto"/>
                <a:cs typeface="Roboto"/>
                <a:sym typeface="Roboto"/>
              </a:rPr>
              <a:t>Click to add subtitle</a:t>
            </a:r>
          </a:p>
        </p:txBody>
      </p:sp>
      <p:sp>
        <p:nvSpPr>
          <p:cNvPr name="AutoShape 5" id="5"/>
          <p:cNvSpPr/>
          <p:nvPr>
            <p:ph idx="25" type="body" sz="quarter" hasCustomPrompt="true"/>
          </p:nvPr>
        </p:nvSpPr>
        <p:spPr>
          <a:xfrm rot="0" flipH="false" flipV="false">
            <a:off x="6586000" y="965433"/>
            <a:ext cx="5116000" cy="4926800"/>
          </a:xfrm>
          <a:prstGeom prst="rect">
            <a:avLst/>
          </a:prstGeom>
          <a:noFill/>
          <a:ln w="12700">
            <a:noFill/>
            <a:prstDash val="solid"/>
          </a:ln>
        </p:spPr>
        <p:txBody>
          <a:bodyPr anchor="ctr"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sp>
        <p:nvSpPr>
          <p:cNvPr name="AutoShape 6" id="6"/>
          <p:cNvSpPr/>
          <p:nvPr>
            <p:ph idx="26"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pic>
        <p:nvPicPr>
          <p:cNvPr name="Picture 7" id="7"/>
          <p:cNvPicPr>
            <a:picLocks noChangeAspect="true"/>
          </p:cNvPicPr>
          <p:nvPr/>
        </p:nvPicPr>
        <p:blipFill>
          <a:blip r:embed="rId2"/>
          <a:srcRect l="0" r="0" t="0" b="0"/>
          <a:stretch>
            <a:fillRect/>
          </a:stretch>
        </p:blipFill>
        <p:spPr>
          <a:xfrm rot="0" flipH="false" flipV="false">
            <a:off x="11645601" y="6312234"/>
            <a:ext cx="473967" cy="473967"/>
          </a:xfrm>
          <a:prstGeom prst="rect">
            <a:avLst/>
          </a:prstGeom>
          <a:ln w="12700">
            <a:noFill/>
            <a:prstDash val="soli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Shape 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Shape 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aption">
    <p:spTree>
      <p:nvGrpSpPr>
        <p:cNvPr id="1" name=""/>
        <p:cNvGrpSpPr/>
        <p:nvPr/>
      </p:nvGrpSpPr>
      <p:grpSpPr>
        <a:xfrm>
          <a:off x="0" y="0"/>
          <a:ext cx="0" cy="0"/>
          <a:chOff x="0" y="0"/>
          <a:chExt cx="0" cy="0"/>
        </a:xfrm>
      </p:grpSpPr>
      <p:sp>
        <p:nvSpPr>
          <p:cNvPr name="AutoShape 2" id="2"/>
          <p:cNvSpPr/>
          <p:nvPr>
            <p:ph idx="27" type="body" sz="quarter" hasCustomPrompt="true"/>
          </p:nvPr>
        </p:nvSpPr>
        <p:spPr>
          <a:xfrm rot="0" flipH="false" flipV="false">
            <a:off x="415600" y="5640767"/>
            <a:ext cx="7998400" cy="806800"/>
          </a:xfrm>
          <a:prstGeom prst="rect">
            <a:avLst/>
          </a:prstGeom>
          <a:noFill/>
          <a:ln w="12700">
            <a:noFill/>
            <a:prstDash val="solid"/>
          </a:ln>
        </p:spPr>
        <p:txBody>
          <a:bodyPr anchor="ctr" lIns="91425" rIns="91425" tIns="91425" bIns="91425"/>
          <a:lstStyle>
            <a:lvl1pPr algn="l">
              <a:lnSpc>
                <a:spcPct val="100000"/>
              </a:lnSpc>
              <a:defRPr sz="2100" b="false" i="false" u="none" strike="noStrike" spc="0">
                <a:solidFill>
                  <a:srgbClr val="1F2329">
                    <a:alpha val="100000"/>
                  </a:srgbClr>
                </a:solidFill>
                <a:latin typeface="Noto Sans SC"/>
              </a:defRPr>
            </a:lvl1pPr>
          </a:lstStyle>
          <a:p>
            <a:pPr algn="l" indent="0" marL="228600">
              <a:lnSpc>
                <a:spcPct val="100000"/>
              </a:lnSpc>
            </a:pPr>
            <a:r>
              <a:rPr lang="en-US" b="false" i="false" strike="noStrike" u="none" sz="2100">
                <a:solidFill>
                  <a:srgbClr val="595959"/>
                </a:solidFill>
                <a:latin typeface="Roboto"/>
                <a:ea typeface="Roboto"/>
                <a:cs typeface="Roboto"/>
                <a:sym typeface="Roboto"/>
              </a:rPr>
              <a:t>Click to add text</a:t>
            </a:r>
          </a:p>
        </p:txBody>
      </p:sp>
      <p:sp>
        <p:nvSpPr>
          <p:cNvPr name="AutoShape 3" id="3"/>
          <p:cNvSpPr/>
          <p:nvPr>
            <p:ph idx="28" type="body" sz="quarter"/>
          </p:nvPr>
        </p:nvSpPr>
        <p:spPr>
          <a:xfrm rot="0" flipH="false" flipV="false">
            <a:off x="10865136" y="6319223"/>
            <a:ext cx="731600" cy="524800"/>
          </a:xfrm>
          <a:prstGeom prst="rect">
            <a:avLst/>
          </a:prstGeom>
          <a:noFill/>
          <a:ln w="12700">
            <a:noFill/>
            <a:prstDash val="solid"/>
          </a:ln>
        </p:spPr>
        <p:txBody>
          <a:bodyPr anchor="ctr" lIns="91425" rIns="91425" tIns="91425" bIns="91425"/>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name="AutoShape 2" id="2"/>
          <p:cNvSpPr/>
          <p:nvPr>
            <p:ph idx="32" type="body" sz="quarter" hasCustomPrompt="true"/>
          </p:nvPr>
        </p:nvSpPr>
        <p:spPr>
          <a:xfrm rot="0" flipH="false" flipV="false">
            <a:off x="1524000" y="1122363"/>
            <a:ext cx="9144000" cy="2387700"/>
          </a:xfrm>
          <a:prstGeom prst="rect">
            <a:avLst/>
          </a:prstGeom>
          <a:noFill/>
          <a:ln w="12700">
            <a:noFill/>
            <a:prstDash val="solid"/>
          </a:ln>
        </p:spPr>
        <p:txBody>
          <a:bodyPr anchor="b" lIns="91425" rIns="91425" tIns="45700" bIns="45700"/>
          <a:lstStyle>
            <a:lvl1pPr algn="ctr">
              <a:lnSpc>
                <a:spcPct val="91666"/>
              </a:lnSpc>
              <a:defRPr sz="6000" b="true" i="false" u="none" strike="noStrike" spc="0">
                <a:solidFill>
                  <a:srgbClr val="1F2329">
                    <a:alpha val="100000"/>
                  </a:srgbClr>
                </a:solidFill>
                <a:latin typeface="Noto Sans SC"/>
              </a:defRPr>
            </a:lvl1pPr>
          </a:lstStyle>
          <a:p>
            <a:pPr algn="ctr" indent="0">
              <a:lnSpc>
                <a:spcPct val="91666"/>
              </a:lnSpc>
            </a:pPr>
            <a:r>
              <a:rPr lang="en-US" b="false" i="false" strike="noStrike" u="none" sz="6000">
                <a:solidFill>
                  <a:srgbClr val="000000"/>
                </a:solidFill>
                <a:latin typeface="Calibri"/>
                <a:ea typeface="Calibri"/>
                <a:cs typeface="Calibri"/>
                <a:sym typeface="Calibri"/>
              </a:rPr>
              <a:t>Click to add title</a:t>
            </a:r>
          </a:p>
        </p:txBody>
      </p:sp>
      <p:sp>
        <p:nvSpPr>
          <p:cNvPr name="AutoShape 3" id="3"/>
          <p:cNvSpPr/>
          <p:nvPr>
            <p:ph idx="33" type="body" sz="quarter" hasCustomPrompt="true"/>
          </p:nvPr>
        </p:nvSpPr>
        <p:spPr>
          <a:xfrm rot="0" flipH="false" flipV="false">
            <a:off x="1524000" y="3602038"/>
            <a:ext cx="9144000" cy="1655700"/>
          </a:xfrm>
          <a:prstGeom prst="rect">
            <a:avLst/>
          </a:prstGeom>
          <a:noFill/>
          <a:ln w="12700">
            <a:noFill/>
            <a:prstDash val="solid"/>
          </a:ln>
        </p:spPr>
        <p:txBody>
          <a:bodyPr anchor="t" lIns="91425" rIns="91425" tIns="45700" bIns="45700"/>
          <a:lstStyle>
            <a:lvl1pPr algn="ctr">
              <a:lnSpc>
                <a:spcPct val="91666"/>
              </a:lnSpc>
              <a:defRPr sz="2400" b="true" i="false" u="none" strike="noStrike" spc="0">
                <a:solidFill>
                  <a:srgbClr val="1F2329">
                    <a:alpha val="100000"/>
                  </a:srgbClr>
                </a:solidFill>
                <a:latin typeface="Noto Sans SC"/>
              </a:defRPr>
            </a:lvl1pPr>
          </a:lstStyle>
          <a:p>
            <a:pPr algn="ctr" indent="0" marL="50800">
              <a:lnSpc>
                <a:spcPct val="91666"/>
              </a:lnSpc>
            </a:pPr>
            <a:r>
              <a:rPr lang="en-US" b="false" i="false" strike="noStrike" u="none" sz="2400">
                <a:solidFill>
                  <a:srgbClr val="000000"/>
                </a:solidFill>
                <a:latin typeface="Calibri"/>
                <a:ea typeface="Calibri"/>
                <a:cs typeface="Calibri"/>
                <a:sym typeface="Calibri"/>
              </a:rPr>
              <a:t>Click to add subtitle</a:t>
            </a:r>
          </a:p>
        </p:txBody>
      </p:sp>
      <p:sp>
        <p:nvSpPr>
          <p:cNvPr name="AutoShape 4" id="4"/>
          <p:cNvSpPr/>
          <p:nvPr>
            <p:ph idx="34"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5" id="5"/>
          <p:cNvSpPr/>
          <p:nvPr>
            <p:ph idx="35"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6" id="6"/>
          <p:cNvSpPr/>
          <p:nvPr>
            <p:ph idx="36"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cxnSp>
        <p:nvCxnSpPr>
          <p:cNvPr name="Connector 7" id="7"/>
          <p:cNvCxnSpPr/>
          <p:nvPr/>
        </p:nvCxnSpPr>
        <p:spPr>
          <a:xfrm rot="0" flipH="false" flipV="false">
            <a:off x="3536700" y="3516588"/>
            <a:ext cx="5073900" cy="0"/>
          </a:xfrm>
          <a:prstGeom prst="straightConnector1">
            <a:avLst/>
          </a:prstGeom>
          <a:noFill/>
          <a:ln w="38100" cmpd="sng" cap="flat">
            <a:solidFill>
              <a:srgbClr val="FFAB40">
                <a:alpha val="100000"/>
              </a:srgbClr>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OBJECT">
    <p:spTree>
      <p:nvGrpSpPr>
        <p:cNvPr id="1" name=""/>
        <p:cNvGrpSpPr/>
        <p:nvPr/>
      </p:nvGrpSpPr>
      <p:grpSpPr>
        <a:xfrm>
          <a:off x="0" y="0"/>
          <a:ext cx="0" cy="0"/>
          <a:chOff x="0" y="0"/>
          <a:chExt cx="0" cy="0"/>
        </a:xfrm>
      </p:grpSpPr>
      <p:sp>
        <p:nvSpPr>
          <p:cNvPr name="AutoShape 2" id="2"/>
          <p:cNvSpPr/>
          <p:nvPr>
            <p:ph idx="37" type="body" sz="quarter" hasCustomPrompt="true"/>
          </p:nvPr>
        </p:nvSpPr>
        <p:spPr>
          <a:xfrm rot="0" flipH="false" flipV="false">
            <a:off x="838200" y="365125"/>
            <a:ext cx="10515600" cy="13257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38" type="body" sz="quarter" hasCustomPrompt="true"/>
          </p:nvPr>
        </p:nvSpPr>
        <p:spPr>
          <a:xfrm rot="0" flipH="false" flipV="false">
            <a:off x="838200" y="1825625"/>
            <a:ext cx="10515600" cy="43512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4" id="4"/>
          <p:cNvSpPr/>
          <p:nvPr>
            <p:ph idx="39"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5" id="5"/>
          <p:cNvSpPr/>
          <p:nvPr>
            <p:ph idx="40"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6" id="6"/>
          <p:cNvSpPr/>
          <p:nvPr>
            <p:ph idx="41"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name="AutoShape 2" id="2"/>
          <p:cNvSpPr/>
          <p:nvPr>
            <p:ph idx="42" type="body" sz="quarter" hasCustomPrompt="true"/>
          </p:nvPr>
        </p:nvSpPr>
        <p:spPr>
          <a:xfrm rot="0" flipH="false" flipV="false">
            <a:off x="831850" y="1709738"/>
            <a:ext cx="10515600" cy="2852700"/>
          </a:xfrm>
          <a:prstGeom prst="rect">
            <a:avLst/>
          </a:prstGeom>
          <a:noFill/>
          <a:ln w="12700">
            <a:noFill/>
            <a:prstDash val="solid"/>
          </a:ln>
        </p:spPr>
        <p:txBody>
          <a:bodyPr anchor="b" lIns="91425" rIns="91425" tIns="45700" bIns="45700"/>
          <a:lstStyle>
            <a:lvl1pPr algn="l">
              <a:lnSpc>
                <a:spcPct val="91666"/>
              </a:lnSpc>
              <a:defRPr sz="6000" b="true" i="false" u="none" strike="noStrike" spc="0">
                <a:solidFill>
                  <a:srgbClr val="1F2329">
                    <a:alpha val="100000"/>
                  </a:srgbClr>
                </a:solidFill>
                <a:latin typeface="Noto Sans SC"/>
              </a:defRPr>
            </a:lvl1pPr>
          </a:lstStyle>
          <a:p>
            <a:pPr algn="l" indent="0">
              <a:lnSpc>
                <a:spcPct val="91666"/>
              </a:lnSpc>
            </a:pPr>
            <a:r>
              <a:rPr lang="en-US" b="false" i="false" strike="noStrike" u="none" sz="6000">
                <a:solidFill>
                  <a:srgbClr val="000000"/>
                </a:solidFill>
                <a:latin typeface="Calibri"/>
                <a:ea typeface="Calibri"/>
                <a:cs typeface="Calibri"/>
                <a:sym typeface="Calibri"/>
              </a:rPr>
              <a:t>Click to add title</a:t>
            </a:r>
          </a:p>
        </p:txBody>
      </p:sp>
      <p:sp>
        <p:nvSpPr>
          <p:cNvPr name="AutoShape 3" id="3"/>
          <p:cNvSpPr/>
          <p:nvPr>
            <p:ph idx="43" type="body" sz="quarter" hasCustomPrompt="true"/>
          </p:nvPr>
        </p:nvSpPr>
        <p:spPr>
          <a:xfrm rot="0" flipH="false" flipV="false">
            <a:off x="831850" y="4589463"/>
            <a:ext cx="10515600" cy="1500300"/>
          </a:xfrm>
          <a:prstGeom prst="rect">
            <a:avLst/>
          </a:prstGeom>
          <a:noFill/>
          <a:ln w="12700">
            <a:noFill/>
            <a:prstDash val="solid"/>
          </a:ln>
        </p:spPr>
        <p:txBody>
          <a:bodyPr anchor="t" lIns="91425" rIns="91425" tIns="45700" bIns="45700"/>
          <a:lstStyle>
            <a:lvl1pPr algn="l">
              <a:lnSpc>
                <a:spcPct val="91666"/>
              </a:lnSpc>
              <a:defRPr sz="2400" b="false" i="false" u="none" strike="noStrike" spc="0">
                <a:solidFill>
                  <a:srgbClr val="1F2329">
                    <a:alpha val="100000"/>
                  </a:srgbClr>
                </a:solidFill>
                <a:latin typeface="Noto Sans SC"/>
              </a:defRPr>
            </a:lvl1pPr>
          </a:lstStyle>
          <a:p>
            <a:pPr algn="l" indent="0" marL="228600">
              <a:lnSpc>
                <a:spcPct val="91666"/>
              </a:lnSpc>
            </a:pPr>
            <a:r>
              <a:rPr lang="en-US" b="false" i="false" strike="noStrike" u="none" sz="2400">
                <a:solidFill>
                  <a:srgbClr val="888888"/>
                </a:solidFill>
                <a:latin typeface="Calibri"/>
                <a:ea typeface="Calibri"/>
                <a:cs typeface="Calibri"/>
                <a:sym typeface="Calibri"/>
              </a:rPr>
              <a:t>Click to add text</a:t>
            </a:r>
          </a:p>
        </p:txBody>
      </p:sp>
      <p:sp>
        <p:nvSpPr>
          <p:cNvPr name="AutoShape 4" id="4"/>
          <p:cNvSpPr/>
          <p:nvPr>
            <p:ph idx="44"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5" id="5"/>
          <p:cNvSpPr/>
          <p:nvPr>
            <p:ph idx="45"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6" id="6"/>
          <p:cNvSpPr/>
          <p:nvPr>
            <p:ph idx="46"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WO_OBJECTS">
    <p:spTree>
      <p:nvGrpSpPr>
        <p:cNvPr id="1" name=""/>
        <p:cNvGrpSpPr/>
        <p:nvPr/>
      </p:nvGrpSpPr>
      <p:grpSpPr>
        <a:xfrm>
          <a:off x="0" y="0"/>
          <a:ext cx="0" cy="0"/>
          <a:chOff x="0" y="0"/>
          <a:chExt cx="0" cy="0"/>
        </a:xfrm>
      </p:grpSpPr>
      <p:sp>
        <p:nvSpPr>
          <p:cNvPr name="AutoShape 2" id="2"/>
          <p:cNvSpPr/>
          <p:nvPr>
            <p:ph idx="47" type="body" sz="quarter" hasCustomPrompt="true"/>
          </p:nvPr>
        </p:nvSpPr>
        <p:spPr>
          <a:xfrm rot="0" flipH="false" flipV="false">
            <a:off x="838200" y="365125"/>
            <a:ext cx="10515600" cy="13257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48" type="body" sz="quarter" hasCustomPrompt="true"/>
          </p:nvPr>
        </p:nvSpPr>
        <p:spPr>
          <a:xfrm rot="0" flipH="false" flipV="false">
            <a:off x="838200" y="1825625"/>
            <a:ext cx="5181600" cy="43512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4" id="4"/>
          <p:cNvSpPr/>
          <p:nvPr>
            <p:ph idx="49" type="body" sz="quarter" hasCustomPrompt="true"/>
          </p:nvPr>
        </p:nvSpPr>
        <p:spPr>
          <a:xfrm rot="0" flipH="false" flipV="false">
            <a:off x="6172200" y="1825625"/>
            <a:ext cx="5181600" cy="43512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5" id="5"/>
          <p:cNvSpPr/>
          <p:nvPr>
            <p:ph idx="50"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6" id="6"/>
          <p:cNvSpPr/>
          <p:nvPr>
            <p:ph idx="51"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7" id="7"/>
          <p:cNvSpPr/>
          <p:nvPr>
            <p:ph idx="52"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WO_OBJECTS_WITH_TEXT">
    <p:spTree>
      <p:nvGrpSpPr>
        <p:cNvPr id="1" name=""/>
        <p:cNvGrpSpPr/>
        <p:nvPr/>
      </p:nvGrpSpPr>
      <p:grpSpPr>
        <a:xfrm>
          <a:off x="0" y="0"/>
          <a:ext cx="0" cy="0"/>
          <a:chOff x="0" y="0"/>
          <a:chExt cx="0" cy="0"/>
        </a:xfrm>
      </p:grpSpPr>
      <p:sp>
        <p:nvSpPr>
          <p:cNvPr name="AutoShape 2" id="2"/>
          <p:cNvSpPr/>
          <p:nvPr>
            <p:ph idx="53" type="body" sz="quarter" hasCustomPrompt="true"/>
          </p:nvPr>
        </p:nvSpPr>
        <p:spPr>
          <a:xfrm rot="0" flipH="false" flipV="false">
            <a:off x="839788" y="365125"/>
            <a:ext cx="10515600" cy="13257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54" type="body" sz="quarter" hasCustomPrompt="true"/>
          </p:nvPr>
        </p:nvSpPr>
        <p:spPr>
          <a:xfrm rot="0" flipH="false" flipV="false">
            <a:off x="839788" y="1681163"/>
            <a:ext cx="5157900" cy="824100"/>
          </a:xfrm>
          <a:prstGeom prst="rect">
            <a:avLst/>
          </a:prstGeom>
          <a:noFill/>
          <a:ln w="12700">
            <a:noFill/>
            <a:prstDash val="solid"/>
          </a:ln>
        </p:spPr>
        <p:txBody>
          <a:bodyPr anchor="b" lIns="91425" rIns="91425" tIns="45700" bIns="45700"/>
          <a:lstStyle>
            <a:lvl1pPr algn="l">
              <a:lnSpc>
                <a:spcPct val="91666"/>
              </a:lnSpc>
              <a:defRPr sz="2400" b="false" i="false" u="none" strike="noStrike" spc="0">
                <a:solidFill>
                  <a:srgbClr val="1F2329">
                    <a:alpha val="100000"/>
                  </a:srgbClr>
                </a:solidFill>
                <a:latin typeface="Noto Sans SC"/>
              </a:defRPr>
            </a:lvl1pPr>
          </a:lstStyle>
          <a:p>
            <a:pPr algn="l" indent="0" marL="228600">
              <a:lnSpc>
                <a:spcPct val="91666"/>
              </a:lnSpc>
            </a:pPr>
            <a:r>
              <a:rPr lang="en-US" b="true" i="false" strike="noStrike" u="none" sz="2400">
                <a:solidFill>
                  <a:srgbClr val="000000"/>
                </a:solidFill>
                <a:latin typeface="Calibri"/>
                <a:ea typeface="Calibri"/>
                <a:cs typeface="Calibri"/>
                <a:sym typeface="Calibri"/>
              </a:rPr>
              <a:t>Click to add text</a:t>
            </a:r>
          </a:p>
        </p:txBody>
      </p:sp>
      <p:sp>
        <p:nvSpPr>
          <p:cNvPr name="AutoShape 4" id="4"/>
          <p:cNvSpPr/>
          <p:nvPr>
            <p:ph idx="55" type="body" sz="quarter" hasCustomPrompt="true"/>
          </p:nvPr>
        </p:nvSpPr>
        <p:spPr>
          <a:xfrm rot="0" flipH="false" flipV="false">
            <a:off x="839788" y="2505075"/>
            <a:ext cx="5157900" cy="36849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5" id="5"/>
          <p:cNvSpPr/>
          <p:nvPr>
            <p:ph idx="56" type="body" sz="quarter" hasCustomPrompt="true"/>
          </p:nvPr>
        </p:nvSpPr>
        <p:spPr>
          <a:xfrm rot="0" flipH="false" flipV="false">
            <a:off x="6172200" y="1681163"/>
            <a:ext cx="5183100" cy="824100"/>
          </a:xfrm>
          <a:prstGeom prst="rect">
            <a:avLst/>
          </a:prstGeom>
          <a:noFill/>
          <a:ln w="12700">
            <a:noFill/>
            <a:prstDash val="solid"/>
          </a:ln>
        </p:spPr>
        <p:txBody>
          <a:bodyPr anchor="b" lIns="91425" rIns="91425" tIns="45700" bIns="45700"/>
          <a:lstStyle>
            <a:lvl1pPr algn="l">
              <a:lnSpc>
                <a:spcPct val="91666"/>
              </a:lnSpc>
              <a:defRPr sz="2400" b="false" i="false" u="none" strike="noStrike" spc="0">
                <a:solidFill>
                  <a:srgbClr val="1F2329">
                    <a:alpha val="100000"/>
                  </a:srgbClr>
                </a:solidFill>
                <a:latin typeface="Noto Sans SC"/>
              </a:defRPr>
            </a:lvl1pPr>
          </a:lstStyle>
          <a:p>
            <a:pPr algn="l" indent="0" marL="228600">
              <a:lnSpc>
                <a:spcPct val="91666"/>
              </a:lnSpc>
            </a:pPr>
            <a:r>
              <a:rPr lang="en-US" b="true" i="false" strike="noStrike" u="none" sz="2400">
                <a:solidFill>
                  <a:srgbClr val="000000"/>
                </a:solidFill>
                <a:latin typeface="Calibri"/>
                <a:ea typeface="Calibri"/>
                <a:cs typeface="Calibri"/>
                <a:sym typeface="Calibri"/>
              </a:rPr>
              <a:t>Click to add text</a:t>
            </a:r>
          </a:p>
        </p:txBody>
      </p:sp>
      <p:sp>
        <p:nvSpPr>
          <p:cNvPr name="AutoShape 6" id="6"/>
          <p:cNvSpPr/>
          <p:nvPr>
            <p:ph idx="57" type="body" sz="quarter" hasCustomPrompt="true"/>
          </p:nvPr>
        </p:nvSpPr>
        <p:spPr>
          <a:xfrm rot="0" flipH="false" flipV="false">
            <a:off x="6172200" y="2505075"/>
            <a:ext cx="5183100" cy="36849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7" id="7"/>
          <p:cNvSpPr/>
          <p:nvPr>
            <p:ph idx="58"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8" id="8"/>
          <p:cNvSpPr/>
          <p:nvPr>
            <p:ph idx="59"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9" id="9"/>
          <p:cNvSpPr/>
          <p:nvPr>
            <p:ph idx="60"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name="AutoShape 2" id="2"/>
          <p:cNvSpPr/>
          <p:nvPr>
            <p:ph idx="61" type="body" sz="quarter" hasCustomPrompt="true"/>
          </p:nvPr>
        </p:nvSpPr>
        <p:spPr>
          <a:xfrm rot="0" flipH="false" flipV="false">
            <a:off x="838200" y="365125"/>
            <a:ext cx="10515600" cy="13257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62"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4" id="4"/>
          <p:cNvSpPr/>
          <p:nvPr>
            <p:ph idx="63"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5" id="5"/>
          <p:cNvSpPr/>
          <p:nvPr>
            <p:ph idx="64"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sp>
        <p:nvSpPr>
          <p:cNvPr name="AutoShape 2" id="2"/>
          <p:cNvSpPr/>
          <p:nvPr>
            <p:ph idx="65"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3" id="3"/>
          <p:cNvSpPr/>
          <p:nvPr>
            <p:ph idx="66"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4" id="4"/>
          <p:cNvSpPr/>
          <p:nvPr>
            <p:ph idx="67"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OBJECT_WITH_CAPTION_TEXT">
    <p:spTree>
      <p:nvGrpSpPr>
        <p:cNvPr id="1" name=""/>
        <p:cNvGrpSpPr/>
        <p:nvPr/>
      </p:nvGrpSpPr>
      <p:grpSpPr>
        <a:xfrm>
          <a:off x="0" y="0"/>
          <a:ext cx="0" cy="0"/>
          <a:chOff x="0" y="0"/>
          <a:chExt cx="0" cy="0"/>
        </a:xfrm>
      </p:grpSpPr>
      <p:sp>
        <p:nvSpPr>
          <p:cNvPr name="AutoShape 2" id="2"/>
          <p:cNvSpPr/>
          <p:nvPr>
            <p:ph idx="68" type="body" sz="quarter" hasCustomPrompt="true"/>
          </p:nvPr>
        </p:nvSpPr>
        <p:spPr>
          <a:xfrm rot="0" flipH="false" flipV="false">
            <a:off x="839788" y="457200"/>
            <a:ext cx="3932100" cy="1600500"/>
          </a:xfrm>
          <a:prstGeom prst="rect">
            <a:avLst/>
          </a:prstGeom>
          <a:noFill/>
          <a:ln w="12700">
            <a:noFill/>
            <a:prstDash val="solid"/>
          </a:ln>
        </p:spPr>
        <p:txBody>
          <a:bodyPr anchor="b" lIns="91425" rIns="91425" tIns="45700" bIns="45700"/>
          <a:lstStyle>
            <a:lvl1pPr algn="l">
              <a:lnSpc>
                <a:spcPct val="91666"/>
              </a:lnSpc>
              <a:defRPr sz="3200" b="true" i="false" u="none" strike="noStrike" spc="0">
                <a:solidFill>
                  <a:srgbClr val="1F2329">
                    <a:alpha val="100000"/>
                  </a:srgbClr>
                </a:solidFill>
                <a:latin typeface="Noto Sans SC"/>
              </a:defRPr>
            </a:lvl1pPr>
          </a:lstStyle>
          <a:p>
            <a:pPr algn="l" indent="0">
              <a:lnSpc>
                <a:spcPct val="91666"/>
              </a:lnSpc>
            </a:pPr>
            <a:r>
              <a:rPr lang="en-US" b="false" i="false" strike="noStrike" u="none" sz="3200">
                <a:solidFill>
                  <a:srgbClr val="000000"/>
                </a:solidFill>
                <a:latin typeface="Calibri"/>
                <a:ea typeface="Calibri"/>
                <a:cs typeface="Calibri"/>
                <a:sym typeface="Calibri"/>
              </a:rPr>
              <a:t>Click to add title</a:t>
            </a:r>
          </a:p>
        </p:txBody>
      </p:sp>
      <p:sp>
        <p:nvSpPr>
          <p:cNvPr name="AutoShape 3" id="3"/>
          <p:cNvSpPr/>
          <p:nvPr>
            <p:ph idx="69" type="body" sz="quarter" hasCustomPrompt="true"/>
          </p:nvPr>
        </p:nvSpPr>
        <p:spPr>
          <a:xfrm rot="0" flipH="false" flipV="false">
            <a:off x="5183188" y="987425"/>
            <a:ext cx="6172500" cy="4873500"/>
          </a:xfrm>
          <a:prstGeom prst="rect">
            <a:avLst/>
          </a:prstGeom>
          <a:noFill/>
          <a:ln w="12700">
            <a:noFill/>
            <a:prstDash val="solid"/>
          </a:ln>
        </p:spPr>
        <p:txBody>
          <a:bodyPr anchor="t" lIns="91425" rIns="91425" tIns="45700" bIns="45700"/>
          <a:lstStyle>
            <a:lvl1pPr algn="l">
              <a:lnSpc>
                <a:spcPct val="91666"/>
              </a:lnSpc>
              <a:defRPr sz="3200" b="false" i="false" u="none" strike="noStrike" spc="0">
                <a:solidFill>
                  <a:srgbClr val="1F2329">
                    <a:alpha val="100000"/>
                  </a:srgbClr>
                </a:solidFill>
                <a:latin typeface="Noto Sans SC"/>
              </a:defRPr>
            </a:lvl1pPr>
          </a:lstStyle>
          <a:p>
            <a:pPr algn="l" indent="0" marL="25400">
              <a:lnSpc>
                <a:spcPct val="91666"/>
              </a:lnSpc>
            </a:pPr>
            <a:r>
              <a:rPr lang="en-US" b="false" i="false" strike="noStrike" u="none" sz="3200">
                <a:solidFill>
                  <a:srgbClr val="000000"/>
                </a:solidFill>
                <a:latin typeface="Calibri"/>
                <a:ea typeface="Calibri"/>
                <a:cs typeface="Calibri"/>
                <a:sym typeface="Calibri"/>
              </a:rPr>
              <a:t>Click to add text</a:t>
            </a:r>
          </a:p>
        </p:txBody>
      </p:sp>
      <p:sp>
        <p:nvSpPr>
          <p:cNvPr name="AutoShape 4" id="4"/>
          <p:cNvSpPr/>
          <p:nvPr>
            <p:ph idx="70" type="body" sz="quarter" hasCustomPrompt="true"/>
          </p:nvPr>
        </p:nvSpPr>
        <p:spPr>
          <a:xfrm rot="0" flipH="false" flipV="false">
            <a:off x="839788" y="2057400"/>
            <a:ext cx="3932100" cy="3811500"/>
          </a:xfrm>
          <a:prstGeom prst="rect">
            <a:avLst/>
          </a:prstGeom>
          <a:noFill/>
          <a:ln w="12700">
            <a:noFill/>
            <a:prstDash val="solid"/>
          </a:ln>
        </p:spPr>
        <p:txBody>
          <a:bodyPr anchor="t" lIns="91425" rIns="91425" tIns="45700" bIns="45700"/>
          <a:lstStyle>
            <a:lvl1pPr algn="l">
              <a:lnSpc>
                <a:spcPct val="91666"/>
              </a:lnSpc>
              <a:defRPr sz="1600" b="false" i="false" u="none" strike="noStrike" spc="0">
                <a:solidFill>
                  <a:srgbClr val="1F2329">
                    <a:alpha val="100000"/>
                  </a:srgbClr>
                </a:solidFill>
                <a:latin typeface="Noto Sans SC"/>
              </a:defRPr>
            </a:lvl1pPr>
          </a:lstStyle>
          <a:p>
            <a:pPr algn="l" indent="0" marL="228600">
              <a:lnSpc>
                <a:spcPct val="91666"/>
              </a:lnSpc>
            </a:pPr>
            <a:r>
              <a:rPr lang="en-US" b="false" i="false" strike="noStrike" u="none" sz="1600">
                <a:solidFill>
                  <a:srgbClr val="000000"/>
                </a:solidFill>
                <a:latin typeface="Calibri"/>
                <a:ea typeface="Calibri"/>
                <a:cs typeface="Calibri"/>
                <a:sym typeface="Calibri"/>
              </a:rPr>
              <a:t>Click to add text</a:t>
            </a:r>
          </a:p>
        </p:txBody>
      </p:sp>
      <p:sp>
        <p:nvSpPr>
          <p:cNvPr name="AutoShape 5" id="5"/>
          <p:cNvSpPr/>
          <p:nvPr>
            <p:ph idx="71"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6" id="6"/>
          <p:cNvSpPr/>
          <p:nvPr>
            <p:ph idx="72"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7" id="7"/>
          <p:cNvSpPr/>
          <p:nvPr>
            <p:ph idx="73"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PICTURE_WITH_CAPTION_TEXT">
    <p:spTree>
      <p:nvGrpSpPr>
        <p:cNvPr id="1" name=""/>
        <p:cNvGrpSpPr/>
        <p:nvPr/>
      </p:nvGrpSpPr>
      <p:grpSpPr>
        <a:xfrm>
          <a:off x="0" y="0"/>
          <a:ext cx="0" cy="0"/>
          <a:chOff x="0" y="0"/>
          <a:chExt cx="0" cy="0"/>
        </a:xfrm>
      </p:grpSpPr>
      <p:sp>
        <p:nvSpPr>
          <p:cNvPr name="AutoShape 2" id="2"/>
          <p:cNvSpPr/>
          <p:nvPr>
            <p:ph idx="74" type="body" sz="quarter" hasCustomPrompt="true"/>
          </p:nvPr>
        </p:nvSpPr>
        <p:spPr>
          <a:xfrm rot="0" flipH="false" flipV="false">
            <a:off x="839788" y="457200"/>
            <a:ext cx="3932100" cy="1600500"/>
          </a:xfrm>
          <a:prstGeom prst="rect">
            <a:avLst/>
          </a:prstGeom>
          <a:noFill/>
          <a:ln w="12700">
            <a:noFill/>
            <a:prstDash val="solid"/>
          </a:ln>
        </p:spPr>
        <p:txBody>
          <a:bodyPr anchor="b" lIns="91425" rIns="91425" tIns="45700" bIns="45700"/>
          <a:lstStyle>
            <a:lvl1pPr algn="l">
              <a:lnSpc>
                <a:spcPct val="91666"/>
              </a:lnSpc>
              <a:defRPr sz="3200" b="true" i="false" u="none" strike="noStrike" spc="0">
                <a:solidFill>
                  <a:srgbClr val="1F2329">
                    <a:alpha val="100000"/>
                  </a:srgbClr>
                </a:solidFill>
                <a:latin typeface="Noto Sans SC"/>
              </a:defRPr>
            </a:lvl1pPr>
          </a:lstStyle>
          <a:p>
            <a:pPr algn="l" indent="0">
              <a:lnSpc>
                <a:spcPct val="91666"/>
              </a:lnSpc>
            </a:pPr>
            <a:r>
              <a:rPr lang="en-US" b="false" i="false" strike="noStrike" u="none" sz="3200">
                <a:solidFill>
                  <a:srgbClr val="000000"/>
                </a:solidFill>
                <a:latin typeface="Calibri"/>
                <a:ea typeface="Calibri"/>
                <a:cs typeface="Calibri"/>
                <a:sym typeface="Calibri"/>
              </a:rPr>
              <a:t>Click to add title</a:t>
            </a:r>
          </a:p>
        </p:txBody>
      </p:sp>
      <p:sp>
        <p:nvSpPr>
          <p:cNvPr name="AutoShape 3" id="3"/>
          <p:cNvSpPr/>
          <p:nvPr>
            <p:ph idx="75" type="pic" sz="quarter"/>
          </p:nvPr>
        </p:nvSpPr>
        <p:spPr>
          <a:xfrm rot="0" flipH="false" flipV="false">
            <a:off x="5183188" y="987425"/>
            <a:ext cx="6172500" cy="4873500"/>
          </a:xfrm>
          <a:prstGeom prst="rect">
            <a:avLst/>
          </a:prstGeom>
          <a:noFill/>
          <a:ln w="12700">
            <a:noFill/>
            <a:prstDash val="solid"/>
          </a:ln>
        </p:spPr>
        <p:txBody>
          <a:bodyPr anchor="ctr" lIns="63500" rIns="63500" tIns="63500" bIns="63500"/>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4" id="4"/>
          <p:cNvSpPr/>
          <p:nvPr>
            <p:ph idx="76" type="body" sz="quarter" hasCustomPrompt="true"/>
          </p:nvPr>
        </p:nvSpPr>
        <p:spPr>
          <a:xfrm rot="0" flipH="false" flipV="false">
            <a:off x="839788" y="2057400"/>
            <a:ext cx="3932100" cy="3811500"/>
          </a:xfrm>
          <a:prstGeom prst="rect">
            <a:avLst/>
          </a:prstGeom>
          <a:noFill/>
          <a:ln w="12700">
            <a:noFill/>
            <a:prstDash val="solid"/>
          </a:ln>
        </p:spPr>
        <p:txBody>
          <a:bodyPr anchor="t" lIns="91425" rIns="91425" tIns="45700" bIns="45700"/>
          <a:lstStyle>
            <a:lvl1pPr algn="l">
              <a:lnSpc>
                <a:spcPct val="91666"/>
              </a:lnSpc>
              <a:defRPr sz="1600" b="false" i="false" u="none" strike="noStrike" spc="0">
                <a:solidFill>
                  <a:srgbClr val="1F2329">
                    <a:alpha val="100000"/>
                  </a:srgbClr>
                </a:solidFill>
                <a:latin typeface="Noto Sans SC"/>
              </a:defRPr>
            </a:lvl1pPr>
          </a:lstStyle>
          <a:p>
            <a:pPr algn="l" indent="0" marL="228600">
              <a:lnSpc>
                <a:spcPct val="91666"/>
              </a:lnSpc>
            </a:pPr>
            <a:r>
              <a:rPr lang="en-US" b="false" i="false" strike="noStrike" u="none" sz="1600">
                <a:solidFill>
                  <a:srgbClr val="000000"/>
                </a:solidFill>
                <a:latin typeface="Calibri"/>
                <a:ea typeface="Calibri"/>
                <a:cs typeface="Calibri"/>
                <a:sym typeface="Calibri"/>
              </a:rPr>
              <a:t>Click to add text</a:t>
            </a:r>
          </a:p>
        </p:txBody>
      </p:sp>
      <p:sp>
        <p:nvSpPr>
          <p:cNvPr name="AutoShape 5" id="5"/>
          <p:cNvSpPr/>
          <p:nvPr>
            <p:ph idx="77"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6" id="6"/>
          <p:cNvSpPr/>
          <p:nvPr>
            <p:ph idx="78"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7" id="7"/>
          <p:cNvSpPr/>
          <p:nvPr>
            <p:ph idx="79"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Shape 5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VERTICAL_TEXT">
    <p:spTree>
      <p:nvGrpSpPr>
        <p:cNvPr id="1" name=""/>
        <p:cNvGrpSpPr/>
        <p:nvPr/>
      </p:nvGrpSpPr>
      <p:grpSpPr>
        <a:xfrm>
          <a:off x="0" y="0"/>
          <a:ext cx="0" cy="0"/>
          <a:chOff x="0" y="0"/>
          <a:chExt cx="0" cy="0"/>
        </a:xfrm>
      </p:grpSpPr>
      <p:sp>
        <p:nvSpPr>
          <p:cNvPr name="AutoShape 2" id="2"/>
          <p:cNvSpPr/>
          <p:nvPr>
            <p:ph idx="80" type="body" sz="quarter" hasCustomPrompt="true"/>
          </p:nvPr>
        </p:nvSpPr>
        <p:spPr>
          <a:xfrm rot="0" flipH="false" flipV="false">
            <a:off x="838200" y="365125"/>
            <a:ext cx="10515600" cy="13257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81" type="body" sz="quarter" hasCustomPrompt="true"/>
          </p:nvPr>
        </p:nvSpPr>
        <p:spPr>
          <a:xfrm rot="5400000" flipH="false" flipV="false">
            <a:off x="3920400" y="-1256575"/>
            <a:ext cx="4351200" cy="105156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4" id="4"/>
          <p:cNvSpPr/>
          <p:nvPr>
            <p:ph idx="82"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5" id="5"/>
          <p:cNvSpPr/>
          <p:nvPr>
            <p:ph idx="83"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6" id="6"/>
          <p:cNvSpPr/>
          <p:nvPr>
            <p:ph idx="84"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VERTICAL_TITLE_AND_VERTICAL_TEXT">
    <p:spTree>
      <p:nvGrpSpPr>
        <p:cNvPr id="1" name=""/>
        <p:cNvGrpSpPr/>
        <p:nvPr/>
      </p:nvGrpSpPr>
      <p:grpSpPr>
        <a:xfrm>
          <a:off x="0" y="0"/>
          <a:ext cx="0" cy="0"/>
          <a:chOff x="0" y="0"/>
          <a:chExt cx="0" cy="0"/>
        </a:xfrm>
      </p:grpSpPr>
      <p:sp>
        <p:nvSpPr>
          <p:cNvPr name="AutoShape 2" id="2"/>
          <p:cNvSpPr/>
          <p:nvPr>
            <p:ph idx="85" type="body" sz="quarter" hasCustomPrompt="true"/>
          </p:nvPr>
        </p:nvSpPr>
        <p:spPr>
          <a:xfrm rot="5400000" flipH="false" flipV="false">
            <a:off x="7133400" y="1956625"/>
            <a:ext cx="5811900" cy="2628900"/>
          </a:xfrm>
          <a:prstGeom prst="rect">
            <a:avLst/>
          </a:prstGeom>
          <a:noFill/>
          <a:ln w="12700">
            <a:noFill/>
            <a:prstDash val="solid"/>
          </a:ln>
        </p:spPr>
        <p:txBody>
          <a:bodyPr anchor="ctr" lIns="91425" rIns="91425" tIns="45700" bIns="45700"/>
          <a:lstStyle>
            <a:lvl1pPr algn="l">
              <a:lnSpc>
                <a:spcPct val="91666"/>
              </a:lnSpc>
              <a:defRPr sz="4400" b="true" i="false" u="none" strike="noStrike" spc="0">
                <a:solidFill>
                  <a:srgbClr val="1F2329">
                    <a:alpha val="100000"/>
                  </a:srgbClr>
                </a:solidFill>
                <a:latin typeface="Noto Sans SC"/>
              </a:defRPr>
            </a:lvl1pPr>
          </a:lstStyle>
          <a:p>
            <a:pPr algn="l" indent="0">
              <a:lnSpc>
                <a:spcPct val="91666"/>
              </a:lnSpc>
            </a:pPr>
            <a:r>
              <a:rPr lang="en-US" b="false" i="false" strike="noStrike" u="none" sz="4400">
                <a:solidFill>
                  <a:srgbClr val="000000"/>
                </a:solidFill>
                <a:latin typeface="Calibri"/>
                <a:ea typeface="Calibri"/>
                <a:cs typeface="Calibri"/>
                <a:sym typeface="Calibri"/>
              </a:rPr>
              <a:t>Click to add title</a:t>
            </a:r>
          </a:p>
        </p:txBody>
      </p:sp>
      <p:sp>
        <p:nvSpPr>
          <p:cNvPr name="AutoShape 3" id="3"/>
          <p:cNvSpPr/>
          <p:nvPr>
            <p:ph idx="86" type="body" sz="quarter" hasCustomPrompt="true"/>
          </p:nvPr>
        </p:nvSpPr>
        <p:spPr>
          <a:xfrm rot="5400000" flipH="false" flipV="false">
            <a:off x="1799400" y="-596075"/>
            <a:ext cx="5811900" cy="7734300"/>
          </a:xfrm>
          <a:prstGeom prst="rect">
            <a:avLst/>
          </a:prstGeom>
          <a:noFill/>
          <a:ln w="12700">
            <a:noFill/>
            <a:prstDash val="solid"/>
          </a:ln>
        </p:spPr>
        <p:txBody>
          <a:bodyPr anchor="t" lIns="91425" rIns="91425" tIns="45700" bIns="45700"/>
          <a:lstStyle>
            <a:lvl1pPr algn="l">
              <a:lnSpc>
                <a:spcPct val="91666"/>
              </a:lnSpc>
              <a:defRPr sz="2800" b="false" i="false" u="none" strike="noStrike" spc="0">
                <a:solidFill>
                  <a:srgbClr val="1F2329">
                    <a:alpha val="100000"/>
                  </a:srgbClr>
                </a:solidFill>
                <a:latin typeface="Noto Sans SC"/>
              </a:defRPr>
            </a:lvl1pPr>
          </a:lstStyle>
          <a:p>
            <a:pPr algn="l" indent="0" marL="107950">
              <a:lnSpc>
                <a:spcPct val="91666"/>
              </a:lnSpc>
            </a:pPr>
            <a:r>
              <a:rPr lang="en-US" b="false" i="false" strike="noStrike" u="none" sz="2800">
                <a:solidFill>
                  <a:srgbClr val="000000"/>
                </a:solidFill>
                <a:latin typeface="Calibri"/>
                <a:ea typeface="Calibri"/>
                <a:cs typeface="Calibri"/>
                <a:sym typeface="Calibri"/>
              </a:rPr>
              <a:t>Click to add text</a:t>
            </a:r>
          </a:p>
        </p:txBody>
      </p:sp>
      <p:sp>
        <p:nvSpPr>
          <p:cNvPr name="AutoShape 4" id="4"/>
          <p:cNvSpPr/>
          <p:nvPr>
            <p:ph idx="87" type="body" sz="quarter" hasCustomPrompt="true"/>
          </p:nvPr>
        </p:nvSpPr>
        <p:spPr>
          <a:xfrm rot="0" flipH="false" flipV="false">
            <a:off x="838200" y="6356350"/>
            <a:ext cx="27432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Date</a:t>
            </a:r>
          </a:p>
        </p:txBody>
      </p:sp>
      <p:sp>
        <p:nvSpPr>
          <p:cNvPr name="AutoShape 5" id="5"/>
          <p:cNvSpPr/>
          <p:nvPr>
            <p:ph idx="88" type="body" sz="quarter" hasCustomPrompt="true"/>
          </p:nvPr>
        </p:nvSpPr>
        <p:spPr>
          <a:xfrm rot="0" flipH="false" flipV="false">
            <a:off x="4038600" y="6356350"/>
            <a:ext cx="4114800" cy="365100"/>
          </a:xfrm>
          <a:prstGeom prst="rect">
            <a:avLst/>
          </a:prstGeom>
          <a:noFill/>
          <a:ln w="12700">
            <a:noFill/>
            <a:prstDash val="solid"/>
          </a:ln>
        </p:spPr>
        <p:txBody>
          <a:bodyPr anchor="t" lIns="91425" rIns="91425" tIns="45700" bIns="45700"/>
          <a:lstStyle>
            <a:lvl1pPr algn="l">
              <a:lnSpc>
                <a:spcPct val="100000"/>
              </a:lnSpc>
              <a:defRPr sz="1900" b="false" i="false" u="none" strike="noStrike" spc="0">
                <a:solidFill>
                  <a:srgbClr val="1F2329">
                    <a:alpha val="100000"/>
                  </a:srgbClr>
                </a:solidFill>
                <a:latin typeface="Noto Sans SC"/>
              </a:defRPr>
            </a:lvl1pPr>
          </a:lstStyle>
          <a:p>
            <a:pPr algn="l" indent="0">
              <a:lnSpc>
                <a:spcPct val="100000"/>
              </a:lnSpc>
            </a:pPr>
            <a:r>
              <a:rPr lang="en-US" b="false" i="false" strike="noStrike" u="none" sz="1900">
                <a:solidFill>
                  <a:srgbClr val="000000"/>
                </a:solidFill>
                <a:latin typeface="Calibri"/>
                <a:ea typeface="Calibri"/>
                <a:cs typeface="Calibri"/>
                <a:sym typeface="Calibri"/>
              </a:rPr>
              <a:t>Footer</a:t>
            </a:r>
          </a:p>
        </p:txBody>
      </p:sp>
      <p:sp>
        <p:nvSpPr>
          <p:cNvPr name="AutoShape 6" id="6"/>
          <p:cNvSpPr/>
          <p:nvPr>
            <p:ph idx="89" type="body" sz="quarter"/>
          </p:nvPr>
        </p:nvSpPr>
        <p:spPr>
          <a:xfrm rot="0" flipH="false" flipV="false">
            <a:off x="8610600" y="6356350"/>
            <a:ext cx="2743200" cy="365100"/>
          </a:xfrm>
          <a:prstGeom prst="rect">
            <a:avLst/>
          </a:prstGeom>
          <a:noFill/>
          <a:ln w="12700">
            <a:noFill/>
            <a:prstDash val="solid"/>
          </a:ln>
        </p:spPr>
        <p:txBody>
          <a:bodyPr anchor="ctr" lIns="91425" rIns="91425" tIns="45700" bIns="45700"/>
          <a:lstStyle>
            <a:lvl1pPr algn="r">
              <a:lnSpc>
                <a:spcPct val="100000"/>
              </a:lnSpc>
              <a:defRPr sz="1200" b="false" i="false" u="none" strike="noStrike" spc="0">
                <a:solidFill>
                  <a:srgbClr val="888888">
                    <a:alpha val="100000"/>
                  </a:srgbClr>
                </a:solidFill>
                <a:latin typeface="Calibri"/>
              </a:defRPr>
            </a:lvl1pPr>
          </a:lstStyle>
          <a:p>
            <a:pPr algn="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name="AutoShape 2" id="2"/>
          <p:cNvSpPr/>
          <p:nvPr>
            <p:ph idx="93" type="body" sz="quarter" hasCustomPrompt="true"/>
          </p:nvPr>
        </p:nvSpPr>
        <p:spPr>
          <a:xfrm rot="0" flipH="false" flipV="false">
            <a:off x="415600" y="2742433"/>
            <a:ext cx="11360700" cy="1122300"/>
          </a:xfrm>
          <a:prstGeom prst="rect">
            <a:avLst/>
          </a:prstGeom>
          <a:noFill/>
          <a:ln w="12700">
            <a:noFill/>
            <a:prstDash val="solid"/>
          </a:ln>
        </p:spPr>
        <p:txBody>
          <a:bodyPr anchor="ctr"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94"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
        <p:nvSpPr>
          <p:cNvPr name="AutoShape 5" id="5"/>
          <p:cNvSpPr/>
          <p:nvPr>
            <p:ph idx="95" type="body" sz="quarter" hasCustomPrompt="true"/>
          </p:nvPr>
        </p:nvSpPr>
        <p:spPr>
          <a:xfrm rot="0" flipH="false" flipV="false">
            <a:off x="415600" y="3778833"/>
            <a:ext cx="11360700" cy="1056900"/>
          </a:xfrm>
          <a:prstGeom prst="rect">
            <a:avLst/>
          </a:prstGeom>
          <a:noFill/>
          <a:ln w="12700">
            <a:noFill/>
            <a:prstDash val="solid"/>
          </a:ln>
        </p:spPr>
        <p:txBody>
          <a:bodyPr anchor="t" lIns="121900" rIns="121900" tIns="121900" bIns="121900"/>
          <a:lstStyle>
            <a:lvl1pPr algn="ctr">
              <a:lnSpc>
                <a:spcPct val="100000"/>
              </a:lnSpc>
              <a:defRPr sz="19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1900">
                <a:solidFill>
                  <a:srgbClr val="212121"/>
                </a:solidFill>
                <a:latin typeface="Roboto Medium"/>
                <a:ea typeface="Roboto Medium"/>
                <a:cs typeface="Roboto Medium"/>
                <a:sym typeface="Roboto Medium"/>
              </a:rPr>
              <a:t>Click to add subtitle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name="AutoShape 2" id="2"/>
          <p:cNvSpPr/>
          <p:nvPr>
            <p:ph idx="96" type="body" sz="quarter" hasCustomPrompt="true"/>
          </p:nvPr>
        </p:nvSpPr>
        <p:spPr>
          <a:xfrm rot="0" flipH="false" flipV="false">
            <a:off x="1476000" y="1042033"/>
            <a:ext cx="9240000" cy="2736900"/>
          </a:xfrm>
          <a:prstGeom prst="rect">
            <a:avLst/>
          </a:prstGeom>
          <a:noFill/>
          <a:ln w="12700">
            <a:noFill/>
            <a:prstDash val="solid"/>
          </a:ln>
        </p:spPr>
        <p:txBody>
          <a:bodyPr anchor="b"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97" type="body" sz="quarter" hasCustomPrompt="true"/>
          </p:nvPr>
        </p:nvSpPr>
        <p:spPr>
          <a:xfrm rot="0" flipH="false" flipV="false">
            <a:off x="415600" y="3778833"/>
            <a:ext cx="11360700" cy="1056900"/>
          </a:xfrm>
          <a:prstGeom prst="rect">
            <a:avLst/>
          </a:prstGeom>
          <a:noFill/>
          <a:ln w="12700">
            <a:noFill/>
            <a:prstDash val="solid"/>
          </a:ln>
        </p:spPr>
        <p:txBody>
          <a:bodyPr anchor="t" lIns="121900" rIns="121900" tIns="121900" bIns="121900"/>
          <a:lstStyle>
            <a:lvl1pPr algn="ctr">
              <a:lnSpc>
                <a:spcPct val="100000"/>
              </a:lnSpc>
              <a:defRPr sz="24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2400">
                <a:solidFill>
                  <a:srgbClr val="595959"/>
                </a:solidFill>
                <a:latin typeface="Roboto Medium"/>
                <a:ea typeface="Roboto Medium"/>
                <a:cs typeface="Roboto Medium"/>
                <a:sym typeface="Roboto Medium"/>
              </a:rPr>
              <a:t>Click to add subtitle</a:t>
            </a:r>
          </a:p>
        </p:txBody>
      </p:sp>
      <p:sp>
        <p:nvSpPr>
          <p:cNvPr name="AutoShape 4" id="4"/>
          <p:cNvSpPr/>
          <p:nvPr>
            <p:ph idx="98"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name="AutoShape 2" id="2"/>
          <p:cNvSpPr/>
          <p:nvPr>
            <p:ph idx="99"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00" type="body" sz="quarter" hasCustomPrompt="true"/>
          </p:nvPr>
        </p:nvSpPr>
        <p:spPr>
          <a:xfrm rot="0" flipH="false" flipV="false">
            <a:off x="565100" y="530667"/>
            <a:ext cx="11262300" cy="763500"/>
          </a:xfrm>
          <a:prstGeom prst="rect">
            <a:avLst/>
          </a:prstGeom>
          <a:noFill/>
          <a:ln w="12700">
            <a:noFill/>
            <a:prstDash val="solid"/>
          </a:ln>
        </p:spPr>
        <p:txBody>
          <a:bodyPr anchor="t"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ECTION_HEADER_1">
    <p:spTree>
      <p:nvGrpSpPr>
        <p:cNvPr id="1" name=""/>
        <p:cNvGrpSpPr/>
        <p:nvPr/>
      </p:nvGrpSpPr>
      <p:grpSpPr>
        <a:xfrm>
          <a:off x="0" y="0"/>
          <a:ext cx="0" cy="0"/>
          <a:chOff x="0" y="0"/>
          <a:chExt cx="0" cy="0"/>
        </a:xfrm>
      </p:grpSpPr>
      <p:sp>
        <p:nvSpPr>
          <p:cNvPr name="AutoShape 2" id="2"/>
          <p:cNvSpPr/>
          <p:nvPr>
            <p:ph idx="101" type="body" sz="quarter" hasCustomPrompt="true"/>
          </p:nvPr>
        </p:nvSpPr>
        <p:spPr>
          <a:xfrm rot="0" flipH="false" flipV="false">
            <a:off x="415600" y="2742433"/>
            <a:ext cx="11360700" cy="1122300"/>
          </a:xfrm>
          <a:prstGeom prst="rect">
            <a:avLst/>
          </a:prstGeom>
          <a:noFill/>
          <a:ln w="12700">
            <a:noFill/>
            <a:prstDash val="solid"/>
          </a:ln>
        </p:spPr>
        <p:txBody>
          <a:bodyPr anchor="ctr"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02"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AND_BODY_1">
    <p:spTree>
      <p:nvGrpSpPr>
        <p:cNvPr id="1" name=""/>
        <p:cNvGrpSpPr/>
        <p:nvPr/>
      </p:nvGrpSpPr>
      <p:grpSpPr>
        <a:xfrm>
          <a:off x="0" y="0"/>
          <a:ext cx="0" cy="0"/>
          <a:chOff x="0" y="0"/>
          <a:chExt cx="0" cy="0"/>
        </a:xfrm>
      </p:grpSpPr>
      <p:sp>
        <p:nvSpPr>
          <p:cNvPr name="AutoShape 2" id="2"/>
          <p:cNvSpPr/>
          <p:nvPr>
            <p:ph idx="103" type="body" sz="quarter" hasCustomPrompt="true"/>
          </p:nvPr>
        </p:nvSpPr>
        <p:spPr>
          <a:xfrm rot="0" flipH="false" flipV="false">
            <a:off x="390051" y="1447100"/>
            <a:ext cx="5489700" cy="4236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3" id="3"/>
          <p:cNvSpPr/>
          <p:nvPr>
            <p:ph idx="104" type="body" sz="quarter" hasCustomPrompt="true"/>
          </p:nvPr>
        </p:nvSpPr>
        <p:spPr>
          <a:xfrm rot="0" flipH="false" flipV="false">
            <a:off x="565100" y="429067"/>
            <a:ext cx="11262300" cy="763500"/>
          </a:xfrm>
          <a:prstGeom prst="rect">
            <a:avLst/>
          </a:prstGeom>
          <a:noFill/>
          <a:ln w="12700">
            <a:noFill/>
            <a:prstDash val="solid"/>
          </a:ln>
        </p:spPr>
        <p:txBody>
          <a:bodyPr anchor="t" lIns="121900" rIns="121900" tIns="121900" bIns="121900"/>
          <a:lstStyle>
            <a:lvl1pPr algn="l">
              <a:lnSpc>
                <a:spcPct val="100000"/>
              </a:lnSpc>
              <a:defRPr sz="2700" b="true" i="false" u="none" strike="noStrike" spc="0">
                <a:solidFill>
                  <a:srgbClr val="1F2329">
                    <a:alpha val="100000"/>
                  </a:srgbClr>
                </a:solidFill>
                <a:latin typeface="Noto Sans SC"/>
              </a:defRPr>
            </a:lvl1pPr>
          </a:lstStyle>
          <a:p>
            <a:pPr algn="l"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05"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5" id="5"/>
          <p:cNvSpPr/>
          <p:nvPr>
            <p:ph idx="106" type="body" sz="quarter" hasCustomPrompt="true"/>
          </p:nvPr>
        </p:nvSpPr>
        <p:spPr>
          <a:xfrm rot="0" flipH="false" flipV="false">
            <a:off x="6312351" y="1447100"/>
            <a:ext cx="5489700" cy="4236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cxnSp>
        <p:nvCxnSpPr>
          <p:cNvPr name="Connector 6" id="6"/>
          <p:cNvCxnSpPr/>
          <p:nvPr/>
        </p:nvCxnSpPr>
        <p:spPr>
          <a:xfrm rot="0" flipH="false" flipV="false">
            <a:off x="6095984" y="1500267"/>
            <a:ext cx="12300" cy="4792500"/>
          </a:xfrm>
          <a:prstGeom prst="straightConnector1">
            <a:avLst/>
          </a:prstGeom>
          <a:noFill/>
          <a:ln w="12700" cmpd="sng" cap="flat">
            <a:solidFill>
              <a:srgbClr val="CCCCCC">
                <a:alpha val="100000"/>
              </a:srgbClr>
            </a:solidFill>
            <a:prstDash val="solid"/>
            <a:round/>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_ONLY_1_1">
    <p:spTree>
      <p:nvGrpSpPr>
        <p:cNvPr id="1" name=""/>
        <p:cNvGrpSpPr/>
        <p:nvPr/>
      </p:nvGrpSpPr>
      <p:grpSpPr>
        <a:xfrm>
          <a:off x="0" y="0"/>
          <a:ext cx="0" cy="0"/>
          <a:chOff x="0" y="0"/>
          <a:chExt cx="0" cy="0"/>
        </a:xfrm>
      </p:grpSpPr>
      <p:sp>
        <p:nvSpPr>
          <p:cNvPr name="AutoShape 2" id="2"/>
          <p:cNvSpPr/>
          <p:nvPr>
            <p:ph idx="107"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08" type="body" sz="quarter" hasCustomPrompt="true"/>
          </p:nvPr>
        </p:nvSpPr>
        <p:spPr>
          <a:xfrm rot="0" flipH="false" flipV="false">
            <a:off x="565100" y="530667"/>
            <a:ext cx="11262300" cy="763500"/>
          </a:xfrm>
          <a:prstGeom prst="rect">
            <a:avLst/>
          </a:prstGeom>
          <a:noFill/>
          <a:ln w="12700">
            <a:noFill/>
            <a:prstDash val="solid"/>
          </a:ln>
        </p:spPr>
        <p:txBody>
          <a:bodyPr anchor="t"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pic>
        <p:nvPicPr>
          <p:cNvPr name="Picture 4" id="4"/>
          <p:cNvPicPr>
            <a:picLocks noChangeAspect="true"/>
          </p:cNvPicPr>
          <p:nvPr/>
        </p:nvPicPr>
        <p:blipFill>
          <a:blip r:embed="rId2"/>
          <a:srcRect l="0" r="0" t="0" b="0"/>
          <a:stretch>
            <a:fillRect/>
          </a:stretch>
        </p:blipFill>
        <p:spPr>
          <a:xfrm rot="0" flipH="false" flipV="false">
            <a:off x="3493517" y="1983367"/>
            <a:ext cx="5270382" cy="3540871"/>
          </a:xfrm>
          <a:prstGeom prst="rect">
            <a:avLst/>
          </a:prstGeom>
          <a:ln w="12700">
            <a:noFill/>
            <a:prstDash val="solid"/>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ONE_COLUMN_TEXT">
    <p:spTree>
      <p:nvGrpSpPr>
        <p:cNvPr id="1" name=""/>
        <p:cNvGrpSpPr/>
        <p:nvPr/>
      </p:nvGrpSpPr>
      <p:grpSpPr>
        <a:xfrm>
          <a:off x="0" y="0"/>
          <a:ext cx="0" cy="0"/>
          <a:chOff x="0" y="0"/>
          <a:chExt cx="0" cy="0"/>
        </a:xfrm>
      </p:grpSpPr>
      <p:sp>
        <p:nvSpPr>
          <p:cNvPr name="AutoShape 2" id="2"/>
          <p:cNvSpPr/>
          <p:nvPr>
            <p:ph idx="109" type="body" sz="quarter" hasCustomPrompt="true"/>
          </p:nvPr>
        </p:nvSpPr>
        <p:spPr>
          <a:xfrm rot="0" flipH="false" flipV="false">
            <a:off x="415600" y="1852800"/>
            <a:ext cx="4536900" cy="4239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3" id="3"/>
          <p:cNvSpPr/>
          <p:nvPr>
            <p:ph idx="110" type="body" sz="quarter" hasCustomPrompt="true"/>
          </p:nvPr>
        </p:nvSpPr>
        <p:spPr>
          <a:xfrm rot="0" flipH="false" flipV="false">
            <a:off x="415600" y="740800"/>
            <a:ext cx="3744000" cy="1007700"/>
          </a:xfrm>
          <a:prstGeom prst="rect">
            <a:avLst/>
          </a:prstGeom>
          <a:noFill/>
          <a:ln w="12700">
            <a:noFill/>
            <a:prstDash val="solid"/>
          </a:ln>
        </p:spPr>
        <p:txBody>
          <a:bodyPr anchor="b" lIns="121900" rIns="121900" tIns="121900" bIns="121900"/>
          <a:lstStyle>
            <a:lvl1pPr algn="l">
              <a:lnSpc>
                <a:spcPct val="100000"/>
              </a:lnSpc>
              <a:defRPr sz="2700" b="true" i="false" u="none" strike="noStrike" spc="0">
                <a:solidFill>
                  <a:srgbClr val="1F2329">
                    <a:alpha val="100000"/>
                  </a:srgbClr>
                </a:solidFill>
                <a:latin typeface="Noto Sans SC"/>
              </a:defRPr>
            </a:lvl1pPr>
          </a:lstStyle>
          <a:p>
            <a:pPr algn="l"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11"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SECTION_TITLE_AND_DESCRIPTION">
    <p:spTree>
      <p:nvGrpSpPr>
        <p:cNvPr id="1" name=""/>
        <p:cNvGrpSpPr/>
        <p:nvPr/>
      </p:nvGrpSpPr>
      <p:grpSpPr>
        <a:xfrm>
          <a:off x="0" y="0"/>
          <a:ext cx="0" cy="0"/>
          <a:chOff x="0" y="0"/>
          <a:chExt cx="0" cy="0"/>
        </a:xfrm>
      </p:grpSpPr>
      <p:sp>
        <p:nvSpPr>
          <p:cNvPr name="AutoShape 2" id="2"/>
          <p:cNvSpPr/>
          <p:nvPr/>
        </p:nvSpPr>
        <p:spPr>
          <a:xfrm rot="0" flipH="false" flipV="false">
            <a:off x="6096000" y="-167"/>
            <a:ext cx="6096000" cy="6858000"/>
          </a:xfrm>
          <a:prstGeom prst="rect">
            <a:avLst/>
          </a:prstGeom>
          <a:solidFill>
            <a:srgbClr val="EEEEEE">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112" type="body" sz="quarter" hasCustomPrompt="true"/>
          </p:nvPr>
        </p:nvSpPr>
        <p:spPr>
          <a:xfrm rot="0" flipH="false" flipV="false">
            <a:off x="341467" y="1807233"/>
            <a:ext cx="5393700" cy="1976400"/>
          </a:xfrm>
          <a:prstGeom prst="rect">
            <a:avLst/>
          </a:prstGeom>
          <a:noFill/>
          <a:ln w="12700">
            <a:noFill/>
            <a:prstDash val="solid"/>
          </a:ln>
        </p:spPr>
        <p:txBody>
          <a:bodyPr anchor="b"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13" type="body" sz="quarter" hasCustomPrompt="true"/>
          </p:nvPr>
        </p:nvSpPr>
        <p:spPr>
          <a:xfrm rot="0" flipH="false" flipV="false">
            <a:off x="341467" y="3900433"/>
            <a:ext cx="5393700" cy="1646700"/>
          </a:xfrm>
          <a:prstGeom prst="rect">
            <a:avLst/>
          </a:prstGeom>
          <a:noFill/>
          <a:ln w="12700">
            <a:noFill/>
            <a:prstDash val="solid"/>
          </a:ln>
        </p:spPr>
        <p:txBody>
          <a:bodyPr anchor="t" lIns="121900" rIns="121900" tIns="121900" bIns="121900"/>
          <a:lstStyle>
            <a:lvl1pPr algn="ctr">
              <a:lnSpc>
                <a:spcPct val="100000"/>
              </a:lnSpc>
              <a:defRPr sz="17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1700">
                <a:solidFill>
                  <a:srgbClr val="595959"/>
                </a:solidFill>
                <a:latin typeface="Roboto"/>
                <a:ea typeface="Roboto"/>
                <a:cs typeface="Roboto"/>
                <a:sym typeface="Roboto"/>
              </a:rPr>
              <a:t>Click to add subtitle</a:t>
            </a:r>
          </a:p>
        </p:txBody>
      </p:sp>
      <p:sp>
        <p:nvSpPr>
          <p:cNvPr name="AutoShape 5" id="5"/>
          <p:cNvSpPr/>
          <p:nvPr>
            <p:ph idx="114" type="body" sz="quarter" hasCustomPrompt="true"/>
          </p:nvPr>
        </p:nvSpPr>
        <p:spPr>
          <a:xfrm rot="0" flipH="false" flipV="false">
            <a:off x="6586000" y="965433"/>
            <a:ext cx="5115900" cy="4926900"/>
          </a:xfrm>
          <a:prstGeom prst="rect">
            <a:avLst/>
          </a:prstGeom>
          <a:noFill/>
          <a:ln w="12700">
            <a:noFill/>
            <a:prstDash val="solid"/>
          </a:ln>
        </p:spPr>
        <p:txBody>
          <a:bodyPr anchor="ctr"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6" id="6"/>
          <p:cNvSpPr/>
          <p:nvPr>
            <p:ph idx="115"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pic>
        <p:nvPicPr>
          <p:cNvPr name="Picture 7" id="7"/>
          <p:cNvPicPr>
            <a:picLocks noChangeAspect="true"/>
          </p:cNvPicPr>
          <p:nvPr/>
        </p:nvPicPr>
        <p:blipFill>
          <a:blip r:embed="rId2"/>
          <a:srcRect l="0" r="0" t="0" b="0"/>
          <a:stretch>
            <a:fillRect/>
          </a:stretch>
        </p:blipFill>
        <p:spPr>
          <a:xfrm rot="0" flipH="false" flipV="false">
            <a:off x="11645600" y="6312233"/>
            <a:ext cx="473966" cy="473966"/>
          </a:xfrm>
          <a:prstGeom prst="rect">
            <a:avLst/>
          </a:prstGeom>
          <a:ln w="12700">
            <a:noFill/>
            <a:prstDash val="soli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Shape 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Shape 1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Shape 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CAPTION_ONLY">
    <p:spTree>
      <p:nvGrpSpPr>
        <p:cNvPr id="1" name=""/>
        <p:cNvGrpSpPr/>
        <p:nvPr/>
      </p:nvGrpSpPr>
      <p:grpSpPr>
        <a:xfrm>
          <a:off x="0" y="0"/>
          <a:ext cx="0" cy="0"/>
          <a:chOff x="0" y="0"/>
          <a:chExt cx="0" cy="0"/>
        </a:xfrm>
      </p:grpSpPr>
      <p:sp>
        <p:nvSpPr>
          <p:cNvPr name="AutoShape 2" id="2"/>
          <p:cNvSpPr/>
          <p:nvPr>
            <p:ph idx="116" type="body" sz="quarter" hasCustomPrompt="true"/>
          </p:nvPr>
        </p:nvSpPr>
        <p:spPr>
          <a:xfrm rot="0" flipH="false" flipV="false">
            <a:off x="415600" y="5640767"/>
            <a:ext cx="7998300" cy="806700"/>
          </a:xfrm>
          <a:prstGeom prst="rect">
            <a:avLst/>
          </a:prstGeom>
          <a:noFill/>
          <a:ln w="12700">
            <a:noFill/>
            <a:prstDash val="solid"/>
          </a:ln>
        </p:spPr>
        <p:txBody>
          <a:bodyPr anchor="ctr" lIns="121900" rIns="121900" tIns="121900" bIns="121900"/>
          <a:lstStyle>
            <a:lvl1pPr algn="l">
              <a:lnSpc>
                <a:spcPct val="100000"/>
              </a:lnSpc>
              <a:defRPr sz="2100" b="false" i="false" u="none" strike="noStrike" spc="0">
                <a:solidFill>
                  <a:srgbClr val="1F2329">
                    <a:alpha val="100000"/>
                  </a:srgbClr>
                </a:solidFill>
                <a:latin typeface="Noto Sans SC"/>
              </a:defRPr>
            </a:lvl1pPr>
          </a:lstStyle>
          <a:p>
            <a:pPr algn="l" indent="0" marL="228600">
              <a:lnSpc>
                <a:spcPct val="100000"/>
              </a:lnSpc>
            </a:pPr>
            <a:r>
              <a:rPr lang="en-US" b="false" i="false" strike="noStrike" u="none" sz="2100">
                <a:solidFill>
                  <a:srgbClr val="595959"/>
                </a:solidFill>
                <a:latin typeface="Roboto"/>
                <a:ea typeface="Roboto"/>
                <a:cs typeface="Roboto"/>
                <a:sym typeface="Roboto"/>
              </a:rPr>
              <a:t>Click to add text</a:t>
            </a:r>
          </a:p>
        </p:txBody>
      </p:sp>
      <p:sp>
        <p:nvSpPr>
          <p:cNvPr name="AutoShape 3" id="3"/>
          <p:cNvSpPr/>
          <p:nvPr>
            <p:ph idx="117"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White Blank Centre">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118" type="body" sz="quarter"/>
          </p:nvPr>
        </p:nvSpPr>
        <p:spPr>
          <a:xfrm rot="0" flipH="false" flipV="false">
            <a:off x="11460412" y="6333201"/>
            <a:ext cx="731700" cy="524700"/>
          </a:xfrm>
          <a:prstGeom prst="rect">
            <a:avLst/>
          </a:prstGeom>
          <a:noFill/>
          <a:ln w="12700">
            <a:noFill/>
            <a:prstDash val="solid"/>
          </a:ln>
        </p:spPr>
        <p:txBody>
          <a:bodyPr anchor="ctr" lIns="0" rIns="0" tIns="0" bIns="0"/>
          <a:lstStyle>
            <a:lvl1pPr algn="r">
              <a:lnSpc>
                <a:spcPct val="100000"/>
              </a:lnSpc>
              <a:defRPr sz="900" b="false" i="false" u="none" strike="noStrike" spc="0">
                <a:solidFill>
                  <a:srgbClr val="000000">
                    <a:alpha val="100000"/>
                  </a:srgbClr>
                </a:solidFill>
                <a:latin typeface="Roboto"/>
              </a:defRPr>
            </a:lvl1pPr>
          </a:lstStyle>
          <a:p>
            <a:pPr algn="r"/>
            <a:endParaRPr/>
          </a:p>
        </p:txBody>
      </p:sp>
      <p:sp>
        <p:nvSpPr>
          <p:cNvPr name="AutoShape 4" id="4"/>
          <p:cNvSpPr/>
          <p:nvPr/>
        </p:nvSpPr>
        <p:spPr>
          <a:xfrm rot="0" flipH="false" flipV="true">
            <a:off x="330960" y="680641"/>
            <a:ext cx="9951300" cy="108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640000"/>
          </a:gradFill>
          <a:ln w="12700" cmpd="sng" cap="flat">
            <a:solidFill>
              <a:srgbClr val="FF9419">
                <a:alpha val="100000"/>
              </a:srgbClr>
            </a:solidFill>
            <a:prstDash val="solid"/>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name="AutoShape 2" id="2"/>
          <p:cNvSpPr/>
          <p:nvPr>
            <p:ph idx="122" type="body" sz="quarter" hasCustomPrompt="true"/>
          </p:nvPr>
        </p:nvSpPr>
        <p:spPr>
          <a:xfrm rot="0" flipH="false" flipV="false">
            <a:off x="415600" y="2742433"/>
            <a:ext cx="11360700" cy="1122300"/>
          </a:xfrm>
          <a:prstGeom prst="rect">
            <a:avLst/>
          </a:prstGeom>
          <a:noFill/>
          <a:ln w="12700">
            <a:noFill/>
            <a:prstDash val="solid"/>
          </a:ln>
        </p:spPr>
        <p:txBody>
          <a:bodyPr anchor="ctr"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23"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
        <p:nvSpPr>
          <p:cNvPr name="AutoShape 5" id="5"/>
          <p:cNvSpPr/>
          <p:nvPr>
            <p:ph idx="124" type="body" sz="quarter" hasCustomPrompt="true"/>
          </p:nvPr>
        </p:nvSpPr>
        <p:spPr>
          <a:xfrm rot="0" flipH="false" flipV="false">
            <a:off x="415600" y="3778833"/>
            <a:ext cx="11360700" cy="1056900"/>
          </a:xfrm>
          <a:prstGeom prst="rect">
            <a:avLst/>
          </a:prstGeom>
          <a:noFill/>
          <a:ln w="12700">
            <a:noFill/>
            <a:prstDash val="solid"/>
          </a:ln>
        </p:spPr>
        <p:txBody>
          <a:bodyPr anchor="t" lIns="121900" rIns="121900" tIns="121900" bIns="121900"/>
          <a:lstStyle>
            <a:lvl1pPr algn="ctr">
              <a:lnSpc>
                <a:spcPct val="100000"/>
              </a:lnSpc>
              <a:defRPr sz="19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1900">
                <a:solidFill>
                  <a:srgbClr val="212121"/>
                </a:solidFill>
                <a:latin typeface="Roboto Medium"/>
                <a:ea typeface="Roboto Medium"/>
                <a:cs typeface="Roboto Medium"/>
                <a:sym typeface="Roboto Medium"/>
              </a:rPr>
              <a:t>Click to add subtitle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name="AutoShape 2" id="2"/>
          <p:cNvSpPr/>
          <p:nvPr>
            <p:ph idx="125" type="body" sz="quarter" hasCustomPrompt="true"/>
          </p:nvPr>
        </p:nvSpPr>
        <p:spPr>
          <a:xfrm rot="0" flipH="false" flipV="false">
            <a:off x="1476000" y="1042033"/>
            <a:ext cx="9240000" cy="2736900"/>
          </a:xfrm>
          <a:prstGeom prst="rect">
            <a:avLst/>
          </a:prstGeom>
          <a:noFill/>
          <a:ln w="12700">
            <a:noFill/>
            <a:prstDash val="solid"/>
          </a:ln>
        </p:spPr>
        <p:txBody>
          <a:bodyPr anchor="b"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26" type="body" sz="quarter" hasCustomPrompt="true"/>
          </p:nvPr>
        </p:nvSpPr>
        <p:spPr>
          <a:xfrm rot="0" flipH="false" flipV="false">
            <a:off x="415600" y="3778833"/>
            <a:ext cx="11360700" cy="1056900"/>
          </a:xfrm>
          <a:prstGeom prst="rect">
            <a:avLst/>
          </a:prstGeom>
          <a:noFill/>
          <a:ln w="12700">
            <a:noFill/>
            <a:prstDash val="solid"/>
          </a:ln>
        </p:spPr>
        <p:txBody>
          <a:bodyPr anchor="t" lIns="121900" rIns="121900" tIns="121900" bIns="121900"/>
          <a:lstStyle>
            <a:lvl1pPr algn="ctr">
              <a:lnSpc>
                <a:spcPct val="100000"/>
              </a:lnSpc>
              <a:defRPr sz="24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2400">
                <a:solidFill>
                  <a:srgbClr val="595959"/>
                </a:solidFill>
                <a:latin typeface="Roboto Medium"/>
                <a:ea typeface="Roboto Medium"/>
                <a:cs typeface="Roboto Medium"/>
                <a:sym typeface="Roboto Medium"/>
              </a:rPr>
              <a:t>Click to add subtitle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name="AutoShape 2" id="2"/>
          <p:cNvSpPr/>
          <p:nvPr>
            <p:ph idx="127"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28" type="body" sz="quarter" hasCustomPrompt="true"/>
          </p:nvPr>
        </p:nvSpPr>
        <p:spPr>
          <a:xfrm rot="0" flipH="false" flipV="false">
            <a:off x="565100" y="530667"/>
            <a:ext cx="11262300" cy="763500"/>
          </a:xfrm>
          <a:prstGeom prst="rect">
            <a:avLst/>
          </a:prstGeom>
          <a:noFill/>
          <a:ln w="12700">
            <a:noFill/>
            <a:prstDash val="solid"/>
          </a:ln>
        </p:spPr>
        <p:txBody>
          <a:bodyPr anchor="t"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_HEADER_1">
    <p:spTree>
      <p:nvGrpSpPr>
        <p:cNvPr id="1" name=""/>
        <p:cNvGrpSpPr/>
        <p:nvPr/>
      </p:nvGrpSpPr>
      <p:grpSpPr>
        <a:xfrm>
          <a:off x="0" y="0"/>
          <a:ext cx="0" cy="0"/>
          <a:chOff x="0" y="0"/>
          <a:chExt cx="0" cy="0"/>
        </a:xfrm>
      </p:grpSpPr>
      <p:sp>
        <p:nvSpPr>
          <p:cNvPr name="AutoShape 2" id="2"/>
          <p:cNvSpPr/>
          <p:nvPr>
            <p:ph idx="129" type="body" sz="quarter" hasCustomPrompt="true"/>
          </p:nvPr>
        </p:nvSpPr>
        <p:spPr>
          <a:xfrm rot="0" flipH="false" flipV="false">
            <a:off x="415600" y="2742433"/>
            <a:ext cx="11360700" cy="1122300"/>
          </a:xfrm>
          <a:prstGeom prst="rect">
            <a:avLst/>
          </a:prstGeom>
          <a:noFill/>
          <a:ln w="12700">
            <a:noFill/>
            <a:prstDash val="solid"/>
          </a:ln>
        </p:spPr>
        <p:txBody>
          <a:bodyPr anchor="ctr" lIns="121900" rIns="121900" tIns="121900" bIns="121900"/>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30"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cxnSp>
        <p:nvCxnSpPr>
          <p:cNvPr name="Connector 4" id="4"/>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_AND_BODY_1">
    <p:spTree>
      <p:nvGrpSpPr>
        <p:cNvPr id="1" name=""/>
        <p:cNvGrpSpPr/>
        <p:nvPr/>
      </p:nvGrpSpPr>
      <p:grpSpPr>
        <a:xfrm>
          <a:off x="0" y="0"/>
          <a:ext cx="0" cy="0"/>
          <a:chOff x="0" y="0"/>
          <a:chExt cx="0" cy="0"/>
        </a:xfrm>
      </p:grpSpPr>
      <p:sp>
        <p:nvSpPr>
          <p:cNvPr name="AutoShape 2" id="2"/>
          <p:cNvSpPr/>
          <p:nvPr>
            <p:ph idx="131" type="body" sz="quarter" hasCustomPrompt="true"/>
          </p:nvPr>
        </p:nvSpPr>
        <p:spPr>
          <a:xfrm rot="0" flipH="false" flipV="false">
            <a:off x="390051" y="1447100"/>
            <a:ext cx="5489700" cy="4236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3" id="3"/>
          <p:cNvSpPr/>
          <p:nvPr>
            <p:ph idx="132" type="body" sz="quarter" hasCustomPrompt="true"/>
          </p:nvPr>
        </p:nvSpPr>
        <p:spPr>
          <a:xfrm rot="0" flipH="false" flipV="false">
            <a:off x="565100" y="429067"/>
            <a:ext cx="11262300" cy="763500"/>
          </a:xfrm>
          <a:prstGeom prst="rect">
            <a:avLst/>
          </a:prstGeom>
          <a:noFill/>
          <a:ln w="12700">
            <a:noFill/>
            <a:prstDash val="solid"/>
          </a:ln>
        </p:spPr>
        <p:txBody>
          <a:bodyPr anchor="t" lIns="121900" rIns="121900" tIns="121900" bIns="121900"/>
          <a:lstStyle>
            <a:lvl1pPr algn="l">
              <a:lnSpc>
                <a:spcPct val="100000"/>
              </a:lnSpc>
              <a:defRPr sz="2700" b="true" i="false" u="none" strike="noStrike" spc="0">
                <a:solidFill>
                  <a:srgbClr val="1F2329">
                    <a:alpha val="100000"/>
                  </a:srgbClr>
                </a:solidFill>
                <a:latin typeface="Noto Sans SC"/>
              </a:defRPr>
            </a:lvl1pPr>
          </a:lstStyle>
          <a:p>
            <a:pPr algn="l"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33"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5" id="5"/>
          <p:cNvSpPr/>
          <p:nvPr>
            <p:ph idx="134" type="body" sz="quarter" hasCustomPrompt="true"/>
          </p:nvPr>
        </p:nvSpPr>
        <p:spPr>
          <a:xfrm rot="0" flipH="false" flipV="false">
            <a:off x="6312351" y="1447100"/>
            <a:ext cx="5489700" cy="4236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cxnSp>
        <p:nvCxnSpPr>
          <p:cNvPr name="Connector 6" id="6"/>
          <p:cNvCxnSpPr/>
          <p:nvPr/>
        </p:nvCxnSpPr>
        <p:spPr>
          <a:xfrm rot="0" flipH="false" flipV="false">
            <a:off x="6095984" y="1500267"/>
            <a:ext cx="12300" cy="4792500"/>
          </a:xfrm>
          <a:prstGeom prst="straightConnector1">
            <a:avLst/>
          </a:prstGeom>
          <a:noFill/>
          <a:ln w="12700" cmpd="sng" cap="flat">
            <a:solidFill>
              <a:srgbClr val="CCCCCC">
                <a:alpha val="100000"/>
              </a:srgbClr>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_ONLY_1_1">
    <p:spTree>
      <p:nvGrpSpPr>
        <p:cNvPr id="1" name=""/>
        <p:cNvGrpSpPr/>
        <p:nvPr/>
      </p:nvGrpSpPr>
      <p:grpSpPr>
        <a:xfrm>
          <a:off x="0" y="0"/>
          <a:ext cx="0" cy="0"/>
          <a:chOff x="0" y="0"/>
          <a:chExt cx="0" cy="0"/>
        </a:xfrm>
      </p:grpSpPr>
      <p:sp>
        <p:nvSpPr>
          <p:cNvPr name="AutoShape 2" id="2"/>
          <p:cNvSpPr/>
          <p:nvPr>
            <p:ph idx="135"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
        <p:nvSpPr>
          <p:cNvPr name="AutoShape 3" id="3"/>
          <p:cNvSpPr/>
          <p:nvPr>
            <p:ph idx="136" type="body" sz="quarter" hasCustomPrompt="true"/>
          </p:nvPr>
        </p:nvSpPr>
        <p:spPr>
          <a:xfrm rot="0" flipH="false" flipV="false">
            <a:off x="565100" y="530667"/>
            <a:ext cx="11262300" cy="763500"/>
          </a:xfrm>
          <a:prstGeom prst="rect">
            <a:avLst/>
          </a:prstGeom>
          <a:noFill/>
          <a:ln w="12700">
            <a:noFill/>
            <a:prstDash val="solid"/>
          </a:ln>
        </p:spPr>
        <p:txBody>
          <a:bodyPr anchor="t"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pic>
        <p:nvPicPr>
          <p:cNvPr name="Picture 4" id="4"/>
          <p:cNvPicPr>
            <a:picLocks noChangeAspect="true"/>
          </p:cNvPicPr>
          <p:nvPr/>
        </p:nvPicPr>
        <p:blipFill>
          <a:blip r:embed="rId2"/>
          <a:srcRect l="0" r="0" t="0" b="0"/>
          <a:stretch>
            <a:fillRect/>
          </a:stretch>
        </p:blipFill>
        <p:spPr>
          <a:xfrm rot="0" flipH="false" flipV="false">
            <a:off x="3493517" y="1983367"/>
            <a:ext cx="5270382" cy="3540871"/>
          </a:xfrm>
          <a:prstGeom prst="rect">
            <a:avLst/>
          </a:prstGeom>
          <a:ln w="12700">
            <a:noFill/>
            <a:prstDash val="solid"/>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ONE_COLUMN_TEXT">
    <p:spTree>
      <p:nvGrpSpPr>
        <p:cNvPr id="1" name=""/>
        <p:cNvGrpSpPr/>
        <p:nvPr/>
      </p:nvGrpSpPr>
      <p:grpSpPr>
        <a:xfrm>
          <a:off x="0" y="0"/>
          <a:ext cx="0" cy="0"/>
          <a:chOff x="0" y="0"/>
          <a:chExt cx="0" cy="0"/>
        </a:xfrm>
      </p:grpSpPr>
      <p:sp>
        <p:nvSpPr>
          <p:cNvPr name="AutoShape 2" id="2"/>
          <p:cNvSpPr/>
          <p:nvPr>
            <p:ph idx="137" type="body" sz="quarter" hasCustomPrompt="true"/>
          </p:nvPr>
        </p:nvSpPr>
        <p:spPr>
          <a:xfrm rot="0" flipH="false" flipV="false">
            <a:off x="415600" y="1852800"/>
            <a:ext cx="4536900" cy="4239300"/>
          </a:xfrm>
          <a:prstGeom prst="rect">
            <a:avLst/>
          </a:prstGeom>
          <a:noFill/>
          <a:ln w="12700">
            <a:noFill/>
            <a:prstDash val="solid"/>
          </a:ln>
        </p:spPr>
        <p:txBody>
          <a:bodyPr anchor="t"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3" id="3"/>
          <p:cNvSpPr/>
          <p:nvPr>
            <p:ph idx="138" type="body" sz="quarter" hasCustomPrompt="true"/>
          </p:nvPr>
        </p:nvSpPr>
        <p:spPr>
          <a:xfrm rot="0" flipH="false" flipV="false">
            <a:off x="415600" y="740800"/>
            <a:ext cx="3744000" cy="1007700"/>
          </a:xfrm>
          <a:prstGeom prst="rect">
            <a:avLst/>
          </a:prstGeom>
          <a:noFill/>
          <a:ln w="12700">
            <a:noFill/>
            <a:prstDash val="solid"/>
          </a:ln>
        </p:spPr>
        <p:txBody>
          <a:bodyPr anchor="b" lIns="121900" rIns="121900" tIns="121900" bIns="121900"/>
          <a:lstStyle>
            <a:lvl1pPr algn="l">
              <a:lnSpc>
                <a:spcPct val="100000"/>
              </a:lnSpc>
              <a:defRPr sz="2700" b="true" i="false" u="none" strike="noStrike" spc="0">
                <a:solidFill>
                  <a:srgbClr val="1F2329">
                    <a:alpha val="100000"/>
                  </a:srgbClr>
                </a:solidFill>
                <a:latin typeface="Noto Sans SC"/>
              </a:defRPr>
            </a:lvl1pPr>
          </a:lstStyle>
          <a:p>
            <a:pPr algn="l"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39"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SECTION_TITLE_AND_DESCRIPTION">
    <p:spTree>
      <p:nvGrpSpPr>
        <p:cNvPr id="1" name=""/>
        <p:cNvGrpSpPr/>
        <p:nvPr/>
      </p:nvGrpSpPr>
      <p:grpSpPr>
        <a:xfrm>
          <a:off x="0" y="0"/>
          <a:ext cx="0" cy="0"/>
          <a:chOff x="0" y="0"/>
          <a:chExt cx="0" cy="0"/>
        </a:xfrm>
      </p:grpSpPr>
      <p:sp>
        <p:nvSpPr>
          <p:cNvPr name="AutoShape 2" id="2"/>
          <p:cNvSpPr/>
          <p:nvPr/>
        </p:nvSpPr>
        <p:spPr>
          <a:xfrm rot="0" flipH="false" flipV="false">
            <a:off x="6096000" y="-167"/>
            <a:ext cx="6096000" cy="6858000"/>
          </a:xfrm>
          <a:prstGeom prst="rect">
            <a:avLst/>
          </a:prstGeom>
          <a:solidFill>
            <a:srgbClr val="EEEEEE">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140" type="body" sz="quarter" hasCustomPrompt="true"/>
          </p:nvPr>
        </p:nvSpPr>
        <p:spPr>
          <a:xfrm rot="0" flipH="false" flipV="false">
            <a:off x="341467" y="1807233"/>
            <a:ext cx="5393700" cy="1976400"/>
          </a:xfrm>
          <a:prstGeom prst="rect">
            <a:avLst/>
          </a:prstGeom>
          <a:noFill/>
          <a:ln w="12700">
            <a:noFill/>
            <a:prstDash val="solid"/>
          </a:ln>
        </p:spPr>
        <p:txBody>
          <a:bodyPr anchor="b" lIns="121900" rIns="121900" tIns="121900" bIns="121900"/>
          <a:lstStyle>
            <a:lvl1pPr algn="ctr">
              <a:lnSpc>
                <a:spcPct val="100000"/>
              </a:lnSpc>
              <a:defRPr sz="2700" b="true" i="false" u="none" strike="noStrike" spc="0">
                <a:solidFill>
                  <a:srgbClr val="1F2329">
                    <a:alpha val="100000"/>
                  </a:srgbClr>
                </a:solidFill>
                <a:latin typeface="Noto Sans SC"/>
              </a:defRPr>
            </a:lvl1pPr>
          </a:lstStyle>
          <a:p>
            <a:pPr algn="ctr" indent="0">
              <a:lnSpc>
                <a:spcPct val="100000"/>
              </a:lnSpc>
            </a:pPr>
            <a:r>
              <a:rPr lang="en-US" b="true" i="false" strike="noStrike" u="none" sz="2700">
                <a:solidFill>
                  <a:srgbClr val="000000"/>
                </a:solidFill>
                <a:latin typeface="Roboto"/>
                <a:ea typeface="Roboto"/>
                <a:cs typeface="Roboto"/>
                <a:sym typeface="Roboto"/>
              </a:rPr>
              <a:t>Click to add title</a:t>
            </a:r>
          </a:p>
        </p:txBody>
      </p:sp>
      <p:sp>
        <p:nvSpPr>
          <p:cNvPr name="AutoShape 4" id="4"/>
          <p:cNvSpPr/>
          <p:nvPr>
            <p:ph idx="141" type="body" sz="quarter" hasCustomPrompt="true"/>
          </p:nvPr>
        </p:nvSpPr>
        <p:spPr>
          <a:xfrm rot="0" flipH="false" flipV="false">
            <a:off x="341467" y="3900433"/>
            <a:ext cx="5393700" cy="1646700"/>
          </a:xfrm>
          <a:prstGeom prst="rect">
            <a:avLst/>
          </a:prstGeom>
          <a:noFill/>
          <a:ln w="12700">
            <a:noFill/>
            <a:prstDash val="solid"/>
          </a:ln>
        </p:spPr>
        <p:txBody>
          <a:bodyPr anchor="t" lIns="121900" rIns="121900" tIns="121900" bIns="121900"/>
          <a:lstStyle>
            <a:lvl1pPr algn="ctr">
              <a:lnSpc>
                <a:spcPct val="100000"/>
              </a:lnSpc>
              <a:defRPr sz="1700" b="true" i="false" u="none" strike="noStrike" spc="0">
                <a:solidFill>
                  <a:srgbClr val="1F2329">
                    <a:alpha val="100000"/>
                  </a:srgbClr>
                </a:solidFill>
                <a:latin typeface="Noto Sans SC"/>
              </a:defRPr>
            </a:lvl1pPr>
          </a:lstStyle>
          <a:p>
            <a:pPr algn="ctr" indent="0" marL="76200">
              <a:lnSpc>
                <a:spcPct val="100000"/>
              </a:lnSpc>
            </a:pPr>
            <a:r>
              <a:rPr lang="en-US" b="false" i="false" strike="noStrike" u="none" sz="1700">
                <a:solidFill>
                  <a:srgbClr val="595959"/>
                </a:solidFill>
                <a:latin typeface="Roboto"/>
                <a:ea typeface="Roboto"/>
                <a:cs typeface="Roboto"/>
                <a:sym typeface="Roboto"/>
              </a:rPr>
              <a:t>Click to add subtitle</a:t>
            </a:r>
          </a:p>
        </p:txBody>
      </p:sp>
      <p:sp>
        <p:nvSpPr>
          <p:cNvPr name="AutoShape 5" id="5"/>
          <p:cNvSpPr/>
          <p:nvPr>
            <p:ph idx="142" type="body" sz="quarter" hasCustomPrompt="true"/>
          </p:nvPr>
        </p:nvSpPr>
        <p:spPr>
          <a:xfrm rot="0" flipH="false" flipV="false">
            <a:off x="6586000" y="965433"/>
            <a:ext cx="5115900" cy="4926900"/>
          </a:xfrm>
          <a:prstGeom prst="rect">
            <a:avLst/>
          </a:prstGeom>
          <a:noFill/>
          <a:ln w="12700">
            <a:noFill/>
            <a:prstDash val="solid"/>
          </a:ln>
        </p:spPr>
        <p:txBody>
          <a:bodyPr anchor="ctr" lIns="121900" rIns="121900" tIns="121900" bIns="121900"/>
          <a:lstStyle>
            <a:lvl1pPr algn="l">
              <a:lnSpc>
                <a:spcPct val="116666"/>
              </a:lnSpc>
              <a:defRPr sz="1900" b="false" i="false" u="none" strike="noStrike" spc="0">
                <a:solidFill>
                  <a:srgbClr val="1F2329">
                    <a:alpha val="100000"/>
                  </a:srgbClr>
                </a:solidFill>
                <a:latin typeface="Noto Sans SC"/>
              </a:defRPr>
            </a:lvl1pPr>
          </a:lstStyle>
          <a:p>
            <a:pPr algn="l" indent="0" marL="107950">
              <a:lnSpc>
                <a:spcPct val="116666"/>
              </a:lnSpc>
            </a:pPr>
            <a:r>
              <a:rPr lang="en-US" b="false" i="false" strike="noStrike" u="none" sz="1900">
                <a:solidFill>
                  <a:srgbClr val="595959"/>
                </a:solidFill>
                <a:latin typeface="Roboto"/>
                <a:ea typeface="Roboto"/>
                <a:cs typeface="Roboto"/>
                <a:sym typeface="Roboto"/>
              </a:rPr>
              <a:t>Click to add text</a:t>
            </a:r>
          </a:p>
        </p:txBody>
      </p:sp>
      <p:sp>
        <p:nvSpPr>
          <p:cNvPr name="AutoShape 6" id="6"/>
          <p:cNvSpPr/>
          <p:nvPr>
            <p:ph idx="143"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pic>
        <p:nvPicPr>
          <p:cNvPr name="Picture 7" id="7"/>
          <p:cNvPicPr>
            <a:picLocks noChangeAspect="true"/>
          </p:cNvPicPr>
          <p:nvPr/>
        </p:nvPicPr>
        <p:blipFill>
          <a:blip r:embed="rId2"/>
          <a:srcRect l="0" r="0" t="0" b="0"/>
          <a:stretch>
            <a:fillRect/>
          </a:stretch>
        </p:blipFill>
        <p:spPr>
          <a:xfrm rot="0" flipH="false" flipV="false">
            <a:off x="11645600" y="6312233"/>
            <a:ext cx="473966" cy="473966"/>
          </a:xfrm>
          <a:prstGeom prst="rect">
            <a:avLst/>
          </a:prstGeom>
          <a:ln w="12700">
            <a:noFill/>
            <a:prstDash val="soli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Shape 3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Shape 3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Shape 3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Shape 3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Shape 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CAPTION_ONLY">
    <p:spTree>
      <p:nvGrpSpPr>
        <p:cNvPr id="1" name=""/>
        <p:cNvGrpSpPr/>
        <p:nvPr/>
      </p:nvGrpSpPr>
      <p:grpSpPr>
        <a:xfrm>
          <a:off x="0" y="0"/>
          <a:ext cx="0" cy="0"/>
          <a:chOff x="0" y="0"/>
          <a:chExt cx="0" cy="0"/>
        </a:xfrm>
      </p:grpSpPr>
      <p:sp>
        <p:nvSpPr>
          <p:cNvPr name="AutoShape 2" id="2"/>
          <p:cNvSpPr/>
          <p:nvPr>
            <p:ph idx="144" type="body" sz="quarter" hasCustomPrompt="true"/>
          </p:nvPr>
        </p:nvSpPr>
        <p:spPr>
          <a:xfrm rot="0" flipH="false" flipV="false">
            <a:off x="415600" y="5640767"/>
            <a:ext cx="7998300" cy="806700"/>
          </a:xfrm>
          <a:prstGeom prst="rect">
            <a:avLst/>
          </a:prstGeom>
          <a:noFill/>
          <a:ln w="12700">
            <a:noFill/>
            <a:prstDash val="solid"/>
          </a:ln>
        </p:spPr>
        <p:txBody>
          <a:bodyPr anchor="ctr" lIns="121900" rIns="121900" tIns="121900" bIns="121900"/>
          <a:lstStyle>
            <a:lvl1pPr algn="l">
              <a:lnSpc>
                <a:spcPct val="100000"/>
              </a:lnSpc>
              <a:defRPr sz="2100" b="false" i="false" u="none" strike="noStrike" spc="0">
                <a:solidFill>
                  <a:srgbClr val="1F2329">
                    <a:alpha val="100000"/>
                  </a:srgbClr>
                </a:solidFill>
                <a:latin typeface="Noto Sans SC"/>
              </a:defRPr>
            </a:lvl1pPr>
          </a:lstStyle>
          <a:p>
            <a:pPr algn="l" indent="0" marL="228600">
              <a:lnSpc>
                <a:spcPct val="100000"/>
              </a:lnSpc>
            </a:pPr>
            <a:r>
              <a:rPr lang="en-US" b="false" i="false" strike="noStrike" u="none" sz="2100">
                <a:solidFill>
                  <a:srgbClr val="595959"/>
                </a:solidFill>
                <a:latin typeface="Roboto"/>
                <a:ea typeface="Roboto"/>
                <a:cs typeface="Roboto"/>
                <a:sym typeface="Roboto"/>
              </a:rPr>
              <a:t>Click to add text</a:t>
            </a:r>
          </a:p>
        </p:txBody>
      </p:sp>
      <p:sp>
        <p:nvSpPr>
          <p:cNvPr name="AutoShape 3" id="3"/>
          <p:cNvSpPr/>
          <p:nvPr>
            <p:ph idx="145" type="body" sz="quarter"/>
          </p:nvPr>
        </p:nvSpPr>
        <p:spPr>
          <a:xfrm rot="0" flipH="false" flipV="false">
            <a:off x="10865136" y="6319223"/>
            <a:ext cx="731700" cy="524700"/>
          </a:xfrm>
          <a:prstGeom prst="rect">
            <a:avLst/>
          </a:prstGeom>
          <a:noFill/>
          <a:ln w="12700">
            <a:noFill/>
            <a:prstDash val="solid"/>
          </a:ln>
        </p:spPr>
        <p:txBody>
          <a:bodyPr anchor="ctr" lIns="121900" rIns="121900" tIns="121900" bIns="121900"/>
          <a:lstStyle>
            <a:lvl1pPr algn="r">
              <a:lnSpc>
                <a:spcPct val="100000"/>
              </a:lnSpc>
              <a:defRPr sz="1300" b="false" i="false" u="none" strike="noStrike" spc="0">
                <a:solidFill>
                  <a:srgbClr val="595959">
                    <a:alpha val="100000"/>
                  </a:srgbClr>
                </a:solidFill>
                <a:latin typeface="Roboto Light"/>
              </a:defRPr>
            </a:lvl1pPr>
          </a:lstStyle>
          <a:p>
            <a:pPr algn="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White Blank Centre">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146" type="body" sz="quarter"/>
          </p:nvPr>
        </p:nvSpPr>
        <p:spPr>
          <a:xfrm rot="0" flipH="false" flipV="false">
            <a:off x="11460412" y="6333201"/>
            <a:ext cx="731700" cy="524700"/>
          </a:xfrm>
          <a:prstGeom prst="rect">
            <a:avLst/>
          </a:prstGeom>
          <a:noFill/>
          <a:ln w="12700">
            <a:noFill/>
            <a:prstDash val="solid"/>
          </a:ln>
        </p:spPr>
        <p:txBody>
          <a:bodyPr anchor="ctr" lIns="0" rIns="0" tIns="0" bIns="0"/>
          <a:lstStyle>
            <a:lvl1pPr algn="r">
              <a:lnSpc>
                <a:spcPct val="100000"/>
              </a:lnSpc>
              <a:defRPr sz="900" b="false" i="false" u="none" strike="noStrike" spc="0">
                <a:solidFill>
                  <a:srgbClr val="000000">
                    <a:alpha val="100000"/>
                  </a:srgbClr>
                </a:solidFill>
                <a:latin typeface="Roboto"/>
              </a:defRPr>
            </a:lvl1pPr>
          </a:lstStyle>
          <a:p>
            <a:pPr algn="r"/>
            <a:endParaRPr/>
          </a:p>
        </p:txBody>
      </p:sp>
      <p:sp>
        <p:nvSpPr>
          <p:cNvPr name="AutoShape 4" id="4"/>
          <p:cNvSpPr/>
          <p:nvPr/>
        </p:nvSpPr>
        <p:spPr>
          <a:xfrm rot="0" flipH="false" flipV="true">
            <a:off x="330960" y="680641"/>
            <a:ext cx="9951300" cy="108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640000"/>
          </a:gradFill>
          <a:ln w="12700" cmpd="sng" cap="flat">
            <a:solidFill>
              <a:srgbClr val="FF9419">
                <a:alpha val="100000"/>
              </a:srgbClr>
            </a:solidFill>
            <a:prstDash val="solid"/>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name="AutoShape 2" id="2"/>
          <p:cNvSpPr/>
          <p:nvPr>
            <p:ph idx="149" type="body" sz="quarter" hasCustomPrompt="true"/>
          </p:nvPr>
        </p:nvSpPr>
        <p:spPr>
          <a:xfrm rot="0" flipH="false" flipV="false">
            <a:off x="1476000" y="1042033"/>
            <a:ext cx="9240000" cy="2736900"/>
          </a:xfrm>
          <a:prstGeom prst="rect">
            <a:avLst/>
          </a:prstGeom>
          <a:noFill/>
          <a:ln w="12700">
            <a:noFill/>
            <a:prstDash val="solid"/>
          </a:ln>
        </p:spPr>
        <p:txBody>
          <a:bodyPr anchor="b"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sp>
        <p:nvSpPr>
          <p:cNvPr name="AutoShape 3" id="3"/>
          <p:cNvSpPr/>
          <p:nvPr>
            <p:ph idx="150" type="body" sz="quarter" hasCustomPrompt="true"/>
          </p:nvPr>
        </p:nvSpPr>
        <p:spPr>
          <a:xfrm rot="0" flipH="false" flipV="false">
            <a:off x="415600" y="3778833"/>
            <a:ext cx="11360700" cy="1056900"/>
          </a:xfrm>
          <a:prstGeom prst="rect">
            <a:avLst/>
          </a:prstGeom>
          <a:noFill/>
          <a:ln w="12700">
            <a:noFill/>
            <a:prstDash val="solid"/>
          </a:ln>
        </p:spPr>
        <p:txBody>
          <a:bodyPr anchor="t" lIns="91425" rIns="91425" tIns="91425" bIns="91425"/>
          <a:lstStyle>
            <a:lvl1pPr algn="ctr">
              <a:lnSpc>
                <a:spcPct val="100000"/>
              </a:lnSpc>
              <a:defRPr sz="18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800">
                <a:solidFill>
                  <a:srgbClr val="595959"/>
                </a:solidFill>
                <a:latin typeface="Roboto Medium"/>
                <a:ea typeface="Roboto Medium"/>
                <a:cs typeface="Roboto Medium"/>
                <a:sym typeface="Roboto Medium"/>
              </a:rPr>
              <a:t>Click to add subtitle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name="AutoShape 2" id="2"/>
          <p:cNvSpPr/>
          <p:nvPr>
            <p:ph idx="151" type="body" sz="quarter" hasCustomPrompt="true"/>
          </p:nvPr>
        </p:nvSpPr>
        <p:spPr>
          <a:xfrm rot="0" flipH="false" flipV="false">
            <a:off x="415600" y="2742433"/>
            <a:ext cx="11360700" cy="1122300"/>
          </a:xfrm>
          <a:prstGeom prst="rect">
            <a:avLst/>
          </a:prstGeom>
          <a:noFill/>
          <a:ln w="12700">
            <a:noFill/>
            <a:prstDash val="solid"/>
          </a:ln>
        </p:spPr>
        <p:txBody>
          <a:bodyPr anchor="ctr"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cxnSp>
        <p:nvCxnSpPr>
          <p:cNvPr name="Connector 3" id="3"/>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
        <p:nvSpPr>
          <p:cNvPr name="AutoShape 4" id="4"/>
          <p:cNvSpPr/>
          <p:nvPr>
            <p:ph idx="152" type="body" sz="quarter" hasCustomPrompt="true"/>
          </p:nvPr>
        </p:nvSpPr>
        <p:spPr>
          <a:xfrm rot="0" flipH="false" flipV="false">
            <a:off x="415600" y="3778833"/>
            <a:ext cx="11360700" cy="1056900"/>
          </a:xfrm>
          <a:prstGeom prst="rect">
            <a:avLst/>
          </a:prstGeom>
          <a:noFill/>
          <a:ln w="12700">
            <a:noFill/>
            <a:prstDash val="solid"/>
          </a:ln>
        </p:spPr>
        <p:txBody>
          <a:bodyPr anchor="t" lIns="91425" rIns="91425" tIns="91425" bIns="91425"/>
          <a:lstStyle>
            <a:lvl1pPr algn="ctr">
              <a:lnSpc>
                <a:spcPct val="100000"/>
              </a:lnSpc>
              <a:defRPr sz="18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800">
                <a:solidFill>
                  <a:srgbClr val="212121"/>
                </a:solidFill>
                <a:latin typeface="Roboto Medium"/>
                <a:ea typeface="Roboto Medium"/>
                <a:cs typeface="Roboto Medium"/>
                <a:sym typeface="Roboto Medium"/>
              </a:rPr>
              <a:t>Click to add subtitle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ight BG Section Header 1">
    <p:spTree>
      <p:nvGrpSpPr>
        <p:cNvPr id="1" name=""/>
        <p:cNvGrpSpPr/>
        <p:nvPr/>
      </p:nvGrpSpPr>
      <p:grpSpPr>
        <a:xfrm>
          <a:off x="0" y="0"/>
          <a:ext cx="0" cy="0"/>
          <a:chOff x="0" y="0"/>
          <a:chExt cx="0" cy="0"/>
        </a:xfrm>
      </p:grpSpPr>
      <p:sp>
        <p:nvSpPr>
          <p:cNvPr name="AutoShape 2" id="2"/>
          <p:cNvSpPr/>
          <p:nvPr>
            <p:ph idx="153" type="body" sz="quarter" hasCustomPrompt="true"/>
          </p:nvPr>
        </p:nvSpPr>
        <p:spPr>
          <a:xfrm rot="0" flipH="false" flipV="false">
            <a:off x="415600" y="2742433"/>
            <a:ext cx="11360700" cy="1122300"/>
          </a:xfrm>
          <a:prstGeom prst="rect">
            <a:avLst/>
          </a:prstGeom>
          <a:noFill/>
          <a:ln w="12700">
            <a:noFill/>
            <a:prstDash val="solid"/>
          </a:ln>
        </p:spPr>
        <p:txBody>
          <a:bodyPr anchor="ctr" lIns="91425" rIns="91425" tIns="91425" bIns="91425"/>
          <a:lstStyle>
            <a:lvl1pPr algn="ctr">
              <a:lnSpc>
                <a:spcPct val="100000"/>
              </a:lnSpc>
              <a:defRPr sz="3300" b="true" i="false" u="none" strike="noStrike" spc="0">
                <a:solidFill>
                  <a:srgbClr val="1F2329">
                    <a:alpha val="100000"/>
                  </a:srgbClr>
                </a:solidFill>
                <a:latin typeface="Noto Sans SC"/>
              </a:defRPr>
            </a:lvl1pPr>
          </a:lstStyle>
          <a:p>
            <a:pPr algn="ctr" indent="0">
              <a:lnSpc>
                <a:spcPct val="100000"/>
              </a:lnSpc>
            </a:pPr>
            <a:r>
              <a:rPr lang="en-US" b="true" i="false" strike="noStrike" u="none" sz="3300">
                <a:solidFill>
                  <a:srgbClr val="000000"/>
                </a:solidFill>
                <a:latin typeface="Roboto"/>
                <a:ea typeface="Roboto"/>
                <a:cs typeface="Roboto"/>
                <a:sym typeface="Roboto"/>
              </a:rPr>
              <a:t>Click to add title</a:t>
            </a:r>
          </a:p>
        </p:txBody>
      </p:sp>
      <p:cxnSp>
        <p:nvCxnSpPr>
          <p:cNvPr name="Connector 3" id="3"/>
          <p:cNvCxnSpPr/>
          <p:nvPr/>
        </p:nvCxnSpPr>
        <p:spPr>
          <a:xfrm rot="0" flipH="false" flipV="false">
            <a:off x="2713400" y="3717233"/>
            <a:ext cx="6765300" cy="0"/>
          </a:xfrm>
          <a:prstGeom prst="straightConnector1">
            <a:avLst/>
          </a:prstGeom>
          <a:noFill/>
          <a:ln w="38100" cmpd="sng" cap="flat">
            <a:solidFill>
              <a:srgbClr val="FFAB40">
                <a:alpha val="100000"/>
              </a:srgbClr>
            </a:solidFill>
            <a:prstDash val="solid"/>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and body 1">
    <p:spTree>
      <p:nvGrpSpPr>
        <p:cNvPr id="1" name=""/>
        <p:cNvGrpSpPr/>
        <p:nvPr/>
      </p:nvGrpSpPr>
      <p:grpSpPr>
        <a:xfrm>
          <a:off x="0" y="0"/>
          <a:ext cx="0" cy="0"/>
          <a:chOff x="0" y="0"/>
          <a:chExt cx="0" cy="0"/>
        </a:xfrm>
      </p:grpSpPr>
      <p:sp>
        <p:nvSpPr>
          <p:cNvPr name="AutoShape 2" id="2"/>
          <p:cNvSpPr/>
          <p:nvPr>
            <p:ph idx="154" type="body" sz="quarter" hasCustomPrompt="true"/>
          </p:nvPr>
        </p:nvSpPr>
        <p:spPr>
          <a:xfrm rot="0" flipH="false" flipV="false">
            <a:off x="390051" y="1447100"/>
            <a:ext cx="5489700" cy="42363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sp>
        <p:nvSpPr>
          <p:cNvPr name="AutoShape 3" id="3"/>
          <p:cNvSpPr/>
          <p:nvPr>
            <p:ph idx="155" type="body" sz="quarter" hasCustomPrompt="true"/>
          </p:nvPr>
        </p:nvSpPr>
        <p:spPr>
          <a:xfrm rot="0" flipH="false" flipV="false">
            <a:off x="565100" y="429067"/>
            <a:ext cx="11262300" cy="763500"/>
          </a:xfrm>
          <a:prstGeom prst="rect">
            <a:avLst/>
          </a:prstGeom>
          <a:noFill/>
          <a:ln w="12700">
            <a:noFill/>
            <a:prstDash val="solid"/>
          </a:ln>
        </p:spPr>
        <p:txBody>
          <a:bodyPr anchor="t" lIns="91425" rIns="91425" tIns="91425" bIns="91425"/>
          <a:lstStyle>
            <a:lvl1pPr algn="l">
              <a:lnSpc>
                <a:spcPct val="100000"/>
              </a:lnSpc>
              <a:defRPr sz="2000" b="true" i="false" u="none" strike="noStrike" spc="0">
                <a:solidFill>
                  <a:srgbClr val="1F2329">
                    <a:alpha val="100000"/>
                  </a:srgbClr>
                </a:solidFill>
                <a:latin typeface="Noto Sans SC"/>
              </a:defRPr>
            </a:lvl1pPr>
          </a:lstStyle>
          <a:p>
            <a:pPr algn="l" indent="0">
              <a:lnSpc>
                <a:spcPct val="100000"/>
              </a:lnSpc>
            </a:pPr>
            <a:r>
              <a:rPr lang="en-US" b="true" i="false" strike="noStrike" u="none" sz="2000">
                <a:solidFill>
                  <a:srgbClr val="000000"/>
                </a:solidFill>
                <a:latin typeface="Roboto"/>
                <a:ea typeface="Roboto"/>
                <a:cs typeface="Roboto"/>
                <a:sym typeface="Roboto"/>
              </a:rPr>
              <a:t>Click to add title</a:t>
            </a:r>
          </a:p>
        </p:txBody>
      </p:sp>
      <p:sp>
        <p:nvSpPr>
          <p:cNvPr name="AutoShape 4" id="4"/>
          <p:cNvSpPr/>
          <p:nvPr>
            <p:ph idx="156" type="body" sz="quarter" hasCustomPrompt="true"/>
          </p:nvPr>
        </p:nvSpPr>
        <p:spPr>
          <a:xfrm rot="0" flipH="false" flipV="false">
            <a:off x="6312351" y="1447100"/>
            <a:ext cx="5489700" cy="42363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cxnSp>
        <p:nvCxnSpPr>
          <p:cNvPr name="Connector 5" id="5"/>
          <p:cNvCxnSpPr/>
          <p:nvPr/>
        </p:nvCxnSpPr>
        <p:spPr>
          <a:xfrm rot="0" flipH="false" flipV="false">
            <a:off x="6095984" y="1500267"/>
            <a:ext cx="12300" cy="4792500"/>
          </a:xfrm>
          <a:prstGeom prst="straightConnector1">
            <a:avLst/>
          </a:prstGeom>
          <a:noFill/>
          <a:ln w="12700" cmpd="sng" cap="flat">
            <a:solidFill>
              <a:srgbClr val="CCCCCC">
                <a:alpha val="100000"/>
              </a:srgbClr>
            </a:solidFill>
            <a:prstDash val="solid"/>
            <a:round/>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name="AutoShape 2" id="2"/>
          <p:cNvSpPr/>
          <p:nvPr>
            <p:ph idx="157" type="body" sz="quarter" hasCustomPrompt="true"/>
          </p:nvPr>
        </p:nvSpPr>
        <p:spPr>
          <a:xfrm rot="0" flipH="false" flipV="false">
            <a:off x="565100" y="530667"/>
            <a:ext cx="11262300" cy="763500"/>
          </a:xfrm>
          <a:prstGeom prst="rect">
            <a:avLst/>
          </a:prstGeom>
          <a:noFill/>
          <a:ln w="12700">
            <a:noFill/>
            <a:prstDash val="solid"/>
          </a:ln>
        </p:spPr>
        <p:txBody>
          <a:bodyPr anchor="t"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Blank Platform">
    <p:spTree>
      <p:nvGrpSpPr>
        <p:cNvPr id="1" name=""/>
        <p:cNvGrpSpPr/>
        <p:nvPr/>
      </p:nvGrpSpPr>
      <p:grpSpPr>
        <a:xfrm>
          <a:off x="0" y="0"/>
          <a:ext cx="0" cy="0"/>
          <a:chOff x="0" y="0"/>
          <a:chExt cx="0" cy="0"/>
        </a:xfrm>
      </p:grpSpPr>
      <p:sp>
        <p:nvSpPr>
          <p:cNvPr name="AutoShape 2" id="2"/>
          <p:cNvSpPr/>
          <p:nvPr>
            <p:ph idx="158" type="body" sz="quarter" hasCustomPrompt="true"/>
          </p:nvPr>
        </p:nvSpPr>
        <p:spPr>
          <a:xfrm rot="0" flipH="false" flipV="false">
            <a:off x="565100" y="530667"/>
            <a:ext cx="11262300" cy="763500"/>
          </a:xfrm>
          <a:prstGeom prst="rect">
            <a:avLst/>
          </a:prstGeom>
          <a:noFill/>
          <a:ln w="12700">
            <a:noFill/>
            <a:prstDash val="solid"/>
          </a:ln>
        </p:spPr>
        <p:txBody>
          <a:bodyPr anchor="t"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pic>
        <p:nvPicPr>
          <p:cNvPr name="Picture 3" id="3"/>
          <p:cNvPicPr>
            <a:picLocks noChangeAspect="true"/>
          </p:cNvPicPr>
          <p:nvPr/>
        </p:nvPicPr>
        <p:blipFill>
          <a:blip r:embed="rId2"/>
          <a:srcRect l="0" r="0" t="0" b="0"/>
          <a:stretch>
            <a:fillRect/>
          </a:stretch>
        </p:blipFill>
        <p:spPr>
          <a:xfrm rot="0" flipH="false" flipV="false">
            <a:off x="3493518" y="1983367"/>
            <a:ext cx="5270382" cy="3540871"/>
          </a:xfrm>
          <a:prstGeom prst="rect">
            <a:avLst/>
          </a:prstGeom>
          <a:ln w="12700">
            <a:noFill/>
            <a:prstDash val="solid"/>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One column text">
    <p:spTree>
      <p:nvGrpSpPr>
        <p:cNvPr id="1" name=""/>
        <p:cNvGrpSpPr/>
        <p:nvPr/>
      </p:nvGrpSpPr>
      <p:grpSpPr>
        <a:xfrm>
          <a:off x="0" y="0"/>
          <a:ext cx="0" cy="0"/>
          <a:chOff x="0" y="0"/>
          <a:chExt cx="0" cy="0"/>
        </a:xfrm>
      </p:grpSpPr>
      <p:sp>
        <p:nvSpPr>
          <p:cNvPr name="AutoShape 2" id="2"/>
          <p:cNvSpPr/>
          <p:nvPr>
            <p:ph idx="159" type="body" sz="quarter" hasCustomPrompt="true"/>
          </p:nvPr>
        </p:nvSpPr>
        <p:spPr>
          <a:xfrm rot="0" flipH="false" flipV="false">
            <a:off x="415600" y="1852800"/>
            <a:ext cx="4536900" cy="4239300"/>
          </a:xfrm>
          <a:prstGeom prst="rect">
            <a:avLst/>
          </a:prstGeom>
          <a:noFill/>
          <a:ln w="12700">
            <a:noFill/>
            <a:prstDash val="solid"/>
          </a:ln>
        </p:spPr>
        <p:txBody>
          <a:bodyPr anchor="t"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sp>
        <p:nvSpPr>
          <p:cNvPr name="AutoShape 3" id="3"/>
          <p:cNvSpPr/>
          <p:nvPr>
            <p:ph idx="160" type="body" sz="quarter" hasCustomPrompt="true"/>
          </p:nvPr>
        </p:nvSpPr>
        <p:spPr>
          <a:xfrm rot="0" flipH="false" flipV="false">
            <a:off x="415600" y="740800"/>
            <a:ext cx="3744000" cy="1007700"/>
          </a:xfrm>
          <a:prstGeom prst="rect">
            <a:avLst/>
          </a:prstGeom>
          <a:noFill/>
          <a:ln w="12700">
            <a:noFill/>
            <a:prstDash val="solid"/>
          </a:ln>
        </p:spPr>
        <p:txBody>
          <a:bodyPr anchor="b" lIns="91425" rIns="91425" tIns="91425" bIns="91425"/>
          <a:lstStyle>
            <a:lvl1pPr algn="l">
              <a:lnSpc>
                <a:spcPct val="100000"/>
              </a:lnSpc>
              <a:defRPr sz="2000" b="true" i="false" u="none" strike="noStrike" spc="0">
                <a:solidFill>
                  <a:srgbClr val="1F2329">
                    <a:alpha val="100000"/>
                  </a:srgbClr>
                </a:solidFill>
                <a:latin typeface="Noto Sans SC"/>
              </a:defRPr>
            </a:lvl1pPr>
          </a:lstStyle>
          <a:p>
            <a:pPr algn="l" indent="0">
              <a:lnSpc>
                <a:spcPct val="100000"/>
              </a:lnSpc>
            </a:pPr>
            <a:r>
              <a:rPr lang="en-US" b="true" i="false" strike="noStrike" u="none" sz="2000">
                <a:solidFill>
                  <a:srgbClr val="000000"/>
                </a:solidFill>
                <a:latin typeface="Roboto"/>
                <a:ea typeface="Roboto"/>
                <a:cs typeface="Roboto"/>
                <a:sym typeface="Roboto"/>
              </a:rPr>
              <a:t>Click to add title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Section title and description">
    <p:spTree>
      <p:nvGrpSpPr>
        <p:cNvPr id="1" name=""/>
        <p:cNvGrpSpPr/>
        <p:nvPr/>
      </p:nvGrpSpPr>
      <p:grpSpPr>
        <a:xfrm>
          <a:off x="0" y="0"/>
          <a:ext cx="0" cy="0"/>
          <a:chOff x="0" y="0"/>
          <a:chExt cx="0" cy="0"/>
        </a:xfrm>
      </p:grpSpPr>
      <p:sp>
        <p:nvSpPr>
          <p:cNvPr name="AutoShape 2" id="2"/>
          <p:cNvSpPr/>
          <p:nvPr/>
        </p:nvSpPr>
        <p:spPr>
          <a:xfrm rot="0" flipH="false" flipV="false">
            <a:off x="6096000" y="-167"/>
            <a:ext cx="6096000" cy="6858000"/>
          </a:xfrm>
          <a:prstGeom prst="rect">
            <a:avLst/>
          </a:prstGeom>
          <a:solidFill>
            <a:srgbClr val="EEEEEE">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ph idx="161" type="body" sz="quarter" hasCustomPrompt="true"/>
          </p:nvPr>
        </p:nvSpPr>
        <p:spPr>
          <a:xfrm rot="0" flipH="false" flipV="false">
            <a:off x="341467" y="1807233"/>
            <a:ext cx="5393700" cy="1976400"/>
          </a:xfrm>
          <a:prstGeom prst="rect">
            <a:avLst/>
          </a:prstGeom>
          <a:noFill/>
          <a:ln w="12700">
            <a:noFill/>
            <a:prstDash val="solid"/>
          </a:ln>
        </p:spPr>
        <p:txBody>
          <a:bodyPr anchor="b" lIns="91425" rIns="91425" tIns="91425" bIns="91425"/>
          <a:lstStyle>
            <a:lvl1pPr algn="ctr">
              <a:lnSpc>
                <a:spcPct val="100000"/>
              </a:lnSpc>
              <a:defRPr sz="2000" b="true" i="false" u="none" strike="noStrike" spc="0">
                <a:solidFill>
                  <a:srgbClr val="1F2329">
                    <a:alpha val="100000"/>
                  </a:srgbClr>
                </a:solidFill>
                <a:latin typeface="Noto Sans SC"/>
              </a:defRPr>
            </a:lvl1pPr>
          </a:lstStyle>
          <a:p>
            <a:pPr algn="ctr" indent="0">
              <a:lnSpc>
                <a:spcPct val="100000"/>
              </a:lnSpc>
            </a:pPr>
            <a:r>
              <a:rPr lang="en-US" b="true" i="false" strike="noStrike" u="none" sz="2000">
                <a:solidFill>
                  <a:srgbClr val="000000"/>
                </a:solidFill>
                <a:latin typeface="Roboto"/>
                <a:ea typeface="Roboto"/>
                <a:cs typeface="Roboto"/>
                <a:sym typeface="Roboto"/>
              </a:rPr>
              <a:t>Click to add title</a:t>
            </a:r>
          </a:p>
        </p:txBody>
      </p:sp>
      <p:sp>
        <p:nvSpPr>
          <p:cNvPr name="AutoShape 4" id="4"/>
          <p:cNvSpPr/>
          <p:nvPr>
            <p:ph idx="162" type="body" sz="quarter" hasCustomPrompt="true"/>
          </p:nvPr>
        </p:nvSpPr>
        <p:spPr>
          <a:xfrm rot="0" flipH="false" flipV="false">
            <a:off x="341467" y="3900433"/>
            <a:ext cx="5393700" cy="1646700"/>
          </a:xfrm>
          <a:prstGeom prst="rect">
            <a:avLst/>
          </a:prstGeom>
          <a:noFill/>
          <a:ln w="12700">
            <a:noFill/>
            <a:prstDash val="solid"/>
          </a:ln>
        </p:spPr>
        <p:txBody>
          <a:bodyPr anchor="t" lIns="91425" rIns="91425" tIns="91425" bIns="91425"/>
          <a:lstStyle>
            <a:lvl1pPr algn="ctr">
              <a:lnSpc>
                <a:spcPct val="100000"/>
              </a:lnSpc>
              <a:defRPr sz="1700" b="true" i="false" u="none" strike="noStrike" spc="0">
                <a:solidFill>
                  <a:srgbClr val="1F2329">
                    <a:alpha val="100000"/>
                  </a:srgbClr>
                </a:solidFill>
                <a:latin typeface="Noto Sans SC"/>
              </a:defRPr>
            </a:lvl1pPr>
          </a:lstStyle>
          <a:p>
            <a:pPr algn="ctr" indent="0" marL="114300">
              <a:lnSpc>
                <a:spcPct val="100000"/>
              </a:lnSpc>
            </a:pPr>
            <a:r>
              <a:rPr lang="en-US" b="false" i="false" strike="noStrike" u="none" sz="1700">
                <a:solidFill>
                  <a:srgbClr val="595959"/>
                </a:solidFill>
                <a:latin typeface="Roboto"/>
                <a:ea typeface="Roboto"/>
                <a:cs typeface="Roboto"/>
                <a:sym typeface="Roboto"/>
              </a:rPr>
              <a:t>Click to add subtitle</a:t>
            </a:r>
          </a:p>
        </p:txBody>
      </p:sp>
      <p:sp>
        <p:nvSpPr>
          <p:cNvPr name="AutoShape 5" id="5"/>
          <p:cNvSpPr/>
          <p:nvPr>
            <p:ph idx="163" type="body" sz="quarter" hasCustomPrompt="true"/>
          </p:nvPr>
        </p:nvSpPr>
        <p:spPr>
          <a:xfrm rot="0" flipH="false" flipV="false">
            <a:off x="6586000" y="965433"/>
            <a:ext cx="5115900" cy="4926900"/>
          </a:xfrm>
          <a:prstGeom prst="rect">
            <a:avLst/>
          </a:prstGeom>
          <a:noFill/>
          <a:ln w="12700">
            <a:noFill/>
            <a:prstDash val="solid"/>
          </a:ln>
        </p:spPr>
        <p:txBody>
          <a:bodyPr anchor="ctr" lIns="91425" rIns="91425" tIns="91425" bIns="91425"/>
          <a:lstStyle>
            <a:lvl1pPr algn="l">
              <a:lnSpc>
                <a:spcPct val="116666"/>
              </a:lnSpc>
              <a:defRPr sz="1800" b="false" i="false" u="none" strike="noStrike" spc="0">
                <a:solidFill>
                  <a:srgbClr val="1F2329">
                    <a:alpha val="100000"/>
                  </a:srgbClr>
                </a:solidFill>
                <a:latin typeface="Noto Sans SC"/>
              </a:defRPr>
            </a:lvl1pPr>
          </a:lstStyle>
          <a:p>
            <a:pPr algn="l" indent="0" marL="139700">
              <a:lnSpc>
                <a:spcPct val="116666"/>
              </a:lnSpc>
            </a:pPr>
            <a:r>
              <a:rPr lang="en-US" b="false" i="false" strike="noStrike" u="none" sz="1800">
                <a:solidFill>
                  <a:srgbClr val="595959"/>
                </a:solidFill>
                <a:latin typeface="Roboto"/>
                <a:ea typeface="Roboto"/>
                <a:cs typeface="Roboto"/>
                <a:sym typeface="Roboto"/>
              </a:rPr>
              <a:t>Click to add text</a:t>
            </a:r>
          </a:p>
        </p:txBody>
      </p:sp>
      <p:pic>
        <p:nvPicPr>
          <p:cNvPr name="Picture 6" id="6"/>
          <p:cNvPicPr>
            <a:picLocks noChangeAspect="true"/>
          </p:cNvPicPr>
          <p:nvPr/>
        </p:nvPicPr>
        <p:blipFill>
          <a:blip r:embed="rId2"/>
          <a:srcRect l="0" r="0" t="0" b="0"/>
          <a:stretch>
            <a:fillRect/>
          </a:stretch>
        </p:blipFill>
        <p:spPr>
          <a:xfrm rot="0" flipH="false" flipV="false">
            <a:off x="11645601" y="6312234"/>
            <a:ext cx="473968" cy="473968"/>
          </a:xfrm>
          <a:prstGeom prst="rect">
            <a:avLst/>
          </a:prstGeom>
          <a:ln w="12700">
            <a:noFill/>
            <a:prstDash val="soli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Shape 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Caption">
    <p:spTree>
      <p:nvGrpSpPr>
        <p:cNvPr id="1" name=""/>
        <p:cNvGrpSpPr/>
        <p:nvPr/>
      </p:nvGrpSpPr>
      <p:grpSpPr>
        <a:xfrm>
          <a:off x="0" y="0"/>
          <a:ext cx="0" cy="0"/>
          <a:chOff x="0" y="0"/>
          <a:chExt cx="0" cy="0"/>
        </a:xfrm>
      </p:grpSpPr>
      <p:sp>
        <p:nvSpPr>
          <p:cNvPr name="AutoShape 2" id="2"/>
          <p:cNvSpPr/>
          <p:nvPr>
            <p:ph idx="164" type="body" sz="quarter" hasCustomPrompt="true"/>
          </p:nvPr>
        </p:nvSpPr>
        <p:spPr>
          <a:xfrm rot="0" flipH="false" flipV="false">
            <a:off x="415600" y="5640767"/>
            <a:ext cx="7998300" cy="806700"/>
          </a:xfrm>
          <a:prstGeom prst="rect">
            <a:avLst/>
          </a:prstGeom>
          <a:noFill/>
          <a:ln w="12700">
            <a:noFill/>
            <a:prstDash val="solid"/>
          </a:ln>
        </p:spPr>
        <p:txBody>
          <a:bodyPr anchor="ctr" lIns="91425" rIns="91425" tIns="91425" bIns="91425"/>
          <a:lstStyle>
            <a:lvl1pPr algn="l">
              <a:lnSpc>
                <a:spcPct val="100000"/>
              </a:lnSpc>
              <a:defRPr sz="2100" b="false" i="false" u="none" strike="noStrike" spc="0">
                <a:solidFill>
                  <a:srgbClr val="1F2329">
                    <a:alpha val="100000"/>
                  </a:srgbClr>
                </a:solidFill>
                <a:latin typeface="Noto Sans SC"/>
              </a:defRPr>
            </a:lvl1pPr>
          </a:lstStyle>
          <a:p>
            <a:pPr algn="l" indent="0" marL="228600">
              <a:lnSpc>
                <a:spcPct val="100000"/>
              </a:lnSpc>
            </a:pPr>
            <a:r>
              <a:rPr lang="en-US" b="false" i="false" strike="noStrike" u="none" sz="2100">
                <a:solidFill>
                  <a:srgbClr val="595959"/>
                </a:solidFill>
                <a:latin typeface="Roboto"/>
                <a:ea typeface="Roboto"/>
                <a:cs typeface="Roboto"/>
                <a:sym typeface="Roboto"/>
              </a:rPr>
              <a:t>Click to add text</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White Blank Centre">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true">
            <a:off x="330960" y="680641"/>
            <a:ext cx="9951000" cy="108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640000"/>
          </a:gradFill>
          <a:ln w="12700" cmpd="sng" cap="flat">
            <a:solidFill>
              <a:srgbClr val="FF9419">
                <a:alpha val="100000"/>
              </a:srgbClr>
            </a:solidFill>
            <a:prstDash val="solid"/>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Custom layout - 1">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Shape 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Shape 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Shape 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Shape 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Shape 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p:nvPr>
            <p:ph idx="2" type="pic"/>
          </p:nvPr>
        </p:nvSpPr>
        <p:spPr>
          <a:xfrm>
            <a:off x="3887391" y="740569"/>
            <a:ext cx="4629150" cy="3655219"/>
          </a:xfrm>
          <a:prstGeom prst="rect">
            <a:avLst/>
          </a:prstGeom>
          <a:noFill/>
          <a:ln>
            <a:noFill/>
          </a:ln>
        </p:spPr>
      </p:sp>
      <p:sp>
        <p:nvSpPr>
          <p:cNvPr id="64" name="Shape 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Shape 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13" Target="../media/image198.png" Type="http://schemas.openxmlformats.org/officeDocument/2006/relationships/imag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yes"?><Relationships xmlns="http://schemas.openxmlformats.org/package/2006/relationships"><Relationship Id="rId1" Target="../theme/theme3.xml" Type="http://schemas.openxmlformats.org/officeDocument/2006/relationships/theme"/><Relationship Id="rId10" Target="../slideLayouts/slideLayout20.xml" Type="http://schemas.openxmlformats.org/officeDocument/2006/relationships/slideLayout"/><Relationship Id="rId11" Target="../media/image198.png" Type="http://schemas.openxmlformats.org/officeDocument/2006/relationships/image"/><Relationship Id="rId2" Target="../slideLayouts/slideLayout12.xml" Type="http://schemas.openxmlformats.org/officeDocument/2006/relationships/slideLayout"/><Relationship Id="rId3" Target="../slideLayouts/slideLayout13.xml" Type="http://schemas.openxmlformats.org/officeDocument/2006/relationships/slideLayout"/><Relationship Id="rId4" Target="../slideLayouts/slideLayout14.xml" Type="http://schemas.openxmlformats.org/officeDocument/2006/relationships/slideLayout"/><Relationship Id="rId5" Target="../slideLayouts/slideLayout15.xml" Type="http://schemas.openxmlformats.org/officeDocument/2006/relationships/slideLayout"/><Relationship Id="rId6" Target="../slideLayouts/slideLayout16.xml" Type="http://schemas.openxmlformats.org/officeDocument/2006/relationships/slideLayout"/><Relationship Id="rId7" Target="../slideLayouts/slideLayout17.xml" Type="http://schemas.openxmlformats.org/officeDocument/2006/relationships/slideLayout"/><Relationship Id="rId8" Target="../slideLayouts/slideLayout18.xml" Type="http://schemas.openxmlformats.org/officeDocument/2006/relationships/slideLayout"/><Relationship Id="rId9" Target="../slideLayouts/slideLayout19.xml" Type="http://schemas.openxmlformats.org/officeDocument/2006/relationships/slideLayout"/></Relationships>
</file>

<file path=ppt/slideMasters/_rels/slideMaster3.xml.rels><?xml version="1.0" encoding="UTF-8" standalone="yes"?><Relationships xmlns="http://schemas.openxmlformats.org/package/2006/relationships"><Relationship Id="rId1" Target="../theme/theme4.xml" Type="http://schemas.openxmlformats.org/officeDocument/2006/relationships/theme"/><Relationship Id="rId10" Target="../slideLayouts/slideLayout28.xml" Type="http://schemas.openxmlformats.org/officeDocument/2006/relationships/slideLayout"/><Relationship Id="rId11" Target="../slideLayouts/slideLayout29.xml" Type="http://schemas.openxmlformats.org/officeDocument/2006/relationships/slideLayout"/><Relationship Id="rId12" Target="../slideLayouts/slideLayout30.xml" Type="http://schemas.openxmlformats.org/officeDocument/2006/relationships/slideLayout"/><Relationship Id="rId13" Target="../slideLayouts/slideLayout31.xml" Type="http://schemas.openxmlformats.org/officeDocument/2006/relationships/slideLayout"/><Relationship Id="rId14" Target="../media/image198.png" Type="http://schemas.openxmlformats.org/officeDocument/2006/relationships/image"/><Relationship Id="rId2" Target="../media/image2.jpeg" Type="http://schemas.openxmlformats.org/officeDocument/2006/relationships/image"/><Relationship Id="rId3" Target="../slideLayouts/slideLayout21.xml" Type="http://schemas.openxmlformats.org/officeDocument/2006/relationships/slideLayout"/><Relationship Id="rId4" Target="../slideLayouts/slideLayout22.xml" Type="http://schemas.openxmlformats.org/officeDocument/2006/relationships/slideLayout"/><Relationship Id="rId5" Target="../slideLayouts/slideLayout23.xml" Type="http://schemas.openxmlformats.org/officeDocument/2006/relationships/slideLayout"/><Relationship Id="rId6" Target="../slideLayouts/slideLayout24.xml" Type="http://schemas.openxmlformats.org/officeDocument/2006/relationships/slideLayout"/><Relationship Id="rId7" Target="../slideLayouts/slideLayout25.xml" Type="http://schemas.openxmlformats.org/officeDocument/2006/relationships/slideLayout"/><Relationship Id="rId8" Target="../slideLayouts/slideLayout26.xml" Type="http://schemas.openxmlformats.org/officeDocument/2006/relationships/slideLayout"/><Relationship Id="rId9" Target="../slideLayouts/slideLayout27.xml" Type="http://schemas.openxmlformats.org/officeDocument/2006/relationships/slideLayout"/></Relationships>
</file>

<file path=ppt/slideMasters/_rels/slideMaster4.xml.rels><?xml version="1.0" encoding="UTF-8" standalone="yes"?><Relationships xmlns="http://schemas.openxmlformats.org/package/2006/relationships"><Relationship Id="rId1" Target="../theme/theme5.xml" Type="http://schemas.openxmlformats.org/officeDocument/2006/relationships/theme"/><Relationship Id="rId10" Target="../slideLayouts/slideLayout40.xml" Type="http://schemas.openxmlformats.org/officeDocument/2006/relationships/slideLayout"/><Relationship Id="rId11" Target="../slideLayouts/slideLayout41.xml" Type="http://schemas.openxmlformats.org/officeDocument/2006/relationships/slideLayout"/><Relationship Id="rId12" Target="../media/image198.png" Type="http://schemas.openxmlformats.org/officeDocument/2006/relationships/image"/><Relationship Id="rId2" Target="../slideLayouts/slideLayout32.xml" Type="http://schemas.openxmlformats.org/officeDocument/2006/relationships/slideLayout"/><Relationship Id="rId3" Target="../slideLayouts/slideLayout33.xml" Type="http://schemas.openxmlformats.org/officeDocument/2006/relationships/slideLayout"/><Relationship Id="rId4" Target="../slideLayouts/slideLayout34.xml" Type="http://schemas.openxmlformats.org/officeDocument/2006/relationships/slideLayout"/><Relationship Id="rId5" Target="../slideLayouts/slideLayout35.xml" Type="http://schemas.openxmlformats.org/officeDocument/2006/relationships/slideLayout"/><Relationship Id="rId6" Target="../slideLayouts/slideLayout36.xml" Type="http://schemas.openxmlformats.org/officeDocument/2006/relationships/slideLayout"/><Relationship Id="rId7" Target="../slideLayouts/slideLayout37.xml" Type="http://schemas.openxmlformats.org/officeDocument/2006/relationships/slideLayout"/><Relationship Id="rId8" Target="../slideLayouts/slideLayout38.xml" Type="http://schemas.openxmlformats.org/officeDocument/2006/relationships/slideLayout"/><Relationship Id="rId9" Target="../slideLayouts/slideLayout39.xml" Type="http://schemas.openxmlformats.org/officeDocument/2006/relationships/slideLayout"/></Relationships>
</file>

<file path=ppt/slideMasters/_rels/slideMaster5.xml.rels><?xml version="1.0" encoding="UTF-8" standalone="yes"?><Relationships xmlns="http://schemas.openxmlformats.org/package/2006/relationships"><Relationship Id="rId1" Target="../theme/theme6.xml" Type="http://schemas.openxmlformats.org/officeDocument/2006/relationships/theme"/><Relationship Id="rId10" Target="../slideLayouts/slideLayout50.xml" Type="http://schemas.openxmlformats.org/officeDocument/2006/relationships/slideLayout"/><Relationship Id="rId11" Target="../slideLayouts/slideLayout51.xml" Type="http://schemas.openxmlformats.org/officeDocument/2006/relationships/slideLayout"/><Relationship Id="rId12" Target="../media/image198.png" Type="http://schemas.openxmlformats.org/officeDocument/2006/relationships/image"/><Relationship Id="rId2" Target="../slideLayouts/slideLayout42.xml" Type="http://schemas.openxmlformats.org/officeDocument/2006/relationships/slideLayout"/><Relationship Id="rId3" Target="../slideLayouts/slideLayout43.xml" Type="http://schemas.openxmlformats.org/officeDocument/2006/relationships/slideLayout"/><Relationship Id="rId4" Target="../slideLayouts/slideLayout44.xml" Type="http://schemas.openxmlformats.org/officeDocument/2006/relationships/slideLayout"/><Relationship Id="rId5" Target="../slideLayouts/slideLayout45.xml" Type="http://schemas.openxmlformats.org/officeDocument/2006/relationships/slideLayout"/><Relationship Id="rId6" Target="../slideLayouts/slideLayout46.xml" Type="http://schemas.openxmlformats.org/officeDocument/2006/relationships/slideLayout"/><Relationship Id="rId7" Target="../slideLayouts/slideLayout47.xml" Type="http://schemas.openxmlformats.org/officeDocument/2006/relationships/slideLayout"/><Relationship Id="rId8" Target="../slideLayouts/slideLayout48.xml" Type="http://schemas.openxmlformats.org/officeDocument/2006/relationships/slideLayout"/><Relationship Id="rId9" Target="../slideLayouts/slideLayout49.xml" Type="http://schemas.openxmlformats.org/officeDocument/2006/relationships/slideLayout"/></Relationships>
</file>

<file path=ppt/slideMasters/_rels/slideMaster6.xml.rels><?xml version="1.0" encoding="UTF-8" standalone="yes"?><Relationships xmlns="http://schemas.openxmlformats.org/package/2006/relationships"><Relationship Id="rId1" Target="../theme/theme7.xml" Type="http://schemas.openxmlformats.org/officeDocument/2006/relationships/theme"/><Relationship Id="rId10" Target="../slideLayouts/slideLayout60.xml" Type="http://schemas.openxmlformats.org/officeDocument/2006/relationships/slideLayout"/><Relationship Id="rId11" Target="../slideLayouts/slideLayout61.xml" Type="http://schemas.openxmlformats.org/officeDocument/2006/relationships/slideLayout"/><Relationship Id="rId12" Target="../media/image198.png" Type="http://schemas.openxmlformats.org/officeDocument/2006/relationships/image"/><Relationship Id="rId2" Target="../slideLayouts/slideLayout52.xml" Type="http://schemas.openxmlformats.org/officeDocument/2006/relationships/slideLayout"/><Relationship Id="rId3" Target="../slideLayouts/slideLayout53.xml" Type="http://schemas.openxmlformats.org/officeDocument/2006/relationships/slideLayout"/><Relationship Id="rId4" Target="../slideLayouts/slideLayout54.xml" Type="http://schemas.openxmlformats.org/officeDocument/2006/relationships/slideLayout"/><Relationship Id="rId5" Target="../slideLayouts/slideLayout55.xml" Type="http://schemas.openxmlformats.org/officeDocument/2006/relationships/slideLayout"/><Relationship Id="rId6" Target="../slideLayouts/slideLayout56.xml" Type="http://schemas.openxmlformats.org/officeDocument/2006/relationships/slideLayout"/><Relationship Id="rId7" Target="../slideLayouts/slideLayout57.xml" Type="http://schemas.openxmlformats.org/officeDocument/2006/relationships/slideLayout"/><Relationship Id="rId8" Target="../slideLayouts/slideLayout58.xml" Type="http://schemas.openxmlformats.org/officeDocument/2006/relationships/slideLayout"/><Relationship Id="rId9" Target="../slideLayouts/slideLayout59.xml" Type="http://schemas.openxmlformats.org/officeDocument/2006/relationships/slideLayout"/></Relationships>
</file>

<file path=ppt/slideMasters/_rels/slideMaster7.xml.rels><?xml version="1.0" encoding="UTF-8" standalone="yes"?><Relationships xmlns="http://schemas.openxmlformats.org/package/2006/relationships"><Relationship Id="rId1" Target="../theme/theme8.xml" Type="http://schemas.openxmlformats.org/officeDocument/2006/relationships/theme"/><Relationship Id="rId2" Target="../slideLayouts/slideLayout62.xml" Type="http://schemas.openxmlformats.org/officeDocument/2006/relationships/slideLayout"/><Relationship Id="rId3" Target="../slideLayouts/slideLayout63.xml" Type="http://schemas.openxmlformats.org/officeDocument/2006/relationships/slideLayout"/><Relationship Id="rId4" Target="../media/image198.png" Type="http://schemas.openxmlformats.org/officeDocument/2006/relationships/imag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Shape 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Shape 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Shape 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Shape 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name="Picture 1" id="1"/>
          <p:cNvPicPr>
            <a:picLocks noChangeAspect="true"/>
          </p:cNvPicPr>
          <p:nvPr/>
        </p:nvPicPr>
        <p:blipFill>
          <a:blip r:embed="rId13"/>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oreHub Presentation">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11"/>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699" r:id="rId2"/>
    <p:sldLayoutId id="2157483700" r:id="rId3"/>
    <p:sldLayoutId id="2157483701" r:id="rId4"/>
    <p:sldLayoutId id="2157483702" r:id="rId5"/>
    <p:sldLayoutId id="2157483703" r:id="rId6"/>
    <p:sldLayoutId id="2157483704" r:id="rId7"/>
    <p:sldLayoutId id="2157483705" r:id="rId8"/>
    <p:sldLayoutId id="2157483706" r:id="rId9"/>
    <p:sldLayoutId id="215748370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Office Theme">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2"/>
          <a:srcRect l="0" r="0" t="0" b="0"/>
          <a:stretch>
            <a:fillRect/>
          </a:stretch>
        </p:blipFill>
        <p:spPr>
          <a:xfrm rot="0" flipH="false" flipV="false">
            <a:off x="11764700" y="6430280"/>
            <a:ext cx="355475" cy="355475"/>
          </a:xfrm>
          <a:prstGeom prst="rect">
            <a:avLst/>
          </a:prstGeom>
          <a:ln w="12700">
            <a:noFill/>
            <a:prstDash val="solid"/>
          </a:ln>
        </p:spPr>
      </p:pic>
      <p:pic>
        <p:nvPicPr>
          <p:cNvPr name="Picture 2" id="2"/>
          <p:cNvPicPr>
            <a:picLocks noChangeAspect="true"/>
          </p:cNvPicPr>
          <p:nvPr/>
        </p:nvPicPr>
        <p:blipFill>
          <a:blip r:embed="rId14"/>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708" r:id="rId3"/>
    <p:sldLayoutId id="2157483709" r:id="rId4"/>
    <p:sldLayoutId id="2157483710" r:id="rId5"/>
    <p:sldLayoutId id="2157483711" r:id="rId6"/>
    <p:sldLayoutId id="2157483712" r:id="rId7"/>
    <p:sldLayoutId id="2157483713" r:id="rId8"/>
    <p:sldLayoutId id="2157483714" r:id="rId9"/>
    <p:sldLayoutId id="2157483715" r:id="rId10"/>
    <p:sldLayoutId id="2157483716" r:id="rId11"/>
    <p:sldLayoutId id="2157483717" r:id="rId12"/>
    <p:sldLayoutId id="215748371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oreHub Presentation">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12"/>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719" r:id="rId2"/>
    <p:sldLayoutId id="2157483720" r:id="rId3"/>
    <p:sldLayoutId id="2157483721" r:id="rId4"/>
    <p:sldLayoutId id="2157483722" r:id="rId5"/>
    <p:sldLayoutId id="2157483723" r:id="rId6"/>
    <p:sldLayoutId id="2157483724" r:id="rId7"/>
    <p:sldLayoutId id="2157483725" r:id="rId8"/>
    <p:sldLayoutId id="2157483726" r:id="rId9"/>
    <p:sldLayoutId id="2157483727" r:id="rId10"/>
    <p:sldLayoutId id="215748372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oreHub Presentation">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12"/>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729" r:id="rId2"/>
    <p:sldLayoutId id="2157483730" r:id="rId3"/>
    <p:sldLayoutId id="2157483731" r:id="rId4"/>
    <p:sldLayoutId id="2157483732" r:id="rId5"/>
    <p:sldLayoutId id="2157483733" r:id="rId6"/>
    <p:sldLayoutId id="2157483734" r:id="rId7"/>
    <p:sldLayoutId id="2157483735" r:id="rId8"/>
    <p:sldLayoutId id="2157483736" r:id="rId9"/>
    <p:sldLayoutId id="2157483737" r:id="rId10"/>
    <p:sldLayoutId id="21574837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3_StoreHub Presentation">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12"/>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739" r:id="rId2"/>
    <p:sldLayoutId id="2157483740" r:id="rId3"/>
    <p:sldLayoutId id="2157483741" r:id="rId4"/>
    <p:sldLayoutId id="2157483742" r:id="rId5"/>
    <p:sldLayoutId id="2157483743" r:id="rId6"/>
    <p:sldLayoutId id="2157483744" r:id="rId7"/>
    <p:sldLayoutId id="2157483745" r:id="rId8"/>
    <p:sldLayoutId id="2157483746" r:id="rId9"/>
    <p:sldLayoutId id="2157483747" r:id="rId10"/>
    <p:sldLayoutId id="215748374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自定义主题">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4"/>
          <a:stretch>
            <a:fillRect/>
          </a:stretch>
        </p:blipFill>
        <p:spPr>
          <a:xfrm>
            <a:off x="9017000" y="5029200"/>
            <a:ext cx="2286000" cy="1371600"/>
          </a:xfrm>
          <a:prstGeom prst="rect">
            <a:avLst/>
          </a:prstGeom>
        </p:spPr>
      </p:pic>
    </p:spTree>
  </p:cSld>
  <p:clrMap accent1="accent1" accent2="accent2" accent3="accent3" accent4="accent4" accent5="accent5" accent6="accent6" bg1="lt1" bg2="dk2" tx1="dk1" tx2="lt2" folHlink="folHlink" hlink="hlink"/>
  <p:sldLayoutIdLst>
    <p:sldLayoutId id="2157483749" r:id="rId2"/>
    <p:sldLayoutId id="21574837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5.png" Type="http://schemas.openxmlformats.org/officeDocument/2006/relationships/image"/><Relationship Id="rId3"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2.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30.png" Type="http://schemas.openxmlformats.org/officeDocument/2006/relationships/image"/><Relationship Id="rId8"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notesSlides/notesSlide13.xml" Type="http://schemas.openxmlformats.org/officeDocument/2006/relationships/notesSlide"/><Relationship Id="rId2" Target="../media/image6.png" Type="http://schemas.openxmlformats.org/officeDocument/2006/relationships/image"/><Relationship Id="rId3" Target="../media/image32.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6.png" Type="http://schemas.openxmlformats.org/officeDocument/2006/relationships/image"/><Relationship Id="rId8" Target="https://docs.google.com/spreadsheets/d/1UEtAeSbU7HTECrk0LtZDMIRTW0q47puXPS9fRI13Etc/edit?gid=1034534315#gid=1034534315" TargetMode="External" Type="http://schemas.openxmlformats.org/officeDocument/2006/relationships/hyperlink"/><Relationship Id="rId9"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media/image34.png" Type="http://schemas.openxmlformats.org/officeDocument/2006/relationships/image"/><Relationship Id="rId4"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notesSlides/notesSlide15.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50.png" Type="http://schemas.openxmlformats.org/officeDocument/2006/relationships/image"/><Relationship Id="rId13" Target="../media/image60.png" Type="http://schemas.openxmlformats.org/officeDocument/2006/relationships/image"/><Relationship Id="rId14" Target="../notesSlides/notesSlide16.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4.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https://storehub.lightning.force.com/lightning/o/Pricebook2/home"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43.xml" Type="http://schemas.openxmlformats.org/officeDocument/2006/relationships/slideLayout"/><Relationship Id="rId10" Target="https://storehub.lightning.force.com/lightning/o/Pricebook2/home" TargetMode="External" Type="http://schemas.openxmlformats.org/officeDocument/2006/relationships/hyperlink"/><Relationship Id="rId11" Target="../media/image58.png" Type="http://schemas.openxmlformats.org/officeDocument/2006/relationships/image"/><Relationship Id="rId12" Target="../media/image61.png" Type="http://schemas.openxmlformats.org/officeDocument/2006/relationships/image"/><Relationship Id="rId13" Target="../notesSlides/notesSlide17.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53.png" Type="http://schemas.openxmlformats.org/officeDocument/2006/relationships/image"/><Relationship Id="rId9" Target="../media/image5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12" Target="../media/image66.png" Type="http://schemas.openxmlformats.org/officeDocument/2006/relationships/image"/><Relationship Id="rId13" Target="../notesSlides/notesSlide18.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62.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8.png" Type="http://schemas.openxmlformats.org/officeDocument/2006/relationships/image"/><Relationship Id="rId11" Target="../media/image37.png" Type="http://schemas.openxmlformats.org/officeDocument/2006/relationships/image"/><Relationship Id="rId12" Target="../media/image68.png" Type="http://schemas.openxmlformats.org/officeDocument/2006/relationships/image"/><Relationship Id="rId13" Target="../media/image64.png" Type="http://schemas.openxmlformats.org/officeDocument/2006/relationships/image"/><Relationship Id="rId14" Target="../media/image69.png" Type="http://schemas.openxmlformats.org/officeDocument/2006/relationships/image"/><Relationship Id="rId15" Target="../media/image70.png" Type="http://schemas.openxmlformats.org/officeDocument/2006/relationships/image"/><Relationship Id="rId16" Target="../notesSlides/notesSlide19.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3.png" Type="http://schemas.openxmlformats.org/officeDocument/2006/relationships/image"/><Relationship Id="rId6" Target="../media/image62.png" Type="http://schemas.openxmlformats.org/officeDocument/2006/relationships/image"/><Relationship Id="rId7" Target="../media/image67.png" Type="http://schemas.openxmlformats.org/officeDocument/2006/relationships/image"/><Relationship Id="rId8" Target="https://care.storehub.com/en/collections/11388207-kitchen-display-system" TargetMode="External" Type="http://schemas.openxmlformats.org/officeDocument/2006/relationships/hyperlink"/><Relationship Id="rId9" Target="https://care.storehub.com/en/collections/11388207-kitchen-display-syste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33.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5.png" Type="http://schemas.openxmlformats.org/officeDocument/2006/relationships/image"/><Relationship Id="rId8" Target="../media/image11.png" Type="http://schemas.openxmlformats.org/officeDocument/2006/relationships/image"/><Relationship Id="rId9"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5.png" Type="http://schemas.openxmlformats.org/officeDocument/2006/relationships/image"/><Relationship Id="rId11" Target="../media/image57.png" Type="http://schemas.openxmlformats.org/officeDocument/2006/relationships/image"/><Relationship Id="rId12" Target="https://storehub.lightning.force.com/lightning/o/Pricebook2/home" TargetMode="External" Type="http://schemas.openxmlformats.org/officeDocument/2006/relationships/hyperlink"/><Relationship Id="rId13" Target="../media/image58.png" Type="http://schemas.openxmlformats.org/officeDocument/2006/relationships/image"/><Relationship Id="rId14" Target="../notesSlides/notesSlide20.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56.png" Type="http://schemas.openxmlformats.org/officeDocument/2006/relationships/image"/><Relationship Id="rId5" Target="../media/image34.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7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12" Target="https://storehub.lightning.force.com/lightning/o/Pricebook2/home" TargetMode="External" Type="http://schemas.openxmlformats.org/officeDocument/2006/relationships/hyperlink"/><Relationship Id="rId13" Target="../media/image58.png" Type="http://schemas.openxmlformats.org/officeDocument/2006/relationships/image"/><Relationship Id="rId14" Target="../notesSlides/notesSlide21.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80.png" Type="http://schemas.openxmlformats.org/officeDocument/2006/relationships/image"/><Relationship Id="rId11" Target="../media/image81.jpeg" Type="http://schemas.openxmlformats.org/officeDocument/2006/relationships/image"/><Relationship Id="rId12" Target="../media/image82.jpeg" Type="http://schemas.openxmlformats.org/officeDocument/2006/relationships/image"/><Relationship Id="rId13" Target="../media/image83.jpeg" Type="http://schemas.openxmlformats.org/officeDocument/2006/relationships/image"/><Relationship Id="rId14" Target="../media/image53.png" Type="http://schemas.openxmlformats.org/officeDocument/2006/relationships/image"/><Relationship Id="rId15" Target="../media/image84.png" Type="http://schemas.openxmlformats.org/officeDocument/2006/relationships/image"/><Relationship Id="rId16" Target="../media/image85.png" Type="http://schemas.openxmlformats.org/officeDocument/2006/relationships/image"/><Relationship Id="rId17" Target="../media/image86.png" Type="http://schemas.openxmlformats.org/officeDocument/2006/relationships/image"/><Relationship Id="rId18" Target="../media/image50.png" Type="http://schemas.openxmlformats.org/officeDocument/2006/relationships/image"/><Relationship Id="rId19" Target="../notesSlides/notesSlide22.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3.png" Type="http://schemas.openxmlformats.org/officeDocument/2006/relationships/image"/><Relationship Id="rId8" Target="../media/image78.png" Type="http://schemas.openxmlformats.org/officeDocument/2006/relationships/image"/><Relationship Id="rId9" Target="../media/image7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7.png" Type="http://schemas.openxmlformats.org/officeDocument/2006/relationships/image"/><Relationship Id="rId11" Target="../media/image85.png" Type="http://schemas.openxmlformats.org/officeDocument/2006/relationships/image"/><Relationship Id="rId12" Target="../media/image83.jpeg" Type="http://schemas.openxmlformats.org/officeDocument/2006/relationships/image"/><Relationship Id="rId13" Target="../notesSlides/notesSlide23.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8.png" Type="http://schemas.openxmlformats.org/officeDocument/2006/relationships/image"/><Relationship Id="rId6" Target="../media/image55.png" Type="http://schemas.openxmlformats.org/officeDocument/2006/relationships/image"/><Relationship Id="rId7" Target="../media/image54.png" Type="http://schemas.openxmlformats.org/officeDocument/2006/relationships/image"/><Relationship Id="rId8" Target="../media/image82.jpeg" Type="http://schemas.openxmlformats.org/officeDocument/2006/relationships/image"/><Relationship Id="rId9"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83.jpeg" Type="http://schemas.openxmlformats.org/officeDocument/2006/relationships/image"/><Relationship Id="rId11" Target="../media/image87.jpeg" Type="http://schemas.openxmlformats.org/officeDocument/2006/relationships/image"/><Relationship Id="rId12" Target="../media/image57.png" Type="http://schemas.openxmlformats.org/officeDocument/2006/relationships/image"/><Relationship Id="rId13" Target="../media/image54.png" Type="http://schemas.openxmlformats.org/officeDocument/2006/relationships/image"/><Relationship Id="rId14" Target="../notesSlides/notesSlide24.xml" Type="http://schemas.openxmlformats.org/officeDocument/2006/relationships/notesSlide"/><Relationship Id="rId2" Target="../media/image51.png" Type="http://schemas.openxmlformats.org/officeDocument/2006/relationships/image"/><Relationship Id="rId3" Target="../media/image55.pn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 Id="rId6" Target="../media/image58.png" Type="http://schemas.openxmlformats.org/officeDocument/2006/relationships/image"/><Relationship Id="rId7" Target="../media/image53.png" Type="http://schemas.openxmlformats.org/officeDocument/2006/relationships/image"/><Relationship Id="rId8" Target="../media/image85.png" Type="http://schemas.openxmlformats.org/officeDocument/2006/relationships/image"/><Relationship Id="rId9" Target="../media/image8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73.png" Type="http://schemas.openxmlformats.org/officeDocument/2006/relationships/image"/><Relationship Id="rId11" Target="../media/image87.jpeg" Type="http://schemas.openxmlformats.org/officeDocument/2006/relationships/image"/><Relationship Id="rId12" Target="../media/image81.jpeg" Type="http://schemas.openxmlformats.org/officeDocument/2006/relationships/image"/><Relationship Id="rId13" Target="../media/image58.png" Type="http://schemas.openxmlformats.org/officeDocument/2006/relationships/image"/><Relationship Id="rId14" Target="../notesSlides/notesSlide25.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5.png" Type="http://schemas.openxmlformats.org/officeDocument/2006/relationships/image"/><Relationship Id="rId6" Target="../media/image53.png" Type="http://schemas.openxmlformats.org/officeDocument/2006/relationships/image"/><Relationship Id="rId7" Target="../media/image85.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55.png" Type="http://schemas.openxmlformats.org/officeDocument/2006/relationships/image"/><Relationship Id="rId11" Target="../media/image53.png" Type="http://schemas.openxmlformats.org/officeDocument/2006/relationships/image"/><Relationship Id="rId12" Target="../media/image83.jpeg" Type="http://schemas.openxmlformats.org/officeDocument/2006/relationships/image"/><Relationship Id="rId13" Target="../media/image82.jpeg" Type="http://schemas.openxmlformats.org/officeDocument/2006/relationships/image"/><Relationship Id="rId14" Target="../media/image81.jpeg" Type="http://schemas.openxmlformats.org/officeDocument/2006/relationships/image"/><Relationship Id="rId15" Target="../notesSlides/notesSlide26.xml" Type="http://schemas.openxmlformats.org/officeDocument/2006/relationships/notesSlide"/><Relationship Id="rId2" Target="../media/image51.png" Type="http://schemas.openxmlformats.org/officeDocument/2006/relationships/image"/><Relationship Id="rId3" Target="../media/image73.png" Type="http://schemas.openxmlformats.org/officeDocument/2006/relationships/image"/><Relationship Id="rId4" Target="../media/image85.png" Type="http://schemas.openxmlformats.org/officeDocument/2006/relationships/image"/><Relationship Id="rId5" Target="../media/image75.png" Type="http://schemas.openxmlformats.org/officeDocument/2006/relationships/image"/><Relationship Id="rId6" Target="../media/image5.png" Type="http://schemas.openxmlformats.org/officeDocument/2006/relationships/image"/><Relationship Id="rId7" Target="../media/image34.png" Type="http://schemas.openxmlformats.org/officeDocument/2006/relationships/image"/><Relationship Id="rId8" Target="../media/image74.png" Type="http://schemas.openxmlformats.org/officeDocument/2006/relationships/image"/><Relationship Id="rId9" Target="../media/image8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73.png" Type="http://schemas.openxmlformats.org/officeDocument/2006/relationships/image"/><Relationship Id="rId11" Target="../media/image88.png" Type="http://schemas.openxmlformats.org/officeDocument/2006/relationships/image"/><Relationship Id="rId12" Target="../media/image81.jpeg" Type="http://schemas.openxmlformats.org/officeDocument/2006/relationships/image"/><Relationship Id="rId13" Target="../media/image84.png" Type="http://schemas.openxmlformats.org/officeDocument/2006/relationships/image"/><Relationship Id="rId14" Target="../media/image74.png" Type="http://schemas.openxmlformats.org/officeDocument/2006/relationships/image"/><Relationship Id="rId15" Target="../notesSlides/notesSlide27.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5.png" Type="http://schemas.openxmlformats.org/officeDocument/2006/relationships/image"/><Relationship Id="rId6" Target="../media/image53.png" Type="http://schemas.openxmlformats.org/officeDocument/2006/relationships/image"/><Relationship Id="rId7" Target="../media/image85.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81.jpeg" Type="http://schemas.openxmlformats.org/officeDocument/2006/relationships/image"/><Relationship Id="rId11" Target="../media/image89.png" Type="http://schemas.openxmlformats.org/officeDocument/2006/relationships/image"/><Relationship Id="rId12" Target="../media/image84.png" Type="http://schemas.openxmlformats.org/officeDocument/2006/relationships/image"/><Relationship Id="rId13" Target="../media/image50.png" Type="http://schemas.openxmlformats.org/officeDocument/2006/relationships/image"/><Relationship Id="rId14" Target="../notesSlides/notesSlide28.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55.png" Type="http://schemas.openxmlformats.org/officeDocument/2006/relationships/image"/><Relationship Id="rId6" Target="../media/image85.png" Type="http://schemas.openxmlformats.org/officeDocument/2006/relationships/image"/><Relationship Id="rId7" Target="../media/image82.jpeg" Type="http://schemas.openxmlformats.org/officeDocument/2006/relationships/image"/><Relationship Id="rId8" Target="../media/image52.png" Type="http://schemas.openxmlformats.org/officeDocument/2006/relationships/image"/><Relationship Id="rId9" Target="../media/image7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93.png" Type="http://schemas.openxmlformats.org/officeDocument/2006/relationships/image"/><Relationship Id="rId11" Target="../media/image94.gif" Type="http://schemas.openxmlformats.org/officeDocument/2006/relationships/image"/><Relationship Id="rId12" Target="../media/image95.gif" Type="http://schemas.openxmlformats.org/officeDocument/2006/relationships/image"/><Relationship Id="rId13" Target="https://care.storehub.com/en/articles/5726888-how-to-set-kitchen-stations-in-backoffice-and-register" TargetMode="External" Type="http://schemas.openxmlformats.org/officeDocument/2006/relationships/hyperlink"/><Relationship Id="rId14" Target="../media/image56.png" Type="http://schemas.openxmlformats.org/officeDocument/2006/relationships/image"/><Relationship Id="rId15" Target="../notesSlides/notesSlide29.xml" Type="http://schemas.openxmlformats.org/officeDocument/2006/relationships/notesSlide"/><Relationship Id="rId2" Target="../media/image51.png" Type="http://schemas.openxmlformats.org/officeDocument/2006/relationships/image"/><Relationship Id="rId3" Target="../media/image90.pn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91.png" Type="http://schemas.openxmlformats.org/officeDocument/2006/relationships/image"/><Relationship Id="rId9" Target="../media/image9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33.xml" Type="http://schemas.openxmlformats.org/officeDocument/2006/relationships/slideLayout"/><Relationship Id="rId10" Target="../media/image15.png" Type="http://schemas.openxmlformats.org/officeDocument/2006/relationships/image"/><Relationship Id="rId11" Target="../media/image5.png" Type="http://schemas.openxmlformats.org/officeDocument/2006/relationships/image"/><Relationship Id="rId12" Target="../media/image16.png" Type="http://schemas.openxmlformats.org/officeDocument/2006/relationships/image"/><Relationship Id="rId13" Target="../media/image11.png" Type="http://schemas.openxmlformats.org/officeDocument/2006/relationships/image"/><Relationship Id="rId14" Target="../notesSlides/notesSlide3.xml" Type="http://schemas.openxmlformats.org/officeDocument/2006/relationships/notesSlid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101.jpeg" Type="http://schemas.openxmlformats.org/officeDocument/2006/relationships/image"/><Relationship Id="rId11" Target="../media/image102.png" Type="http://schemas.openxmlformats.org/officeDocument/2006/relationships/image"/><Relationship Id="rId12" Target="../media/image103.png" Type="http://schemas.openxmlformats.org/officeDocument/2006/relationships/image"/><Relationship Id="rId13" Target="../notesSlides/notesSlide30.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96.png" Type="http://schemas.openxmlformats.org/officeDocument/2006/relationships/image"/><Relationship Id="rId6" Target="../media/image97.jpeg" Type="http://schemas.openxmlformats.org/officeDocument/2006/relationships/image"/><Relationship Id="rId7" Target="../media/image98.png" Type="http://schemas.openxmlformats.org/officeDocument/2006/relationships/image"/><Relationship Id="rId8" Target="../media/image99.jpeg" Type="http://schemas.openxmlformats.org/officeDocument/2006/relationships/image"/><Relationship Id="rId9" Target="../media/image10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109.png" Type="http://schemas.openxmlformats.org/officeDocument/2006/relationships/image"/><Relationship Id="rId11" Target="../media/image110.png" Type="http://schemas.openxmlformats.org/officeDocument/2006/relationships/image"/><Relationship Id="rId12" Target="../media/image111.png" Type="http://schemas.openxmlformats.org/officeDocument/2006/relationships/image"/><Relationship Id="rId13" Target="../notesSlides/notesSlide31.xml" Type="http://schemas.openxmlformats.org/officeDocument/2006/relationships/notesSlide"/><Relationship Id="rId2" Target="../media/image51.pn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 Id="rId5" Target="../media/image104.png" Type="http://schemas.openxmlformats.org/officeDocument/2006/relationships/image"/><Relationship Id="rId6" Target="../media/image105.png" Type="http://schemas.openxmlformats.org/officeDocument/2006/relationships/image"/><Relationship Id="rId7" Target="../media/image106.jpeg" Type="http://schemas.openxmlformats.org/officeDocument/2006/relationships/image"/><Relationship Id="rId8" Target="../media/image107.png" Type="http://schemas.openxmlformats.org/officeDocument/2006/relationships/image"/><Relationship Id="rId9" Target="../media/image10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media/image33.png" Type="http://schemas.openxmlformats.org/officeDocument/2006/relationships/image"/><Relationship Id="rId4" Target="../notesSlides/notesSlide32.xml" Type="http://schemas.openxmlformats.org/officeDocument/2006/relationships/notesSlide"/></Relationships>
</file>

<file path=ppt/slides/_rels/slide33.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117.png" Type="http://schemas.openxmlformats.org/officeDocument/2006/relationships/image"/><Relationship Id="rId11" Target="../media/image118.png" Type="http://schemas.openxmlformats.org/officeDocument/2006/relationships/image"/><Relationship Id="rId12" Target="../media/image119.png" Type="http://schemas.openxmlformats.org/officeDocument/2006/relationships/image"/><Relationship Id="rId13" Target="../media/image120.png" Type="http://schemas.openxmlformats.org/officeDocument/2006/relationships/image"/><Relationship Id="rId14" Target="../media/image121.png" Type="http://schemas.openxmlformats.org/officeDocument/2006/relationships/image"/><Relationship Id="rId15" Target="../media/image122.png" Type="http://schemas.openxmlformats.org/officeDocument/2006/relationships/image"/><Relationship Id="rId16" Target="../media/image123.png" Type="http://schemas.openxmlformats.org/officeDocument/2006/relationships/image"/><Relationship Id="rId17" Target="../notesSlides/notesSlide33.xml" Type="http://schemas.openxmlformats.org/officeDocument/2006/relationships/notesSlide"/><Relationship Id="rId2" Target="../media/image6.png" Type="http://schemas.openxmlformats.org/officeDocument/2006/relationships/image"/><Relationship Id="rId3" Target="../media/image33.png" Type="http://schemas.openxmlformats.org/officeDocument/2006/relationships/image"/><Relationship Id="rId4" Target="../media/image112.png" Type="http://schemas.openxmlformats.org/officeDocument/2006/relationships/image"/><Relationship Id="rId5" Target="../media/image113.png" Type="http://schemas.openxmlformats.org/officeDocument/2006/relationships/image"/><Relationship Id="rId6" Target="../media/image114.png" Type="http://schemas.openxmlformats.org/officeDocument/2006/relationships/image"/><Relationship Id="rId7" Target="../media/image115.png" Type="http://schemas.openxmlformats.org/officeDocument/2006/relationships/image"/><Relationship Id="rId8" Target="../media/image116.png" Type="http://schemas.openxmlformats.org/officeDocument/2006/relationships/image"/><Relationship Id="rId9"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43.xml" Type="http://schemas.openxmlformats.org/officeDocument/2006/relationships/slideLayout"/><Relationship Id="rId10" Target="https://care.storehub.com/en/collections/11282859-f-b-qr-order-pay-basic-set-up" TargetMode="External" Type="http://schemas.openxmlformats.org/officeDocument/2006/relationships/hyperlink"/><Relationship Id="rId11" Target="../media/image37.png" Type="http://schemas.openxmlformats.org/officeDocument/2006/relationships/image"/><Relationship Id="rId12" Target="https://care.storehub.com/en/collections/11282537-getting-started-retail-service" TargetMode="External" Type="http://schemas.openxmlformats.org/officeDocument/2006/relationships/hyperlink"/><Relationship Id="rId13" Target="../media/image30.png" Type="http://schemas.openxmlformats.org/officeDocument/2006/relationships/image"/><Relationship Id="rId14" Target="../media/image128.png" Type="http://schemas.openxmlformats.org/officeDocument/2006/relationships/image"/><Relationship Id="rId15" Target="../media/image129.png" Type="http://schemas.openxmlformats.org/officeDocument/2006/relationships/image"/><Relationship Id="rId16" Target="https://care.storehub.com/en/collections/11387704-membership" TargetMode="External" Type="http://schemas.openxmlformats.org/officeDocument/2006/relationships/hyperlink"/><Relationship Id="rId17" Target="../media/image38.png" Type="http://schemas.openxmlformats.org/officeDocument/2006/relationships/image"/><Relationship Id="rId18" Target="../media/image39.png" Type="http://schemas.openxmlformats.org/officeDocument/2006/relationships/image"/><Relationship Id="rId19" Target="../media/image40.png" Type="http://schemas.openxmlformats.org/officeDocument/2006/relationships/image"/><Relationship Id="rId2" Target="../media/image6.png" Type="http://schemas.openxmlformats.org/officeDocument/2006/relationships/image"/><Relationship Id="rId20" Target="../notesSlides/notesSlide34.xml" Type="http://schemas.openxmlformats.org/officeDocument/2006/relationships/notesSlide"/><Relationship Id="rId3" Target="../media/image113.png" Type="http://schemas.openxmlformats.org/officeDocument/2006/relationships/image"/><Relationship Id="rId4" Target="../media/image114.png" Type="http://schemas.openxmlformats.org/officeDocument/2006/relationships/image"/><Relationship Id="rId5" Target="../media/image124.png" Type="http://schemas.openxmlformats.org/officeDocument/2006/relationships/image"/><Relationship Id="rId6" Target="../media/image125.png" Type="http://schemas.openxmlformats.org/officeDocument/2006/relationships/image"/><Relationship Id="rId7" Target="../media/image33.png" Type="http://schemas.openxmlformats.org/officeDocument/2006/relationships/image"/><Relationship Id="rId8" Target="../media/image126.png" Type="http://schemas.openxmlformats.org/officeDocument/2006/relationships/image"/><Relationship Id="rId9" Target="../media/image12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132.png" Type="http://schemas.openxmlformats.org/officeDocument/2006/relationships/image"/><Relationship Id="rId11" Target="../media/image33.png" Type="http://schemas.openxmlformats.org/officeDocument/2006/relationships/image"/><Relationship Id="rId12" Target="https://care.storehub.com/en/collections/11282861-f-b-beep-delivery" TargetMode="External" Type="http://schemas.openxmlformats.org/officeDocument/2006/relationships/hyperlink"/><Relationship Id="rId13" Target="https://care.storehub.com/en/collections/11283487-backoffice-storehub-engage" TargetMode="External" Type="http://schemas.openxmlformats.org/officeDocument/2006/relationships/hyperlink"/><Relationship Id="rId14" Target="../media/image126.png" Type="http://schemas.openxmlformats.org/officeDocument/2006/relationships/image"/><Relationship Id="rId15" Target="../media/image123.png" Type="http://schemas.openxmlformats.org/officeDocument/2006/relationships/image"/><Relationship Id="rId16" Target="../media/image38.png" Type="http://schemas.openxmlformats.org/officeDocument/2006/relationships/image"/><Relationship Id="rId17" Target="../media/image39.png" Type="http://schemas.openxmlformats.org/officeDocument/2006/relationships/image"/><Relationship Id="rId18" Target="../media/image40.png" Type="http://schemas.openxmlformats.org/officeDocument/2006/relationships/image"/><Relationship Id="rId19" Target="../notesSlides/notesSlide35.xml" Type="http://schemas.openxmlformats.org/officeDocument/2006/relationships/notesSlide"/><Relationship Id="rId2" Target="../media/image6.png" Type="http://schemas.openxmlformats.org/officeDocument/2006/relationships/image"/><Relationship Id="rId3" Target="../media/image115.png" Type="http://schemas.openxmlformats.org/officeDocument/2006/relationships/image"/><Relationship Id="rId4" Target="../media/image130.png" Type="http://schemas.openxmlformats.org/officeDocument/2006/relationships/image"/><Relationship Id="rId5" Target="https://care.storehub.com/en/collections/11283512-online-orders-beep-cashback" TargetMode="External" Type="http://schemas.openxmlformats.org/officeDocument/2006/relationships/hyperlink"/><Relationship Id="rId6" Target="../media/image37.png" Type="http://schemas.openxmlformats.org/officeDocument/2006/relationships/image"/><Relationship Id="rId7" Target="../media/image129.png" Type="http://schemas.openxmlformats.org/officeDocument/2006/relationships/image"/><Relationship Id="rId8" Target="../media/image116.png" Type="http://schemas.openxmlformats.org/officeDocument/2006/relationships/image"/><Relationship Id="rId9" Target="../media/image1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43.xml" Type="http://schemas.openxmlformats.org/officeDocument/2006/relationships/slideLayout"/><Relationship Id="rId10" Target="https://care.storehub.com/en/collections/11283589-external-integrations-food-delivery-integration" TargetMode="External" Type="http://schemas.openxmlformats.org/officeDocument/2006/relationships/hyperlink"/><Relationship Id="rId11" Target="https://care.storehub.com/en/collections/11388207-kitchen-display-system" TargetMode="External" Type="http://schemas.openxmlformats.org/officeDocument/2006/relationships/hyperlink"/><Relationship Id="rId12" Target="../media/image123.png" Type="http://schemas.openxmlformats.org/officeDocument/2006/relationships/image"/><Relationship Id="rId13" Target="../media/image137.png" Type="http://schemas.openxmlformats.org/officeDocument/2006/relationships/image"/><Relationship Id="rId14" Target="../media/image126.png" Type="http://schemas.openxmlformats.org/officeDocument/2006/relationships/image"/><Relationship Id="rId15" Target="../media/image62.png" Type="http://schemas.openxmlformats.org/officeDocument/2006/relationships/image"/><Relationship Id="rId16" Target="../media/image68.png" Type="http://schemas.openxmlformats.org/officeDocument/2006/relationships/image"/><Relationship Id="rId17" Target="../notesSlides/notesSlide36.xml" Type="http://schemas.openxmlformats.org/officeDocument/2006/relationships/notesSlide"/><Relationship Id="rId2" Target="../media/image6.pn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 Id="rId6" Target="../media/image33.png" Type="http://schemas.openxmlformats.org/officeDocument/2006/relationships/image"/><Relationship Id="rId7" Target="../media/image136.png" Type="http://schemas.openxmlformats.org/officeDocument/2006/relationships/image"/><Relationship Id="rId8" Target="https://care.storehub.com/en/collections/11324466-pos-multiple-register-sync-mrs" TargetMode="External" Type="http://schemas.openxmlformats.org/officeDocument/2006/relationships/hyperlink"/><Relationship Id="rId9" Target="../media/image3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141.png" Type="http://schemas.openxmlformats.org/officeDocument/2006/relationships/image"/><Relationship Id="rId11" Target="../media/image134.png" Type="http://schemas.openxmlformats.org/officeDocument/2006/relationships/image"/><Relationship Id="rId12" Target="../media/image142.png" Type="http://schemas.openxmlformats.org/officeDocument/2006/relationships/image"/><Relationship Id="rId13" Target="../media/image129.png" Type="http://schemas.openxmlformats.org/officeDocument/2006/relationships/image"/><Relationship Id="rId14" Target="../media/image143.png" Type="http://schemas.openxmlformats.org/officeDocument/2006/relationships/image"/><Relationship Id="rId15" Target="../media/image144.png" Type="http://schemas.openxmlformats.org/officeDocument/2006/relationships/image"/><Relationship Id="rId16" Target="https://care.storehub.com/en/articles/7232595-qr-payment-my-how-to-enable-duitnow-maybank-qr-pay-biz" TargetMode="External" Type="http://schemas.openxmlformats.org/officeDocument/2006/relationships/hyperlink"/><Relationship Id="rId17" Target="https://care.storehub.com/en/articles/7193370-qr-payment-th-how-to-integrate-k-bank-qr-payment-with-storehub" TargetMode="External" Type="http://schemas.openxmlformats.org/officeDocument/2006/relationships/hyperlink"/><Relationship Id="rId18" Target="https://care.storehub.com/en/articles/10717171-ph-enable-qr-ph-payments" TargetMode="External" Type="http://schemas.openxmlformats.org/officeDocument/2006/relationships/hyperlink"/><Relationship Id="rId19" Target="../notesSlides/notesSlide37.xml" Type="http://schemas.openxmlformats.org/officeDocument/2006/relationships/notesSlide"/><Relationship Id="rId2" Target="../media/image6.pn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 Id="rId5" Target="../media/image33.png" Type="http://schemas.openxmlformats.org/officeDocument/2006/relationships/image"/><Relationship Id="rId6" Target="https://care.storehub.com/en/collections/11388083-e-invoice" TargetMode="External" Type="http://schemas.openxmlformats.org/officeDocument/2006/relationships/hyperlink"/><Relationship Id="rId7" Target="../media/image37.png" Type="http://schemas.openxmlformats.org/officeDocument/2006/relationships/image"/><Relationship Id="rId8" Target="https://care.storehub.com/en/collections/11407053-marketplace-integration" TargetMode="External" Type="http://schemas.openxmlformats.org/officeDocument/2006/relationships/hyperlink"/><Relationship Id="rId9" Target="../media/image14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145.png" Type="http://schemas.openxmlformats.org/officeDocument/2006/relationships/image"/><Relationship Id="rId5" Target="https://care.storehub.com/en/articles/9459191-pos-basic-how-to-start-using-ghl-payment-terminal" TargetMode="External" Type="http://schemas.openxmlformats.org/officeDocument/2006/relationships/hyperlink"/><Relationship Id="rId6" Target="../media/image37.png" Type="http://schemas.openxmlformats.org/officeDocument/2006/relationships/image"/><Relationship Id="rId7" Target="../notesSlides/notesSlide38.xml" Type="http://schemas.openxmlformats.org/officeDocument/2006/relationships/notesSlide"/></Relationships>
</file>

<file path=ppt/slides/_rels/slide39.xml.rels><?xml version="1.0" encoding="UTF-8" standalone="yes"?><Relationships xmlns="http://schemas.openxmlformats.org/package/2006/relationships"><Relationship Id="rId1" Target="../slideLayouts/slideLayout43.xml" Type="http://schemas.openxmlformats.org/officeDocument/2006/relationships/slideLayout"/><Relationship Id="rId10" Target="https://care.storehub.com/en/collections/11283514-online-orders-payouts" TargetMode="External" Type="http://schemas.openxmlformats.org/officeDocument/2006/relationships/hyperlink"/><Relationship Id="rId11" Target="../media/image37.png" Type="http://schemas.openxmlformats.org/officeDocument/2006/relationships/image"/><Relationship Id="rId12" Target="https://storehub.sg.larksuite.com/wiki/Hh3BwyJvaiDlrHkgjF0lPi9mgwe" TargetMode="External" Type="http://schemas.openxmlformats.org/officeDocument/2006/relationships/hyperlink"/><Relationship Id="rId13" Target="../media/image58.png" Type="http://schemas.openxmlformats.org/officeDocument/2006/relationships/image"/><Relationship Id="rId14" Target="../media/image123.png" Type="http://schemas.openxmlformats.org/officeDocument/2006/relationships/image"/><Relationship Id="rId15" Target="../notesSlides/notesSlide39.xml" Type="http://schemas.openxmlformats.org/officeDocument/2006/relationships/notesSlide"/><Relationship Id="rId2" Target="../media/image6.png" Type="http://schemas.openxmlformats.org/officeDocument/2006/relationships/image"/><Relationship Id="rId3" Target="../media/image33.png" Type="http://schemas.openxmlformats.org/officeDocument/2006/relationships/image"/><Relationship Id="rId4" Target="../media/image114.png" Type="http://schemas.openxmlformats.org/officeDocument/2006/relationships/image"/><Relationship Id="rId5" Target="../media/image146.png" Type="http://schemas.openxmlformats.org/officeDocument/2006/relationships/image"/><Relationship Id="rId6" Target="../media/image113.png" Type="http://schemas.openxmlformats.org/officeDocument/2006/relationships/image"/><Relationship Id="rId7" Target="../media/image147.png" Type="http://schemas.openxmlformats.org/officeDocument/2006/relationships/image"/><Relationship Id="rId8" Target="../media/image148.png" Type="http://schemas.openxmlformats.org/officeDocument/2006/relationships/image"/><Relationship Id="rId9" Target="../media/image14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notesSlides/notesSlide4.xml" Type="http://schemas.openxmlformats.org/officeDocument/2006/relationships/notesSlide"/></Relationships>
</file>

<file path=ppt/slides/_rels/slide40.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 Id="rId6" Target="https://storehub.sg.larksuite.com/wiki/Hh3BwyJvaiDlrHkgjF0lPi9mgwe" TargetMode="External" Type="http://schemas.openxmlformats.org/officeDocument/2006/relationships/hyperlink"/><Relationship Id="rId7" Target="../media/image58.png" Type="http://schemas.openxmlformats.org/officeDocument/2006/relationships/image"/><Relationship Id="rId8" Target="../notesSlides/notesSlide40.xml" Type="http://schemas.openxmlformats.org/officeDocument/2006/relationships/notesSlide"/></Relationships>
</file>

<file path=ppt/slides/_rels/slide41.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152.png" Type="http://schemas.openxmlformats.org/officeDocument/2006/relationships/image"/><Relationship Id="rId5" Target="../notesSlides/notesSlide41.xml" Type="http://schemas.openxmlformats.org/officeDocument/2006/relationships/notesSlide"/></Relationships>
</file>

<file path=ppt/slides/_rels/slide42.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media/image34.png" Type="http://schemas.openxmlformats.org/officeDocument/2006/relationships/image"/><Relationship Id="rId4" Target="../notesSlides/notesSlide42.xml" Type="http://schemas.openxmlformats.org/officeDocument/2006/relationships/notesSlide"/></Relationships>
</file>

<file path=ppt/slides/_rels/slide43.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51.png" Type="http://schemas.openxmlformats.org/officeDocument/2006/relationships/image"/><Relationship Id="rId3" Target="../media/image5.png" Type="http://schemas.openxmlformats.org/officeDocument/2006/relationships/image"/><Relationship Id="rId4" Target="../media/image153.png" Type="http://schemas.openxmlformats.org/officeDocument/2006/relationships/image"/><Relationship Id="rId5" Target="../media/image154.png" Type="http://schemas.openxmlformats.org/officeDocument/2006/relationships/image"/><Relationship Id="rId6" Target="../media/image155.png" Type="http://schemas.openxmlformats.org/officeDocument/2006/relationships/image"/><Relationship Id="rId7" Target="../media/image36.png" Type="http://schemas.openxmlformats.org/officeDocument/2006/relationships/image"/><Relationship Id="rId8" Target="../notesSlides/notesSlide43.xml" Type="http://schemas.openxmlformats.org/officeDocument/2006/relationships/notesSlide"/></Relationships>
</file>

<file path=ppt/slides/_rels/slide44.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156.png" Type="http://schemas.openxmlformats.org/officeDocument/2006/relationships/image"/><Relationship Id="rId4" Target="../media/image36.png" Type="http://schemas.openxmlformats.org/officeDocument/2006/relationships/image"/><Relationship Id="rId5" Target="../notesSlides/notesSlide44.xml" Type="http://schemas.openxmlformats.org/officeDocument/2006/relationships/notesSlide"/></Relationships>
</file>

<file path=ppt/slides/_rels/slide45.xml.rels><?xml version="1.0" encoding="UTF-8" standalone="yes"?><Relationships xmlns="http://schemas.openxmlformats.org/package/2006/relationships"><Relationship Id="rId1" Target="../slideLayouts/slideLayout52.xml" Type="http://schemas.openxmlformats.org/officeDocument/2006/relationships/slideLayout"/><Relationship Id="rId10" Target="https://care.storehub.com/en/articles/9973784-getting-started-2-first-time-backoffice-setup-for-your-f-b-store" TargetMode="External" Type="http://schemas.openxmlformats.org/officeDocument/2006/relationships/hyperlink"/><Relationship Id="rId11" Target="../notesSlides/notesSlide45.xml" Type="http://schemas.openxmlformats.org/officeDocument/2006/relationships/notesSlide"/><Relationship Id="rId2" Target="../media/image6.png" Type="http://schemas.openxmlformats.org/officeDocument/2006/relationships/image"/><Relationship Id="rId3" Target="../media/image5.png" Type="http://schemas.openxmlformats.org/officeDocument/2006/relationships/image"/><Relationship Id="rId4" Target="../media/image36.png" Type="http://schemas.openxmlformats.org/officeDocument/2006/relationships/image"/><Relationship Id="rId5" Target="../media/image157.png" Type="http://schemas.openxmlformats.org/officeDocument/2006/relationships/image"/><Relationship Id="rId6" Target="../media/image158.png" Type="http://schemas.openxmlformats.org/officeDocument/2006/relationships/image"/><Relationship Id="rId7" Target="../media/image159.png" Type="http://schemas.openxmlformats.org/officeDocument/2006/relationships/image"/><Relationship Id="rId8" Target="https://secure.storehub.com/register" TargetMode="External" Type="http://schemas.openxmlformats.org/officeDocument/2006/relationships/hyperlink"/><Relationship Id="rId9" Target="https://care.storehub.com/en/articles/9973750-getting-started-2-first-time-backoffice-setup-for-your-retail-store" TargetMode="External" Type="http://schemas.openxmlformats.org/officeDocument/2006/relationships/hyperlink"/></Relationships>
</file>

<file path=ppt/slides/_rels/slide46.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155.png" Type="http://schemas.openxmlformats.org/officeDocument/2006/relationships/image"/><Relationship Id="rId4" Target="../media/image36.png" Type="http://schemas.openxmlformats.org/officeDocument/2006/relationships/image"/><Relationship Id="rId5" Target="../notesSlides/notesSlide46.xml" Type="http://schemas.openxmlformats.org/officeDocument/2006/relationships/notesSlide"/></Relationships>
</file>

<file path=ppt/slides/_rels/slide47.xml.rels><?xml version="1.0" encoding="UTF-8" standalone="yes"?><Relationships xmlns="http://schemas.openxmlformats.org/package/2006/relationships"><Relationship Id="rId1" Target="../slideLayouts/slideLayout52.xml" Type="http://schemas.openxmlformats.org/officeDocument/2006/relationships/slideLayout"/><Relationship Id="rId10" Target="../notesSlides/notesSlide47.xml" Type="http://schemas.openxmlformats.org/officeDocument/2006/relationships/notesSlide"/><Relationship Id="rId2" Target="../media/image6.png" Type="http://schemas.openxmlformats.org/officeDocument/2006/relationships/image"/><Relationship Id="rId3" Target="../media/image5.png" Type="http://schemas.openxmlformats.org/officeDocument/2006/relationships/image"/><Relationship Id="rId4" Target="../media/image36.png" Type="http://schemas.openxmlformats.org/officeDocument/2006/relationships/image"/><Relationship Id="rId5" Target="../media/image160.png" Type="http://schemas.openxmlformats.org/officeDocument/2006/relationships/image"/><Relationship Id="rId6" Target="../media/image161.png" Type="http://schemas.openxmlformats.org/officeDocument/2006/relationships/image"/><Relationship Id="rId7" Target="../media/image162.png" Type="http://schemas.openxmlformats.org/officeDocument/2006/relationships/image"/><Relationship Id="rId8" Target="https://care.storehub.com/en/articles/11864347-getting-started-3-how-to-activate-your-pos-and-make-your-first-sale-retail" TargetMode="External" Type="http://schemas.openxmlformats.org/officeDocument/2006/relationships/hyperlink"/><Relationship Id="rId9" Target="https://care.storehub.com/en/articles/11863924-getting-started-3-how-to-activate-your-pos-and-make-your-first-sale-f-b" TargetMode="External" Type="http://schemas.openxmlformats.org/officeDocument/2006/relationships/hyperlink"/></Relationships>
</file>

<file path=ppt/slides/_rels/slide48.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media/image35.png" Type="http://schemas.openxmlformats.org/officeDocument/2006/relationships/image"/><Relationship Id="rId4" Target="../notesSlides/notesSlide48.xml" Type="http://schemas.openxmlformats.org/officeDocument/2006/relationships/notesSlide"/></Relationships>
</file>

<file path=ppt/slides/_rels/slide49.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69.png" Type="http://schemas.openxmlformats.org/officeDocument/2006/relationships/image"/><Relationship Id="rId11" Target="../media/image170.png" Type="http://schemas.openxmlformats.org/officeDocument/2006/relationships/image"/><Relationship Id="rId12" Target="../media/image28.png" Type="http://schemas.openxmlformats.org/officeDocument/2006/relationships/image"/><Relationship Id="rId13" Target="../media/image171.png" Type="http://schemas.openxmlformats.org/officeDocument/2006/relationships/image"/><Relationship Id="rId14" Target="../media/image172.png" Type="http://schemas.openxmlformats.org/officeDocument/2006/relationships/image"/><Relationship Id="rId15" Target="../media/image173.png" Type="http://schemas.openxmlformats.org/officeDocument/2006/relationships/image"/><Relationship Id="rId16" Target="../media/image174.png" Type="http://schemas.openxmlformats.org/officeDocument/2006/relationships/image"/><Relationship Id="rId17" Target="../media/image175.png" Type="http://schemas.openxmlformats.org/officeDocument/2006/relationships/image"/><Relationship Id="rId18" Target="../media/image176.png" Type="http://schemas.openxmlformats.org/officeDocument/2006/relationships/image"/><Relationship Id="rId19" Target="../media/image177.png" Type="http://schemas.openxmlformats.org/officeDocument/2006/relationships/image"/><Relationship Id="rId2" Target="../media/image6.png" Type="http://schemas.openxmlformats.org/officeDocument/2006/relationships/image"/><Relationship Id="rId20" Target="../media/image178.png" Type="http://schemas.openxmlformats.org/officeDocument/2006/relationships/image"/><Relationship Id="rId21" Target="../media/image179.png" Type="http://schemas.openxmlformats.org/officeDocument/2006/relationships/image"/><Relationship Id="rId22" Target="../media/image180.png" Type="http://schemas.openxmlformats.org/officeDocument/2006/relationships/image"/><Relationship Id="rId23" Target="../media/image181.png" Type="http://schemas.openxmlformats.org/officeDocument/2006/relationships/image"/><Relationship Id="rId24" Target="../media/image182.png" Type="http://schemas.openxmlformats.org/officeDocument/2006/relationships/image"/><Relationship Id="rId25" Target="../media/image35.png" Type="http://schemas.openxmlformats.org/officeDocument/2006/relationships/image"/><Relationship Id="rId26" Target="../notesSlides/notesSlide49.xml" Type="http://schemas.openxmlformats.org/officeDocument/2006/relationships/notesSlide"/><Relationship Id="rId3" Target="../media/image5.png" Type="http://schemas.openxmlformats.org/officeDocument/2006/relationships/image"/><Relationship Id="rId4" Target="../media/image163.png" Type="http://schemas.openxmlformats.org/officeDocument/2006/relationships/image"/><Relationship Id="rId5" Target="../media/image164.png" Type="http://schemas.openxmlformats.org/officeDocument/2006/relationships/image"/><Relationship Id="rId6" Target="../media/image165.png" Type="http://schemas.openxmlformats.org/officeDocument/2006/relationships/image"/><Relationship Id="rId7" Target="../media/image166.png" Type="http://schemas.openxmlformats.org/officeDocument/2006/relationships/image"/><Relationship Id="rId8" Target="../media/image167.png" Type="http://schemas.openxmlformats.org/officeDocument/2006/relationships/image"/><Relationship Id="rId9" Target="../media/image16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png" Type="http://schemas.openxmlformats.org/officeDocument/2006/relationships/image"/><Relationship Id="rId15" Target="../notesSlides/notesSlide5.xml" Type="http://schemas.openxmlformats.org/officeDocument/2006/relationships/notesSlide"/><Relationship Id="rId2" Target="../media/image6.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11.png" Type="http://schemas.openxmlformats.org/officeDocument/2006/relationships/image"/><Relationship Id="rId9" Target="../media/image2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76.png" Type="http://schemas.openxmlformats.org/officeDocument/2006/relationships/image"/><Relationship Id="rId11" Target="../media/image180.png" Type="http://schemas.openxmlformats.org/officeDocument/2006/relationships/image"/><Relationship Id="rId12" Target="../media/image181.png" Type="http://schemas.openxmlformats.org/officeDocument/2006/relationships/image"/><Relationship Id="rId13" Target="../media/image182.png" Type="http://schemas.openxmlformats.org/officeDocument/2006/relationships/image"/><Relationship Id="rId14" Target="../media/image169.png" Type="http://schemas.openxmlformats.org/officeDocument/2006/relationships/image"/><Relationship Id="rId15" Target="../media/image170.png" Type="http://schemas.openxmlformats.org/officeDocument/2006/relationships/image"/><Relationship Id="rId16" Target="../media/image35.png" Type="http://schemas.openxmlformats.org/officeDocument/2006/relationships/image"/><Relationship Id="rId17" Target="../notesSlides/notesSlide50.xml" Type="http://schemas.openxmlformats.org/officeDocument/2006/relationships/notesSlide"/><Relationship Id="rId2" Target="../media/image6.png" Type="http://schemas.openxmlformats.org/officeDocument/2006/relationships/image"/><Relationship Id="rId3" Target="../media/image183.png" Type="http://schemas.openxmlformats.org/officeDocument/2006/relationships/image"/><Relationship Id="rId4" Target="../media/image184.png" Type="http://schemas.openxmlformats.org/officeDocument/2006/relationships/image"/><Relationship Id="rId5" Target="../media/image185.png" Type="http://schemas.openxmlformats.org/officeDocument/2006/relationships/image"/><Relationship Id="rId6" Target="../media/image5.png" Type="http://schemas.openxmlformats.org/officeDocument/2006/relationships/image"/><Relationship Id="rId7" Target="../media/image28.png" Type="http://schemas.openxmlformats.org/officeDocument/2006/relationships/image"/><Relationship Id="rId8" Target="../media/image171.png" Type="http://schemas.openxmlformats.org/officeDocument/2006/relationships/image"/><Relationship Id="rId9" Target="../media/image17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89.png" Type="http://schemas.openxmlformats.org/officeDocument/2006/relationships/image"/><Relationship Id="rId11" Target="../media/image190.png" Type="http://schemas.openxmlformats.org/officeDocument/2006/relationships/image"/><Relationship Id="rId12" Target="../media/image81.jpeg" Type="http://schemas.openxmlformats.org/officeDocument/2006/relationships/image"/><Relationship Id="rId13" Target="../media/image191.png" Type="http://schemas.openxmlformats.org/officeDocument/2006/relationships/image"/><Relationship Id="rId14" Target="../media/image180.png" Type="http://schemas.openxmlformats.org/officeDocument/2006/relationships/image"/><Relationship Id="rId15" Target="../media/image181.png" Type="http://schemas.openxmlformats.org/officeDocument/2006/relationships/image"/><Relationship Id="rId16" Target="../media/image192.png" Type="http://schemas.openxmlformats.org/officeDocument/2006/relationships/image"/><Relationship Id="rId17" Target="../media/image169.png" Type="http://schemas.openxmlformats.org/officeDocument/2006/relationships/image"/><Relationship Id="rId18" Target="../media/image170.png" Type="http://schemas.openxmlformats.org/officeDocument/2006/relationships/image"/><Relationship Id="rId19" Target="../media/image182.png" Type="http://schemas.openxmlformats.org/officeDocument/2006/relationships/image"/><Relationship Id="rId2" Target="../media/image6.png" Type="http://schemas.openxmlformats.org/officeDocument/2006/relationships/image"/><Relationship Id="rId20" Target="../media/image35.png" Type="http://schemas.openxmlformats.org/officeDocument/2006/relationships/image"/><Relationship Id="rId21" Target="../notesSlides/notesSlide51.xml" Type="http://schemas.openxmlformats.org/officeDocument/2006/relationships/notesSlide"/><Relationship Id="rId3" Target="../media/image5.png" Type="http://schemas.openxmlformats.org/officeDocument/2006/relationships/image"/><Relationship Id="rId4" Target="../media/image186.png" Type="http://schemas.openxmlformats.org/officeDocument/2006/relationships/image"/><Relationship Id="rId5" Target="../media/image53.png" Type="http://schemas.openxmlformats.org/officeDocument/2006/relationships/image"/><Relationship Id="rId6" Target="../media/image187.png" Type="http://schemas.openxmlformats.org/officeDocument/2006/relationships/image"/><Relationship Id="rId7" Target="../media/image188.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89.png" Type="http://schemas.openxmlformats.org/officeDocument/2006/relationships/image"/><Relationship Id="rId11" Target="../media/image190.png" Type="http://schemas.openxmlformats.org/officeDocument/2006/relationships/image"/><Relationship Id="rId12" Target="../media/image81.jpeg" Type="http://schemas.openxmlformats.org/officeDocument/2006/relationships/image"/><Relationship Id="rId13" Target="../media/image191.png" Type="http://schemas.openxmlformats.org/officeDocument/2006/relationships/image"/><Relationship Id="rId14" Target="../media/image180.png" Type="http://schemas.openxmlformats.org/officeDocument/2006/relationships/image"/><Relationship Id="rId15" Target="../media/image181.png" Type="http://schemas.openxmlformats.org/officeDocument/2006/relationships/image"/><Relationship Id="rId16" Target="../media/image192.png" Type="http://schemas.openxmlformats.org/officeDocument/2006/relationships/image"/><Relationship Id="rId17" Target="../media/image169.png" Type="http://schemas.openxmlformats.org/officeDocument/2006/relationships/image"/><Relationship Id="rId18" Target="../media/image170.png" Type="http://schemas.openxmlformats.org/officeDocument/2006/relationships/image"/><Relationship Id="rId19" Target="../media/image182.png" Type="http://schemas.openxmlformats.org/officeDocument/2006/relationships/image"/><Relationship Id="rId2" Target="../media/image6.png" Type="http://schemas.openxmlformats.org/officeDocument/2006/relationships/image"/><Relationship Id="rId20" Target="../media/image35.png" Type="http://schemas.openxmlformats.org/officeDocument/2006/relationships/image"/><Relationship Id="rId21" Target="../notesSlides/notesSlide52.xml" Type="http://schemas.openxmlformats.org/officeDocument/2006/relationships/notesSlide"/><Relationship Id="rId3" Target="../media/image5.png" Type="http://schemas.openxmlformats.org/officeDocument/2006/relationships/image"/><Relationship Id="rId4" Target="../media/image186.png" Type="http://schemas.openxmlformats.org/officeDocument/2006/relationships/image"/><Relationship Id="rId5" Target="../media/image53.png" Type="http://schemas.openxmlformats.org/officeDocument/2006/relationships/image"/><Relationship Id="rId6" Target="../media/image187.png" Type="http://schemas.openxmlformats.org/officeDocument/2006/relationships/image"/><Relationship Id="rId7" Target="../media/image188.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91.png" Type="http://schemas.openxmlformats.org/officeDocument/2006/relationships/image"/><Relationship Id="rId11" Target="../media/image180.png" Type="http://schemas.openxmlformats.org/officeDocument/2006/relationships/image"/><Relationship Id="rId12" Target="../media/image181.png" Type="http://schemas.openxmlformats.org/officeDocument/2006/relationships/image"/><Relationship Id="rId13" Target="../media/image192.png" Type="http://schemas.openxmlformats.org/officeDocument/2006/relationships/image"/><Relationship Id="rId14" Target="../media/image169.png" Type="http://schemas.openxmlformats.org/officeDocument/2006/relationships/image"/><Relationship Id="rId15" Target="../media/image170.png" Type="http://schemas.openxmlformats.org/officeDocument/2006/relationships/image"/><Relationship Id="rId16" Target="../media/image182.png" Type="http://schemas.openxmlformats.org/officeDocument/2006/relationships/image"/><Relationship Id="rId17" Target="../media/image57.png" Type="http://schemas.openxmlformats.org/officeDocument/2006/relationships/image"/><Relationship Id="rId18" Target="../media/image172.png" Type="http://schemas.openxmlformats.org/officeDocument/2006/relationships/image"/><Relationship Id="rId19" Target="../media/image35.png" Type="http://schemas.openxmlformats.org/officeDocument/2006/relationships/image"/><Relationship Id="rId2" Target="../media/image6.png" Type="http://schemas.openxmlformats.org/officeDocument/2006/relationships/image"/><Relationship Id="rId20" Target="../notesSlides/notesSlide53.xml" Type="http://schemas.openxmlformats.org/officeDocument/2006/relationships/notesSlide"/><Relationship Id="rId3" Target="../media/image5.png" Type="http://schemas.openxmlformats.org/officeDocument/2006/relationships/image"/><Relationship Id="rId4" Target="../media/image186.png" Type="http://schemas.openxmlformats.org/officeDocument/2006/relationships/image"/><Relationship Id="rId5" Target="../media/image53.png" Type="http://schemas.openxmlformats.org/officeDocument/2006/relationships/image"/><Relationship Id="rId6" Target="../media/image187.png" Type="http://schemas.openxmlformats.org/officeDocument/2006/relationships/image"/><Relationship Id="rId7" Target="../media/image188.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52.xml" Type="http://schemas.openxmlformats.org/officeDocument/2006/relationships/slideLayout"/><Relationship Id="rId10" Target="../media/image191.png" Type="http://schemas.openxmlformats.org/officeDocument/2006/relationships/image"/><Relationship Id="rId11" Target="../media/image180.png" Type="http://schemas.openxmlformats.org/officeDocument/2006/relationships/image"/><Relationship Id="rId12" Target="../media/image181.png" Type="http://schemas.openxmlformats.org/officeDocument/2006/relationships/image"/><Relationship Id="rId13" Target="../media/image192.png" Type="http://schemas.openxmlformats.org/officeDocument/2006/relationships/image"/><Relationship Id="rId14" Target="../media/image169.png" Type="http://schemas.openxmlformats.org/officeDocument/2006/relationships/image"/><Relationship Id="rId15" Target="../media/image170.png" Type="http://schemas.openxmlformats.org/officeDocument/2006/relationships/image"/><Relationship Id="rId16" Target="../media/image182.png" Type="http://schemas.openxmlformats.org/officeDocument/2006/relationships/image"/><Relationship Id="rId17" Target="../media/image57.png" Type="http://schemas.openxmlformats.org/officeDocument/2006/relationships/image"/><Relationship Id="rId18" Target="../media/image172.png" Type="http://schemas.openxmlformats.org/officeDocument/2006/relationships/image"/><Relationship Id="rId19" Target="../media/image193.jpeg" Type="http://schemas.openxmlformats.org/officeDocument/2006/relationships/image"/><Relationship Id="rId2" Target="../media/image6.png" Type="http://schemas.openxmlformats.org/officeDocument/2006/relationships/image"/><Relationship Id="rId20" Target="../media/image35.png" Type="http://schemas.openxmlformats.org/officeDocument/2006/relationships/image"/><Relationship Id="rId21" Target="../notesSlides/notesSlide54.xml" Type="http://schemas.openxmlformats.org/officeDocument/2006/relationships/notesSlide"/><Relationship Id="rId3" Target="../media/image5.png" Type="http://schemas.openxmlformats.org/officeDocument/2006/relationships/image"/><Relationship Id="rId4" Target="../media/image186.png" Type="http://schemas.openxmlformats.org/officeDocument/2006/relationships/image"/><Relationship Id="rId5" Target="../media/image53.png" Type="http://schemas.openxmlformats.org/officeDocument/2006/relationships/image"/><Relationship Id="rId6" Target="../media/image187.png" Type="http://schemas.openxmlformats.org/officeDocument/2006/relationships/image"/><Relationship Id="rId7" Target="../media/image188.png" Type="http://schemas.openxmlformats.org/officeDocument/2006/relationships/image"/><Relationship Id="rId8" Target="../media/image82.jpeg" Type="http://schemas.openxmlformats.org/officeDocument/2006/relationships/image"/><Relationship Id="rId9" Target="../media/image83.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52.xml" Type="http://schemas.openxmlformats.org/officeDocument/2006/relationships/slideLayout"/><Relationship Id="rId10" Target="../notesSlides/notesSlide55.xml" Type="http://schemas.openxmlformats.org/officeDocument/2006/relationships/notesSlide"/><Relationship Id="rId2" Target="../media/image6.png" Type="http://schemas.openxmlformats.org/officeDocument/2006/relationships/image"/><Relationship Id="rId3" Target="../media/image194.png" Type="http://schemas.openxmlformats.org/officeDocument/2006/relationships/image"/><Relationship Id="rId4" Target="../media/image5.png" Type="http://schemas.openxmlformats.org/officeDocument/2006/relationships/image"/><Relationship Id="rId5" Target="../media/image195.png" Type="http://schemas.openxmlformats.org/officeDocument/2006/relationships/image"/><Relationship Id="rId6" Target="https://forms.gle/TCPdY2yXUgEP9rpR7" TargetMode="External" Type="http://schemas.openxmlformats.org/officeDocument/2006/relationships/hyperlink"/><Relationship Id="rId7" Target="../media/image196.png" Type="http://schemas.openxmlformats.org/officeDocument/2006/relationships/image"/><Relationship Id="rId8" Target="../media/image197.gif" Type="http://schemas.openxmlformats.org/officeDocument/2006/relationships/image"/><Relationship Id="rId9" Target="https://forms.gle/tyYkCX3pESVGgBVi6" TargetMode="External" Type="http://schemas.openxmlformats.org/officeDocument/2006/relationships/hyperlink"/></Relationships>
</file>

<file path=ppt/slides/_rels/slide56.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5.png" Type="http://schemas.openxmlformats.org/officeDocument/2006/relationships/image"/><Relationship Id="rId3" Target="../notesSlides/notesSlide56.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6.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11.png" Type="http://schemas.openxmlformats.org/officeDocument/2006/relationships/image"/><Relationship Id="rId9"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43.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43.xml" Type="http://schemas.openxmlformats.org/officeDocument/2006/relationships/slideLayout"/><Relationship Id="rId10" Target="../media/image40.png" Type="http://schemas.openxmlformats.org/officeDocument/2006/relationships/image"/><Relationship Id="rId11" Target="../notesSlides/notesSlide9.xml" Type="http://schemas.openxmlformats.org/officeDocument/2006/relationships/notesSlide"/><Relationship Id="rId2" Target="../media/image6.png" Type="http://schemas.openxmlformats.org/officeDocument/2006/relationships/image"/><Relationship Id="rId3" Target="https://www.storehub.com/my/pricing/" TargetMode="External" Type="http://schemas.openxmlformats.org/officeDocument/2006/relationships/hyperlink"/><Relationship Id="rId4" Target="https://www.storehub.com/ph/pricing/" TargetMode="External" Type="http://schemas.openxmlformats.org/officeDocument/2006/relationships/hyperlink"/><Relationship Id="rId5" Target="https://www.storehub.com/th/pricing/" TargetMode="External" Type="http://schemas.openxmlformats.org/officeDocument/2006/relationships/hyperlink"/><Relationship Id="rId6" Target="../media/image37.png" Type="http://schemas.openxmlformats.org/officeDocument/2006/relationships/image"/><Relationship Id="rId7" Target="../media/image32.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ph idx="4" type="body" sz="quarter" hasCustomPrompt="true"/>
          </p:nvPr>
        </p:nvSpPr>
        <p:spPr>
          <a:prstGeom prst="rect">
            <a:avLst/>
          </a:prstGeom>
        </p:spPr>
        <p:txBody>
          <a:bodyPr anchor="ctr" lIns="121900" rIns="121900" tIns="121900" bIns="121900"/>
          <a:lstStyle>
            <a:lvl1pPr algn="ctr">
              <a:lnSpc>
                <a:spcPct val="100000"/>
              </a:lnSpc>
              <a:defRPr sz="3300" b="true" i="false" u="none" strike="noStrike" spc="0">
                <a:solidFill>
                  <a:srgbClr val="FF9418">
                    <a:alpha val="100000"/>
                  </a:srgbClr>
                </a:solidFill>
                <a:latin typeface="Signika"/>
              </a:defRPr>
            </a:lvl1pPr>
          </a:lstStyle>
          <a:p>
            <a:pPr algn="ctr" indent="0">
              <a:lnSpc>
                <a:spcPct val="100000"/>
              </a:lnSpc>
            </a:pPr>
            <a:r>
              <a:rPr lang="en-US" b="true" i="false" strike="noStrike" u="none" sz="3300">
                <a:solidFill>
                  <a:srgbClr val="FF9418"/>
                </a:solidFill>
                <a:latin typeface="Signika"/>
                <a:ea typeface="Signika"/>
                <a:cs typeface="Signika"/>
                <a:sym typeface="Signika"/>
              </a:rPr>
              <a:t>All in One Store</a:t>
            </a:r>
            <a:r>
              <a:rPr lang="en-US" b="true" i="false" strike="noStrike" u="none" sz="3300">
                <a:solidFill>
                  <a:srgbClr val="000000"/>
                </a:solidFill>
                <a:latin typeface="Signika"/>
                <a:ea typeface="Signika"/>
                <a:cs typeface="Signika"/>
                <a:sym typeface="Signika"/>
              </a:rPr>
              <a:t>Hub</a:t>
            </a:r>
          </a:p>
        </p:txBody>
      </p:sp>
      <p:sp>
        <p:nvSpPr>
          <p:cNvPr name="AutoShape 3" id="3"/>
          <p:cNvSpPr/>
          <p:nvPr>
            <p:ph idx="6" type="body" sz="quarter" hasCustomPrompt="true"/>
          </p:nvPr>
        </p:nvSpPr>
        <p:spPr>
          <a:prstGeom prst="rect">
            <a:avLst/>
          </a:prstGeom>
        </p:spPr>
        <p:txBody>
          <a:bodyPr anchor="t" lIns="121900" rIns="121900" tIns="121900" bIns="121900"/>
          <a:lstStyle>
            <a:lvl1pPr algn="ctr">
              <a:lnSpc>
                <a:spcPct val="100000"/>
              </a:lnSpc>
              <a:defRPr sz="1800" b="false" i="false" u="none" strike="noStrike" spc="0">
                <a:solidFill>
                  <a:srgbClr val="212121">
                    <a:alpha val="100000"/>
                  </a:srgbClr>
                </a:solidFill>
                <a:latin typeface="Roboto Medium"/>
              </a:defRPr>
            </a:lvl1pPr>
          </a:lstStyle>
          <a:p>
            <a:pPr algn="ctr" indent="0">
              <a:lnSpc>
                <a:spcPct val="100000"/>
              </a:lnSpc>
            </a:pPr>
            <a:r>
              <a:rPr lang="en-US" b="false" i="false" strike="noStrike" u="none" sz="1800">
                <a:solidFill>
                  <a:srgbClr val="212121"/>
                </a:solidFill>
                <a:latin typeface="Roboto Medium"/>
                <a:ea typeface="Roboto Medium"/>
                <a:cs typeface="Roboto Medium"/>
                <a:sym typeface="Roboto Medium"/>
              </a:rPr>
              <a:t>Everything You Need to Know</a:t>
            </a:r>
          </a:p>
        </p:txBody>
      </p:sp>
      <p:pic>
        <p:nvPicPr>
          <p:cNvPr name="Picture 4" id="4"/>
          <p:cNvPicPr>
            <a:picLocks noChangeAspect="true"/>
          </p:cNvPicPr>
          <p:nvPr/>
        </p:nvPicPr>
        <p:blipFill>
          <a:blip r:embed="rId2"/>
          <a:srcRect l="0" r="0" t="0" b="0"/>
          <a:stretch>
            <a:fillRect/>
          </a:stretch>
        </p:blipFill>
        <p:spPr>
          <a:xfrm rot="0" flipH="false" flipV="false">
            <a:off x="185668" y="226970"/>
            <a:ext cx="1596273" cy="238087"/>
          </a:xfrm>
          <a:prstGeom prst="rect">
            <a:avLst/>
          </a:prstGeom>
          <a:ln w="12700">
            <a:noFill/>
            <a:prstDash val="solid"/>
          </a:ln>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53093" y="3428753"/>
          <a:ext cx="2330604" cy="2190753"/>
        </p:xfrm>
        <a:graphic>
          <a:graphicData uri="http://schemas.openxmlformats.org/drawingml/2006/table">
            <a:tbl>
              <a:tblPr>
                <a:effectLst/>
              </a:tblPr>
              <a:tblGrid>
                <a:gridCol w="1041770"/>
                <a:gridCol w="1041770"/>
                <a:gridCol w="1041770"/>
              </a:tblGrid>
              <a:tr h="507305">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Country</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7030A0">
                        <a:alpha val="49800"/>
                      </a:srgbClr>
                    </a:solidFill>
                  </a:tcPr>
                </a:tc>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Monthly</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7030A0">
                        <a:alpha val="49800"/>
                      </a:srgbClr>
                    </a:solidFill>
                  </a:tcPr>
                </a:tc>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Annual</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7030A0">
                        <a:alpha val="49800"/>
                      </a:srgbClr>
                    </a:solid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151</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1,518</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2799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27,990</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1250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12,500</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bl>
          </a:graphicData>
        </a:graphic>
      </p:graphicFrame>
      <p:sp>
        <p:nvSpPr>
          <p:cNvPr name="AutoShape 3" id="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49" y="682531"/>
            <a:ext cx="3505200" cy="419100"/>
          </a:xfrm>
          <a:prstGeom prst="rect">
            <a:avLst/>
          </a:prstGeom>
          <a:noFill/>
          <a:ln w="12700">
            <a:noFill/>
            <a:prstDash val="solid"/>
          </a:ln>
        </p:spPr>
        <p:txBody>
          <a:bodyPr anchor="ctr" rtlCol="false" wrap="square" lIns="25400" rIns="25400" tIns="25400" bIns="25400">
            <a:spAutoFit/>
          </a:bodyPr>
          <a:lstStyle/>
          <a:p>
            <a:pPr algn="l" indent="0" marL="609600">
              <a:lnSpc>
                <a:spcPct val="100000"/>
              </a:lnSpc>
              <a:defRPr/>
            </a:pPr>
            <a:r>
              <a:rPr lang="en-US" b="true" i="false" strike="noStrike" u="none" sz="2400">
                <a:solidFill>
                  <a:srgbClr val="2F2922"/>
                </a:solidFill>
                <a:latin typeface="Signika"/>
                <a:ea typeface="Signika"/>
                <a:cs typeface="Signika"/>
                <a:sym typeface="Signika"/>
              </a:rPr>
              <a:t>Additional Licenses</a:t>
            </a:r>
            <a:endParaRPr lang="en-US" sz="1100"/>
          </a:p>
        </p:txBody>
      </p:sp>
      <p:sp>
        <p:nvSpPr>
          <p:cNvPr name="AutoShape 5" id="5"/>
          <p:cNvSpPr/>
          <p:nvPr/>
        </p:nvSpPr>
        <p:spPr>
          <a:xfrm rot="0" flipH="false" flipV="false">
            <a:off x="1956653" y="666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Software</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0569597" y="-126302"/>
            <a:ext cx="1326900" cy="1326900"/>
          </a:xfrm>
          <a:prstGeom prst="rect">
            <a:avLst/>
          </a:prstGeom>
          <a:ln w="12700">
            <a:noFill/>
            <a:prstDash val="solid"/>
          </a:ln>
        </p:spPr>
      </p:pic>
      <p:sp>
        <p:nvSpPr>
          <p:cNvPr name="Freeform 7" id="7"/>
          <p:cNvSpPr/>
          <p:nvPr/>
        </p:nvSpPr>
        <p:spPr>
          <a:xfrm rot="0" flipH="false" flipV="false">
            <a:off x="343687" y="2128388"/>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7030A0">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8" id="8"/>
          <p:cNvSpPr/>
          <p:nvPr/>
        </p:nvSpPr>
        <p:spPr>
          <a:xfrm rot="0" flipH="false" flipV="false">
            <a:off x="343594" y="2078162"/>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9" id="9"/>
          <p:cNvSpPr/>
          <p:nvPr/>
        </p:nvSpPr>
        <p:spPr>
          <a:xfrm rot="0" flipH="false" flipV="false">
            <a:off x="343687" y="2071312"/>
            <a:ext cx="1975645" cy="493828"/>
          </a:xfrm>
          <a:prstGeom prst="round2SameRect">
            <a:avLst>
              <a:gd name="adj1" fmla="val 14903"/>
              <a:gd name="adj2" fmla="val 0"/>
            </a:avLst>
          </a:prstGeom>
          <a:solidFill>
            <a:srgbClr val="7030A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0" id="10"/>
          <p:cNvSpPr/>
          <p:nvPr/>
        </p:nvSpPr>
        <p:spPr>
          <a:xfrm rot="0" flipH="false" flipV="false">
            <a:off x="410216" y="2198168"/>
            <a:ext cx="1842012"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Store License</a:t>
            </a:r>
            <a:endParaRPr lang="en-US" sz="1100"/>
          </a:p>
        </p:txBody>
      </p:sp>
      <p:sp>
        <p:nvSpPr>
          <p:cNvPr name="Freeform 11" id="11"/>
          <p:cNvSpPr/>
          <p:nvPr/>
        </p:nvSpPr>
        <p:spPr>
          <a:xfrm rot="0" flipH="false" flipV="false">
            <a:off x="1077142" y="2772679"/>
            <a:ext cx="508735" cy="502166"/>
          </a:xfrm>
          <a:custGeom>
            <a:avLst/>
            <a:gdLst/>
            <a:ahLst/>
            <a:cxnLst/>
            <a:rect r="r" b="b" t="t" l="l"/>
            <a:pathLst>
              <a:path h="502166" w="508735">
                <a:moveTo>
                  <a:pt x="231819" y="441278"/>
                </a:moveTo>
                <a:lnTo>
                  <a:pt x="231819" y="486473"/>
                </a:lnTo>
                <a:lnTo>
                  <a:pt x="452209" y="486473"/>
                </a:lnTo>
                <a:lnTo>
                  <a:pt x="452209" y="441278"/>
                </a:lnTo>
                <a:lnTo>
                  <a:pt x="231819" y="441278"/>
                </a:lnTo>
                <a:close/>
                <a:moveTo>
                  <a:pt x="57161" y="441278"/>
                </a:moveTo>
                <a:lnTo>
                  <a:pt x="57161" y="486473"/>
                </a:lnTo>
                <a:lnTo>
                  <a:pt x="123849" y="486473"/>
                </a:lnTo>
                <a:lnTo>
                  <a:pt x="123849" y="441278"/>
                </a:lnTo>
                <a:lnTo>
                  <a:pt x="57161" y="441278"/>
                </a:lnTo>
                <a:close/>
                <a:moveTo>
                  <a:pt x="192466" y="406103"/>
                </a:moveTo>
                <a:cubicBezTo>
                  <a:pt x="196988" y="406103"/>
                  <a:pt x="200863" y="409419"/>
                  <a:pt x="200863" y="414059"/>
                </a:cubicBezTo>
                <a:cubicBezTo>
                  <a:pt x="200863" y="418037"/>
                  <a:pt x="196988" y="422016"/>
                  <a:pt x="192466" y="422016"/>
                </a:cubicBezTo>
                <a:cubicBezTo>
                  <a:pt x="188591" y="422016"/>
                  <a:pt x="184716" y="418037"/>
                  <a:pt x="184716" y="414059"/>
                </a:cubicBezTo>
                <a:cubicBezTo>
                  <a:pt x="184716" y="409419"/>
                  <a:pt x="188591" y="406103"/>
                  <a:pt x="192466" y="406103"/>
                </a:cubicBezTo>
                <a:close/>
                <a:moveTo>
                  <a:pt x="419750" y="350637"/>
                </a:moveTo>
                <a:cubicBezTo>
                  <a:pt x="422304" y="348088"/>
                  <a:pt x="427416" y="348088"/>
                  <a:pt x="430610" y="350637"/>
                </a:cubicBezTo>
                <a:cubicBezTo>
                  <a:pt x="433167" y="353825"/>
                  <a:pt x="433167" y="358926"/>
                  <a:pt x="430610" y="361475"/>
                </a:cubicBezTo>
                <a:lnTo>
                  <a:pt x="389085" y="402915"/>
                </a:lnTo>
                <a:cubicBezTo>
                  <a:pt x="387808" y="404190"/>
                  <a:pt x="385891" y="405467"/>
                  <a:pt x="383336" y="405467"/>
                </a:cubicBezTo>
                <a:cubicBezTo>
                  <a:pt x="382058" y="405467"/>
                  <a:pt x="379503" y="404190"/>
                  <a:pt x="378225" y="402915"/>
                </a:cubicBezTo>
                <a:cubicBezTo>
                  <a:pt x="375031" y="399729"/>
                  <a:pt x="375031" y="395902"/>
                  <a:pt x="378225" y="392077"/>
                </a:cubicBezTo>
                <a:lnTo>
                  <a:pt x="419750" y="350637"/>
                </a:lnTo>
                <a:close/>
                <a:moveTo>
                  <a:pt x="357066" y="350637"/>
                </a:moveTo>
                <a:cubicBezTo>
                  <a:pt x="360225" y="348088"/>
                  <a:pt x="365281" y="348088"/>
                  <a:pt x="369073" y="350637"/>
                </a:cubicBezTo>
                <a:cubicBezTo>
                  <a:pt x="371602" y="353825"/>
                  <a:pt x="371602" y="358926"/>
                  <a:pt x="369073" y="361475"/>
                </a:cubicBezTo>
                <a:lnTo>
                  <a:pt x="327363" y="402915"/>
                </a:lnTo>
                <a:cubicBezTo>
                  <a:pt x="326099" y="404190"/>
                  <a:pt x="323571" y="405467"/>
                  <a:pt x="321673" y="405467"/>
                </a:cubicBezTo>
                <a:cubicBezTo>
                  <a:pt x="320410" y="405467"/>
                  <a:pt x="317881" y="404190"/>
                  <a:pt x="316617" y="402915"/>
                </a:cubicBezTo>
                <a:cubicBezTo>
                  <a:pt x="313459" y="399729"/>
                  <a:pt x="313459" y="395902"/>
                  <a:pt x="316617" y="392077"/>
                </a:cubicBezTo>
                <a:lnTo>
                  <a:pt x="357066" y="350637"/>
                </a:lnTo>
                <a:close/>
                <a:moveTo>
                  <a:pt x="296125" y="350637"/>
                </a:moveTo>
                <a:cubicBezTo>
                  <a:pt x="299286" y="348088"/>
                  <a:pt x="303709" y="348088"/>
                  <a:pt x="306869" y="350637"/>
                </a:cubicBezTo>
                <a:cubicBezTo>
                  <a:pt x="310030" y="353825"/>
                  <a:pt x="310030" y="358926"/>
                  <a:pt x="306869" y="361475"/>
                </a:cubicBezTo>
                <a:lnTo>
                  <a:pt x="265791" y="402915"/>
                </a:lnTo>
                <a:cubicBezTo>
                  <a:pt x="263893" y="404190"/>
                  <a:pt x="262630" y="405467"/>
                  <a:pt x="260735" y="405467"/>
                </a:cubicBezTo>
                <a:cubicBezTo>
                  <a:pt x="258206" y="405467"/>
                  <a:pt x="256309" y="404190"/>
                  <a:pt x="255045" y="402915"/>
                </a:cubicBezTo>
                <a:cubicBezTo>
                  <a:pt x="251887" y="399729"/>
                  <a:pt x="251887" y="395902"/>
                  <a:pt x="255045" y="392077"/>
                </a:cubicBezTo>
                <a:lnTo>
                  <a:pt x="296125" y="350637"/>
                </a:lnTo>
                <a:close/>
                <a:moveTo>
                  <a:pt x="231819" y="329546"/>
                </a:moveTo>
                <a:lnTo>
                  <a:pt x="231819" y="426213"/>
                </a:lnTo>
                <a:lnTo>
                  <a:pt x="452209" y="426213"/>
                </a:lnTo>
                <a:lnTo>
                  <a:pt x="452209" y="329546"/>
                </a:lnTo>
                <a:lnTo>
                  <a:pt x="231819" y="329546"/>
                </a:lnTo>
                <a:close/>
                <a:moveTo>
                  <a:pt x="139092" y="329546"/>
                </a:moveTo>
                <a:lnTo>
                  <a:pt x="139092" y="433744"/>
                </a:lnTo>
                <a:lnTo>
                  <a:pt x="139092" y="486473"/>
                </a:lnTo>
                <a:lnTo>
                  <a:pt x="215942" y="486473"/>
                </a:lnTo>
                <a:lnTo>
                  <a:pt x="215942" y="329546"/>
                </a:lnTo>
                <a:lnTo>
                  <a:pt x="139092" y="329546"/>
                </a:lnTo>
                <a:close/>
                <a:moveTo>
                  <a:pt x="57161" y="329546"/>
                </a:moveTo>
                <a:lnTo>
                  <a:pt x="57161" y="384783"/>
                </a:lnTo>
                <a:lnTo>
                  <a:pt x="88918" y="352144"/>
                </a:lnTo>
                <a:cubicBezTo>
                  <a:pt x="92728" y="349634"/>
                  <a:pt x="97809" y="349634"/>
                  <a:pt x="100985" y="352144"/>
                </a:cubicBezTo>
                <a:cubicBezTo>
                  <a:pt x="103525" y="355281"/>
                  <a:pt x="103525" y="360304"/>
                  <a:pt x="100985" y="362815"/>
                </a:cubicBezTo>
                <a:lnTo>
                  <a:pt x="57161" y="406126"/>
                </a:lnTo>
                <a:lnTo>
                  <a:pt x="57161" y="426213"/>
                </a:lnTo>
                <a:lnTo>
                  <a:pt x="123849" y="426213"/>
                </a:lnTo>
                <a:lnTo>
                  <a:pt x="123849" y="329546"/>
                </a:lnTo>
                <a:lnTo>
                  <a:pt x="57161" y="329546"/>
                </a:lnTo>
                <a:close/>
                <a:moveTo>
                  <a:pt x="130837" y="256733"/>
                </a:moveTo>
                <a:cubicBezTo>
                  <a:pt x="122578" y="269913"/>
                  <a:pt x="107335" y="279330"/>
                  <a:pt x="90187" y="279330"/>
                </a:cubicBezTo>
                <a:lnTo>
                  <a:pt x="57161" y="279330"/>
                </a:lnTo>
                <a:lnTo>
                  <a:pt x="57161" y="314480"/>
                </a:lnTo>
                <a:lnTo>
                  <a:pt x="452209" y="314480"/>
                </a:lnTo>
                <a:lnTo>
                  <a:pt x="452209" y="279330"/>
                </a:lnTo>
                <a:lnTo>
                  <a:pt x="419183" y="279330"/>
                </a:lnTo>
                <a:cubicBezTo>
                  <a:pt x="402034" y="279330"/>
                  <a:pt x="386156" y="269913"/>
                  <a:pt x="377264" y="256733"/>
                </a:cubicBezTo>
                <a:cubicBezTo>
                  <a:pt x="369642" y="269913"/>
                  <a:pt x="353765" y="279330"/>
                  <a:pt x="336617" y="279330"/>
                </a:cubicBezTo>
                <a:lnTo>
                  <a:pt x="295333" y="279330"/>
                </a:lnTo>
                <a:cubicBezTo>
                  <a:pt x="278185" y="279330"/>
                  <a:pt x="262942" y="269913"/>
                  <a:pt x="254686" y="256733"/>
                </a:cubicBezTo>
                <a:cubicBezTo>
                  <a:pt x="245793" y="269913"/>
                  <a:pt x="230551" y="279330"/>
                  <a:pt x="213402" y="279330"/>
                </a:cubicBezTo>
                <a:lnTo>
                  <a:pt x="172754" y="279330"/>
                </a:lnTo>
                <a:cubicBezTo>
                  <a:pt x="154335" y="279330"/>
                  <a:pt x="139727" y="269913"/>
                  <a:pt x="130837" y="256733"/>
                </a:cubicBezTo>
                <a:close/>
                <a:moveTo>
                  <a:pt x="385520" y="227857"/>
                </a:moveTo>
                <a:lnTo>
                  <a:pt x="385520" y="230996"/>
                </a:lnTo>
                <a:cubicBezTo>
                  <a:pt x="385520" y="249199"/>
                  <a:pt x="400129" y="263637"/>
                  <a:pt x="419183" y="263637"/>
                </a:cubicBezTo>
                <a:lnTo>
                  <a:pt x="459830" y="263637"/>
                </a:lnTo>
                <a:cubicBezTo>
                  <a:pt x="478884" y="263637"/>
                  <a:pt x="492855" y="249199"/>
                  <a:pt x="492855" y="230996"/>
                </a:cubicBezTo>
                <a:lnTo>
                  <a:pt x="492855" y="227857"/>
                </a:lnTo>
                <a:lnTo>
                  <a:pt x="385520" y="227857"/>
                </a:lnTo>
                <a:close/>
                <a:moveTo>
                  <a:pt x="262307" y="227857"/>
                </a:moveTo>
                <a:lnTo>
                  <a:pt x="262307" y="230996"/>
                </a:lnTo>
                <a:cubicBezTo>
                  <a:pt x="262307" y="249199"/>
                  <a:pt x="276915" y="263637"/>
                  <a:pt x="295333" y="263637"/>
                </a:cubicBezTo>
                <a:lnTo>
                  <a:pt x="336617" y="263637"/>
                </a:lnTo>
                <a:cubicBezTo>
                  <a:pt x="355035" y="263637"/>
                  <a:pt x="370277" y="249199"/>
                  <a:pt x="370277" y="230996"/>
                </a:cubicBezTo>
                <a:lnTo>
                  <a:pt x="370277" y="227857"/>
                </a:lnTo>
                <a:lnTo>
                  <a:pt x="262307" y="227857"/>
                </a:lnTo>
                <a:close/>
                <a:moveTo>
                  <a:pt x="139092" y="227857"/>
                </a:moveTo>
                <a:lnTo>
                  <a:pt x="139092" y="230996"/>
                </a:lnTo>
                <a:cubicBezTo>
                  <a:pt x="139092" y="249199"/>
                  <a:pt x="153700" y="263637"/>
                  <a:pt x="172754" y="263637"/>
                </a:cubicBezTo>
                <a:lnTo>
                  <a:pt x="213402" y="263637"/>
                </a:lnTo>
                <a:cubicBezTo>
                  <a:pt x="232456" y="263637"/>
                  <a:pt x="246428" y="249199"/>
                  <a:pt x="246428" y="230996"/>
                </a:cubicBezTo>
                <a:lnTo>
                  <a:pt x="246428" y="227857"/>
                </a:lnTo>
                <a:lnTo>
                  <a:pt x="139092" y="227857"/>
                </a:lnTo>
                <a:close/>
                <a:moveTo>
                  <a:pt x="15878" y="227857"/>
                </a:moveTo>
                <a:lnTo>
                  <a:pt x="15878" y="230996"/>
                </a:lnTo>
                <a:cubicBezTo>
                  <a:pt x="15878" y="249199"/>
                  <a:pt x="30485" y="263637"/>
                  <a:pt x="48905" y="263637"/>
                </a:cubicBezTo>
                <a:lnTo>
                  <a:pt x="90187" y="263637"/>
                </a:lnTo>
                <a:cubicBezTo>
                  <a:pt x="108607" y="263637"/>
                  <a:pt x="123849" y="249199"/>
                  <a:pt x="123849" y="230996"/>
                </a:cubicBezTo>
                <a:lnTo>
                  <a:pt x="123849" y="227857"/>
                </a:lnTo>
                <a:lnTo>
                  <a:pt x="15878" y="227857"/>
                </a:lnTo>
                <a:close/>
                <a:moveTo>
                  <a:pt x="359481" y="167597"/>
                </a:moveTo>
                <a:lnTo>
                  <a:pt x="382345" y="213421"/>
                </a:lnTo>
                <a:lnTo>
                  <a:pt x="482059" y="213421"/>
                </a:lnTo>
                <a:lnTo>
                  <a:pt x="436331" y="167597"/>
                </a:lnTo>
                <a:lnTo>
                  <a:pt x="359481" y="167597"/>
                </a:lnTo>
                <a:close/>
                <a:moveTo>
                  <a:pt x="262307" y="167597"/>
                </a:moveTo>
                <a:lnTo>
                  <a:pt x="262307" y="213421"/>
                </a:lnTo>
                <a:lnTo>
                  <a:pt x="365196" y="213421"/>
                </a:lnTo>
                <a:lnTo>
                  <a:pt x="342332" y="167597"/>
                </a:lnTo>
                <a:lnTo>
                  <a:pt x="262307" y="167597"/>
                </a:lnTo>
                <a:close/>
                <a:moveTo>
                  <a:pt x="167037" y="167597"/>
                </a:moveTo>
                <a:lnTo>
                  <a:pt x="143538" y="213421"/>
                </a:lnTo>
                <a:lnTo>
                  <a:pt x="246428" y="213421"/>
                </a:lnTo>
                <a:lnTo>
                  <a:pt x="246428" y="167597"/>
                </a:lnTo>
                <a:lnTo>
                  <a:pt x="167037" y="167597"/>
                </a:lnTo>
                <a:close/>
                <a:moveTo>
                  <a:pt x="72404" y="167597"/>
                </a:moveTo>
                <a:lnTo>
                  <a:pt x="26675" y="213421"/>
                </a:lnTo>
                <a:lnTo>
                  <a:pt x="126390" y="213421"/>
                </a:lnTo>
                <a:lnTo>
                  <a:pt x="149889" y="167597"/>
                </a:lnTo>
                <a:lnTo>
                  <a:pt x="72404" y="167597"/>
                </a:lnTo>
                <a:close/>
                <a:moveTo>
                  <a:pt x="169578" y="116754"/>
                </a:moveTo>
                <a:lnTo>
                  <a:pt x="169578" y="151906"/>
                </a:lnTo>
                <a:lnTo>
                  <a:pt x="339157" y="151906"/>
                </a:lnTo>
                <a:lnTo>
                  <a:pt x="339157" y="116754"/>
                </a:lnTo>
                <a:lnTo>
                  <a:pt x="169578" y="116754"/>
                </a:lnTo>
                <a:close/>
                <a:moveTo>
                  <a:pt x="274126" y="49727"/>
                </a:moveTo>
                <a:lnTo>
                  <a:pt x="386378" y="49727"/>
                </a:lnTo>
                <a:cubicBezTo>
                  <a:pt x="390818" y="49727"/>
                  <a:pt x="393988" y="53704"/>
                  <a:pt x="393988" y="58346"/>
                </a:cubicBezTo>
                <a:cubicBezTo>
                  <a:pt x="393988" y="62987"/>
                  <a:pt x="390818" y="65640"/>
                  <a:pt x="386378" y="65640"/>
                </a:cubicBezTo>
                <a:lnTo>
                  <a:pt x="274126" y="65640"/>
                </a:lnTo>
                <a:cubicBezTo>
                  <a:pt x="269052" y="65640"/>
                  <a:pt x="265881" y="62987"/>
                  <a:pt x="265881" y="58346"/>
                </a:cubicBezTo>
                <a:cubicBezTo>
                  <a:pt x="265881" y="53704"/>
                  <a:pt x="269052" y="49727"/>
                  <a:pt x="274126" y="49727"/>
                </a:cubicBezTo>
                <a:close/>
                <a:moveTo>
                  <a:pt x="119560" y="49727"/>
                </a:moveTo>
                <a:lnTo>
                  <a:pt x="232447" y="49727"/>
                </a:lnTo>
                <a:cubicBezTo>
                  <a:pt x="236887" y="49727"/>
                  <a:pt x="240057" y="53704"/>
                  <a:pt x="240057" y="58346"/>
                </a:cubicBezTo>
                <a:cubicBezTo>
                  <a:pt x="240057" y="62987"/>
                  <a:pt x="236887" y="65640"/>
                  <a:pt x="232447" y="65640"/>
                </a:cubicBezTo>
                <a:lnTo>
                  <a:pt x="119560" y="65640"/>
                </a:lnTo>
                <a:cubicBezTo>
                  <a:pt x="115120" y="65640"/>
                  <a:pt x="111949" y="62987"/>
                  <a:pt x="111949" y="58346"/>
                </a:cubicBezTo>
                <a:cubicBezTo>
                  <a:pt x="111949" y="53704"/>
                  <a:pt x="115120" y="49727"/>
                  <a:pt x="119560" y="49727"/>
                </a:cubicBezTo>
                <a:close/>
                <a:moveTo>
                  <a:pt x="77485" y="15065"/>
                </a:moveTo>
                <a:lnTo>
                  <a:pt x="77485" y="101688"/>
                </a:lnTo>
                <a:lnTo>
                  <a:pt x="431250" y="101688"/>
                </a:lnTo>
                <a:lnTo>
                  <a:pt x="431250" y="15065"/>
                </a:lnTo>
                <a:lnTo>
                  <a:pt x="77485" y="15065"/>
                </a:lnTo>
                <a:close/>
                <a:moveTo>
                  <a:pt x="69229" y="0"/>
                </a:moveTo>
                <a:lnTo>
                  <a:pt x="439506" y="0"/>
                </a:lnTo>
                <a:cubicBezTo>
                  <a:pt x="443318" y="0"/>
                  <a:pt x="447128" y="3139"/>
                  <a:pt x="447128" y="8160"/>
                </a:cubicBezTo>
                <a:lnTo>
                  <a:pt x="447128" y="108593"/>
                </a:lnTo>
                <a:cubicBezTo>
                  <a:pt x="447128" y="112987"/>
                  <a:pt x="443318" y="116754"/>
                  <a:pt x="439506" y="116754"/>
                </a:cubicBezTo>
                <a:lnTo>
                  <a:pt x="355035" y="116754"/>
                </a:lnTo>
                <a:lnTo>
                  <a:pt x="355035" y="151906"/>
                </a:lnTo>
                <a:lnTo>
                  <a:pt x="439506" y="151906"/>
                </a:lnTo>
                <a:cubicBezTo>
                  <a:pt x="441411" y="151906"/>
                  <a:pt x="443318" y="152532"/>
                  <a:pt x="443953" y="154417"/>
                </a:cubicBezTo>
                <a:lnTo>
                  <a:pt x="506194" y="215303"/>
                </a:lnTo>
                <a:cubicBezTo>
                  <a:pt x="508100" y="216558"/>
                  <a:pt x="508735" y="219070"/>
                  <a:pt x="508735" y="220952"/>
                </a:cubicBezTo>
                <a:lnTo>
                  <a:pt x="508735" y="230996"/>
                </a:lnTo>
                <a:cubicBezTo>
                  <a:pt x="508735" y="254222"/>
                  <a:pt x="490315" y="274936"/>
                  <a:pt x="467451" y="278701"/>
                </a:cubicBezTo>
                <a:lnTo>
                  <a:pt x="467451" y="486473"/>
                </a:lnTo>
                <a:lnTo>
                  <a:pt x="501114" y="486473"/>
                </a:lnTo>
                <a:cubicBezTo>
                  <a:pt x="504924" y="486473"/>
                  <a:pt x="508735" y="490868"/>
                  <a:pt x="508735" y="495262"/>
                </a:cubicBezTo>
                <a:cubicBezTo>
                  <a:pt x="508735" y="499656"/>
                  <a:pt x="504924" y="502166"/>
                  <a:pt x="501114" y="502166"/>
                </a:cubicBezTo>
                <a:lnTo>
                  <a:pt x="8256" y="502166"/>
                </a:lnTo>
                <a:cubicBezTo>
                  <a:pt x="3810" y="502166"/>
                  <a:pt x="0" y="499656"/>
                  <a:pt x="0" y="495262"/>
                </a:cubicBezTo>
                <a:cubicBezTo>
                  <a:pt x="0" y="490868"/>
                  <a:pt x="3810" y="486473"/>
                  <a:pt x="8256" y="486473"/>
                </a:cubicBezTo>
                <a:lnTo>
                  <a:pt x="41283" y="486473"/>
                </a:lnTo>
                <a:lnTo>
                  <a:pt x="41283" y="278701"/>
                </a:lnTo>
                <a:cubicBezTo>
                  <a:pt x="17784" y="274936"/>
                  <a:pt x="0" y="254222"/>
                  <a:pt x="0" y="230996"/>
                </a:cubicBezTo>
                <a:lnTo>
                  <a:pt x="0" y="220952"/>
                </a:lnTo>
                <a:cubicBezTo>
                  <a:pt x="0" y="219070"/>
                  <a:pt x="635" y="216558"/>
                  <a:pt x="2540" y="215303"/>
                </a:cubicBezTo>
                <a:lnTo>
                  <a:pt x="64148" y="154417"/>
                </a:lnTo>
                <a:cubicBezTo>
                  <a:pt x="65418" y="152532"/>
                  <a:pt x="66688" y="151906"/>
                  <a:pt x="69229" y="151906"/>
                </a:cubicBezTo>
                <a:lnTo>
                  <a:pt x="153700" y="151906"/>
                </a:lnTo>
                <a:lnTo>
                  <a:pt x="153700" y="116754"/>
                </a:lnTo>
                <a:lnTo>
                  <a:pt x="69229" y="116754"/>
                </a:lnTo>
                <a:cubicBezTo>
                  <a:pt x="65418" y="116754"/>
                  <a:pt x="61608" y="112987"/>
                  <a:pt x="61608" y="108593"/>
                </a:cubicBezTo>
                <a:lnTo>
                  <a:pt x="61608" y="8160"/>
                </a:lnTo>
                <a:cubicBezTo>
                  <a:pt x="61608" y="3139"/>
                  <a:pt x="65418" y="0"/>
                  <a:pt x="69229" y="0"/>
                </a:cubicBezTo>
                <a:close/>
              </a:path>
            </a:pathLst>
          </a:custGeom>
          <a:solidFill>
            <a:srgbClr val="005DB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2" id="12"/>
          <p:cNvSpPr/>
          <p:nvPr/>
        </p:nvSpPr>
        <p:spPr>
          <a:xfrm rot="0" flipH="false" flipV="false">
            <a:off x="343687" y="3684373"/>
            <a:ext cx="1981200" cy="1828800"/>
          </a:xfrm>
          <a:prstGeom prst="rect">
            <a:avLst/>
          </a:prstGeom>
          <a:noFill/>
          <a:ln w="12700">
            <a:noFill/>
            <a:prstDash val="solid"/>
          </a:ln>
        </p:spPr>
        <p:txBody>
          <a:bodyPr anchor="ctr" rtlCol="false" wrap="square" lIns="34300" rIns="34300" tIns="17150" bIns="17150">
            <a:spAutoFit/>
          </a:bodyPr>
          <a:lstStyle/>
          <a:p>
            <a:pPr algn="ctr" indent="0">
              <a:lnSpc>
                <a:spcPct val="150000"/>
              </a:lnSpc>
              <a:defRPr/>
            </a:pPr>
            <a:r>
              <a:rPr lang="en-US" b="false" i="false" strike="noStrike" u="none" sz="1000">
                <a:solidFill>
                  <a:srgbClr val="000000"/>
                </a:solidFill>
                <a:latin typeface="Roboto"/>
                <a:ea typeface="Roboto"/>
                <a:cs typeface="Roboto"/>
                <a:sym typeface="Roboto"/>
              </a:rPr>
              <a:t>Centralize data from all stores into a single BackOffice and StoreHub account, enabling streamlined management </a:t>
            </a:r>
            <a:r>
              <a:rPr lang="en-US" b="true" i="false" strike="noStrike" u="none" sz="1000">
                <a:solidFill>
                  <a:srgbClr val="000000"/>
                </a:solidFill>
                <a:latin typeface="Roboto"/>
                <a:ea typeface="Roboto"/>
                <a:cs typeface="Roboto"/>
                <a:sym typeface="Roboto"/>
              </a:rPr>
              <a:t>across locations</a:t>
            </a:r>
            <a:r>
              <a:rPr lang="en-US" b="false" i="false" strike="noStrike" u="none" sz="1000">
                <a:solidFill>
                  <a:srgbClr val="000000"/>
                </a:solidFill>
                <a:latin typeface="Roboto"/>
                <a:ea typeface="Roboto"/>
                <a:cs typeface="Roboto"/>
                <a:sym typeface="Roboto"/>
              </a:rPr>
              <a:t>.</a:t>
            </a:r>
            <a:r>
              <a:rPr lang="en-US" b="false" i="false" strike="noStrike" u="none" sz="9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000">
                <a:solidFill>
                  <a:srgbClr val="000000"/>
                </a:solidFill>
                <a:latin typeface="Roboto"/>
                <a:ea typeface="Roboto"/>
                <a:cs typeface="Roboto"/>
                <a:sym typeface="Roboto"/>
              </a:rPr>
              <a:t>Suitable for multiple outlets at different locations.</a:t>
            </a:r>
          </a:p>
        </p:txBody>
      </p:sp>
      <p:pic>
        <p:nvPicPr>
          <p:cNvPr name="Picture 13" id="13"/>
          <p:cNvPicPr>
            <a:picLocks noChangeAspect="true"/>
          </p:cNvPicPr>
          <p:nvPr/>
        </p:nvPicPr>
        <p:blipFill>
          <a:blip r:embed="rId4"/>
          <a:srcRect l="0" r="0" t="0" b="0"/>
          <a:stretch>
            <a:fillRect/>
          </a:stretch>
        </p:blipFill>
        <p:spPr>
          <a:xfrm rot="0" flipH="false" flipV="false">
            <a:off x="2609712" y="4114620"/>
            <a:ext cx="358421" cy="201859"/>
          </a:xfrm>
          <a:prstGeom prst="rect">
            <a:avLst/>
          </a:prstGeom>
          <a:ln w="12700">
            <a:noFill/>
            <a:prstDash val="solid"/>
          </a:ln>
        </p:spPr>
      </p:pic>
      <p:pic>
        <p:nvPicPr>
          <p:cNvPr name="Picture 14" id="14"/>
          <p:cNvPicPr>
            <a:picLocks noChangeAspect="true"/>
          </p:cNvPicPr>
          <p:nvPr/>
        </p:nvPicPr>
        <p:blipFill>
          <a:blip r:embed="rId5"/>
          <a:srcRect l="0" r="0" t="0" b="0"/>
          <a:stretch>
            <a:fillRect/>
          </a:stretch>
        </p:blipFill>
        <p:spPr>
          <a:xfrm rot="0" flipH="false" flipV="false">
            <a:off x="2609712" y="4628968"/>
            <a:ext cx="358421" cy="201859"/>
          </a:xfrm>
          <a:prstGeom prst="rect">
            <a:avLst/>
          </a:prstGeom>
          <a:ln w="12700">
            <a:noFill/>
            <a:prstDash val="solid"/>
          </a:ln>
        </p:spPr>
      </p:pic>
      <p:pic>
        <p:nvPicPr>
          <p:cNvPr name="Picture 15" id="15"/>
          <p:cNvPicPr>
            <a:picLocks noChangeAspect="true"/>
          </p:cNvPicPr>
          <p:nvPr/>
        </p:nvPicPr>
        <p:blipFill>
          <a:blip r:embed="rId6"/>
          <a:srcRect l="0" r="0" t="0" b="0"/>
          <a:stretch>
            <a:fillRect/>
          </a:stretch>
        </p:blipFill>
        <p:spPr>
          <a:xfrm rot="0" flipH="false" flipV="false">
            <a:off x="2643030" y="5122614"/>
            <a:ext cx="358421" cy="201885"/>
          </a:xfrm>
          <a:prstGeom prst="rect">
            <a:avLst/>
          </a:prstGeom>
          <a:ln w="12700">
            <a:noFill/>
            <a:prstDash val="solid"/>
          </a:ln>
        </p:spPr>
      </p:pic>
      <p:pic>
        <p:nvPicPr>
          <p:cNvPr name="Picture 16" id="16"/>
          <p:cNvPicPr>
            <a:picLocks noChangeAspect="true"/>
          </p:cNvPicPr>
          <p:nvPr/>
        </p:nvPicPr>
        <p:blipFill>
          <a:blip r:embed="rId7"/>
          <a:srcRect l="0" r="0" t="0" b="0"/>
          <a:stretch>
            <a:fillRect/>
          </a:stretch>
        </p:blipFill>
        <p:spPr>
          <a:xfrm rot="0" flipH="false" flipV="false">
            <a:off x="642227" y="2615366"/>
            <a:ext cx="1356952" cy="674339"/>
          </a:xfrm>
          <a:prstGeom prst="rect">
            <a:avLst/>
          </a:prstGeom>
          <a:solidFill>
            <a:srgbClr val="EDEDED">
              <a:alpha val="100000"/>
            </a:srgbClr>
          </a:solidFill>
          <a:ln w="12700" cap="sq">
            <a:noFill/>
            <a:prstDash val="solid"/>
            <a:miter lim="8000000"/>
          </a:ln>
          <a:effectLst>
            <a:outerShdw dir="5400000" dist="12700" blurRad="50800" algn="tl" rotWithShape="false">
              <a:srgbClr val="000000">
                <a:alpha val="40000"/>
              </a:srgbClr>
            </a:outerShdw>
          </a:effectLst>
        </p:spPr>
      </p:pic>
      <p:sp>
        <p:nvSpPr>
          <p:cNvPr name="Freeform 17" id="17"/>
          <p:cNvSpPr/>
          <p:nvPr/>
        </p:nvSpPr>
        <p:spPr>
          <a:xfrm rot="0" flipH="false" flipV="false">
            <a:off x="6096093" y="2138774"/>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7030A0">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8" id="18"/>
          <p:cNvSpPr/>
          <p:nvPr/>
        </p:nvSpPr>
        <p:spPr>
          <a:xfrm rot="0" flipH="false" flipV="false">
            <a:off x="6096000" y="2088548"/>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9" id="19"/>
          <p:cNvSpPr/>
          <p:nvPr/>
        </p:nvSpPr>
        <p:spPr>
          <a:xfrm rot="0" flipH="false" flipV="false">
            <a:off x="6096093" y="2081698"/>
            <a:ext cx="1975645" cy="493828"/>
          </a:xfrm>
          <a:prstGeom prst="round2SameRect">
            <a:avLst>
              <a:gd name="adj1" fmla="val 14903"/>
              <a:gd name="adj2" fmla="val 0"/>
            </a:avLst>
          </a:prstGeom>
          <a:solidFill>
            <a:srgbClr val="F8A304">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0" id="20"/>
          <p:cNvSpPr/>
          <p:nvPr/>
        </p:nvSpPr>
        <p:spPr>
          <a:xfrm rot="0" flipH="false" flipV="false">
            <a:off x="6162622" y="2208554"/>
            <a:ext cx="1842012"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Register License</a:t>
            </a:r>
            <a:endParaRPr lang="en-US" sz="1100"/>
          </a:p>
        </p:txBody>
      </p:sp>
      <p:sp>
        <p:nvSpPr>
          <p:cNvPr name="Freeform 21" id="21"/>
          <p:cNvSpPr/>
          <p:nvPr/>
        </p:nvSpPr>
        <p:spPr>
          <a:xfrm rot="0" flipH="false" flipV="false">
            <a:off x="6829548" y="2783065"/>
            <a:ext cx="508735" cy="502166"/>
          </a:xfrm>
          <a:custGeom>
            <a:avLst/>
            <a:gdLst/>
            <a:ahLst/>
            <a:cxnLst/>
            <a:rect r="r" b="b" t="t" l="l"/>
            <a:pathLst>
              <a:path h="502166" w="508735">
                <a:moveTo>
                  <a:pt x="231819" y="441278"/>
                </a:moveTo>
                <a:lnTo>
                  <a:pt x="231819" y="486473"/>
                </a:lnTo>
                <a:lnTo>
                  <a:pt x="452209" y="486473"/>
                </a:lnTo>
                <a:lnTo>
                  <a:pt x="452209" y="441278"/>
                </a:lnTo>
                <a:lnTo>
                  <a:pt x="231819" y="441278"/>
                </a:lnTo>
                <a:close/>
                <a:moveTo>
                  <a:pt x="57161" y="441278"/>
                </a:moveTo>
                <a:lnTo>
                  <a:pt x="57161" y="486473"/>
                </a:lnTo>
                <a:lnTo>
                  <a:pt x="123849" y="486473"/>
                </a:lnTo>
                <a:lnTo>
                  <a:pt x="123849" y="441278"/>
                </a:lnTo>
                <a:lnTo>
                  <a:pt x="57161" y="441278"/>
                </a:lnTo>
                <a:close/>
                <a:moveTo>
                  <a:pt x="192466" y="406103"/>
                </a:moveTo>
                <a:cubicBezTo>
                  <a:pt x="196988" y="406103"/>
                  <a:pt x="200863" y="409419"/>
                  <a:pt x="200863" y="414059"/>
                </a:cubicBezTo>
                <a:cubicBezTo>
                  <a:pt x="200863" y="418037"/>
                  <a:pt x="196988" y="422016"/>
                  <a:pt x="192466" y="422016"/>
                </a:cubicBezTo>
                <a:cubicBezTo>
                  <a:pt x="188591" y="422016"/>
                  <a:pt x="184716" y="418037"/>
                  <a:pt x="184716" y="414059"/>
                </a:cubicBezTo>
                <a:cubicBezTo>
                  <a:pt x="184716" y="409419"/>
                  <a:pt x="188591" y="406103"/>
                  <a:pt x="192466" y="406103"/>
                </a:cubicBezTo>
                <a:close/>
                <a:moveTo>
                  <a:pt x="419750" y="350637"/>
                </a:moveTo>
                <a:cubicBezTo>
                  <a:pt x="422304" y="348088"/>
                  <a:pt x="427416" y="348088"/>
                  <a:pt x="430610" y="350637"/>
                </a:cubicBezTo>
                <a:cubicBezTo>
                  <a:pt x="433167" y="353825"/>
                  <a:pt x="433167" y="358926"/>
                  <a:pt x="430610" y="361475"/>
                </a:cubicBezTo>
                <a:lnTo>
                  <a:pt x="389085" y="402915"/>
                </a:lnTo>
                <a:cubicBezTo>
                  <a:pt x="387808" y="404190"/>
                  <a:pt x="385891" y="405467"/>
                  <a:pt x="383336" y="405467"/>
                </a:cubicBezTo>
                <a:cubicBezTo>
                  <a:pt x="382058" y="405467"/>
                  <a:pt x="379503" y="404190"/>
                  <a:pt x="378225" y="402915"/>
                </a:cubicBezTo>
                <a:cubicBezTo>
                  <a:pt x="375031" y="399729"/>
                  <a:pt x="375031" y="395902"/>
                  <a:pt x="378225" y="392077"/>
                </a:cubicBezTo>
                <a:lnTo>
                  <a:pt x="419750" y="350637"/>
                </a:lnTo>
                <a:close/>
                <a:moveTo>
                  <a:pt x="357066" y="350637"/>
                </a:moveTo>
                <a:cubicBezTo>
                  <a:pt x="360225" y="348088"/>
                  <a:pt x="365281" y="348088"/>
                  <a:pt x="369073" y="350637"/>
                </a:cubicBezTo>
                <a:cubicBezTo>
                  <a:pt x="371602" y="353825"/>
                  <a:pt x="371602" y="358926"/>
                  <a:pt x="369073" y="361475"/>
                </a:cubicBezTo>
                <a:lnTo>
                  <a:pt x="327363" y="402915"/>
                </a:lnTo>
                <a:cubicBezTo>
                  <a:pt x="326099" y="404190"/>
                  <a:pt x="323571" y="405467"/>
                  <a:pt x="321673" y="405467"/>
                </a:cubicBezTo>
                <a:cubicBezTo>
                  <a:pt x="320410" y="405467"/>
                  <a:pt x="317881" y="404190"/>
                  <a:pt x="316617" y="402915"/>
                </a:cubicBezTo>
                <a:cubicBezTo>
                  <a:pt x="313459" y="399729"/>
                  <a:pt x="313459" y="395902"/>
                  <a:pt x="316617" y="392077"/>
                </a:cubicBezTo>
                <a:lnTo>
                  <a:pt x="357066" y="350637"/>
                </a:lnTo>
                <a:close/>
                <a:moveTo>
                  <a:pt x="296125" y="350637"/>
                </a:moveTo>
                <a:cubicBezTo>
                  <a:pt x="299286" y="348088"/>
                  <a:pt x="303709" y="348088"/>
                  <a:pt x="306869" y="350637"/>
                </a:cubicBezTo>
                <a:cubicBezTo>
                  <a:pt x="310030" y="353825"/>
                  <a:pt x="310030" y="358926"/>
                  <a:pt x="306869" y="361475"/>
                </a:cubicBezTo>
                <a:lnTo>
                  <a:pt x="265791" y="402915"/>
                </a:lnTo>
                <a:cubicBezTo>
                  <a:pt x="263893" y="404190"/>
                  <a:pt x="262630" y="405467"/>
                  <a:pt x="260735" y="405467"/>
                </a:cubicBezTo>
                <a:cubicBezTo>
                  <a:pt x="258206" y="405467"/>
                  <a:pt x="256309" y="404190"/>
                  <a:pt x="255045" y="402915"/>
                </a:cubicBezTo>
                <a:cubicBezTo>
                  <a:pt x="251887" y="399729"/>
                  <a:pt x="251887" y="395902"/>
                  <a:pt x="255045" y="392077"/>
                </a:cubicBezTo>
                <a:lnTo>
                  <a:pt x="296125" y="350637"/>
                </a:lnTo>
                <a:close/>
                <a:moveTo>
                  <a:pt x="231819" y="329546"/>
                </a:moveTo>
                <a:lnTo>
                  <a:pt x="231819" y="426213"/>
                </a:lnTo>
                <a:lnTo>
                  <a:pt x="452209" y="426213"/>
                </a:lnTo>
                <a:lnTo>
                  <a:pt x="452209" y="329546"/>
                </a:lnTo>
                <a:lnTo>
                  <a:pt x="231819" y="329546"/>
                </a:lnTo>
                <a:close/>
                <a:moveTo>
                  <a:pt x="139092" y="329546"/>
                </a:moveTo>
                <a:lnTo>
                  <a:pt x="139092" y="433744"/>
                </a:lnTo>
                <a:lnTo>
                  <a:pt x="139092" y="486473"/>
                </a:lnTo>
                <a:lnTo>
                  <a:pt x="215942" y="486473"/>
                </a:lnTo>
                <a:lnTo>
                  <a:pt x="215942" y="329546"/>
                </a:lnTo>
                <a:lnTo>
                  <a:pt x="139092" y="329546"/>
                </a:lnTo>
                <a:close/>
                <a:moveTo>
                  <a:pt x="57161" y="329546"/>
                </a:moveTo>
                <a:lnTo>
                  <a:pt x="57161" y="384783"/>
                </a:lnTo>
                <a:lnTo>
                  <a:pt x="88918" y="352144"/>
                </a:lnTo>
                <a:cubicBezTo>
                  <a:pt x="92728" y="349634"/>
                  <a:pt x="97809" y="349634"/>
                  <a:pt x="100985" y="352144"/>
                </a:cubicBezTo>
                <a:cubicBezTo>
                  <a:pt x="103525" y="355281"/>
                  <a:pt x="103525" y="360304"/>
                  <a:pt x="100985" y="362815"/>
                </a:cubicBezTo>
                <a:lnTo>
                  <a:pt x="57161" y="406126"/>
                </a:lnTo>
                <a:lnTo>
                  <a:pt x="57161" y="426213"/>
                </a:lnTo>
                <a:lnTo>
                  <a:pt x="123849" y="426213"/>
                </a:lnTo>
                <a:lnTo>
                  <a:pt x="123849" y="329546"/>
                </a:lnTo>
                <a:lnTo>
                  <a:pt x="57161" y="329546"/>
                </a:lnTo>
                <a:close/>
                <a:moveTo>
                  <a:pt x="130837" y="256733"/>
                </a:moveTo>
                <a:cubicBezTo>
                  <a:pt x="122578" y="269913"/>
                  <a:pt x="107335" y="279330"/>
                  <a:pt x="90187" y="279330"/>
                </a:cubicBezTo>
                <a:lnTo>
                  <a:pt x="57161" y="279330"/>
                </a:lnTo>
                <a:lnTo>
                  <a:pt x="57161" y="314480"/>
                </a:lnTo>
                <a:lnTo>
                  <a:pt x="452209" y="314480"/>
                </a:lnTo>
                <a:lnTo>
                  <a:pt x="452209" y="279330"/>
                </a:lnTo>
                <a:lnTo>
                  <a:pt x="419183" y="279330"/>
                </a:lnTo>
                <a:cubicBezTo>
                  <a:pt x="402034" y="279330"/>
                  <a:pt x="386156" y="269913"/>
                  <a:pt x="377264" y="256733"/>
                </a:cubicBezTo>
                <a:cubicBezTo>
                  <a:pt x="369642" y="269913"/>
                  <a:pt x="353765" y="279330"/>
                  <a:pt x="336617" y="279330"/>
                </a:cubicBezTo>
                <a:lnTo>
                  <a:pt x="295333" y="279330"/>
                </a:lnTo>
                <a:cubicBezTo>
                  <a:pt x="278185" y="279330"/>
                  <a:pt x="262942" y="269913"/>
                  <a:pt x="254686" y="256733"/>
                </a:cubicBezTo>
                <a:cubicBezTo>
                  <a:pt x="245793" y="269913"/>
                  <a:pt x="230551" y="279330"/>
                  <a:pt x="213402" y="279330"/>
                </a:cubicBezTo>
                <a:lnTo>
                  <a:pt x="172754" y="279330"/>
                </a:lnTo>
                <a:cubicBezTo>
                  <a:pt x="154335" y="279330"/>
                  <a:pt x="139727" y="269913"/>
                  <a:pt x="130837" y="256733"/>
                </a:cubicBezTo>
                <a:close/>
                <a:moveTo>
                  <a:pt x="385520" y="227857"/>
                </a:moveTo>
                <a:lnTo>
                  <a:pt x="385520" y="230996"/>
                </a:lnTo>
                <a:cubicBezTo>
                  <a:pt x="385520" y="249199"/>
                  <a:pt x="400129" y="263637"/>
                  <a:pt x="419183" y="263637"/>
                </a:cubicBezTo>
                <a:lnTo>
                  <a:pt x="459830" y="263637"/>
                </a:lnTo>
                <a:cubicBezTo>
                  <a:pt x="478884" y="263637"/>
                  <a:pt x="492855" y="249199"/>
                  <a:pt x="492855" y="230996"/>
                </a:cubicBezTo>
                <a:lnTo>
                  <a:pt x="492855" y="227857"/>
                </a:lnTo>
                <a:lnTo>
                  <a:pt x="385520" y="227857"/>
                </a:lnTo>
                <a:close/>
                <a:moveTo>
                  <a:pt x="262307" y="227857"/>
                </a:moveTo>
                <a:lnTo>
                  <a:pt x="262307" y="230996"/>
                </a:lnTo>
                <a:cubicBezTo>
                  <a:pt x="262307" y="249199"/>
                  <a:pt x="276915" y="263637"/>
                  <a:pt x="295333" y="263637"/>
                </a:cubicBezTo>
                <a:lnTo>
                  <a:pt x="336617" y="263637"/>
                </a:lnTo>
                <a:cubicBezTo>
                  <a:pt x="355035" y="263637"/>
                  <a:pt x="370277" y="249199"/>
                  <a:pt x="370277" y="230996"/>
                </a:cubicBezTo>
                <a:lnTo>
                  <a:pt x="370277" y="227857"/>
                </a:lnTo>
                <a:lnTo>
                  <a:pt x="262307" y="227857"/>
                </a:lnTo>
                <a:close/>
                <a:moveTo>
                  <a:pt x="139092" y="227857"/>
                </a:moveTo>
                <a:lnTo>
                  <a:pt x="139092" y="230996"/>
                </a:lnTo>
                <a:cubicBezTo>
                  <a:pt x="139092" y="249199"/>
                  <a:pt x="153700" y="263637"/>
                  <a:pt x="172754" y="263637"/>
                </a:cubicBezTo>
                <a:lnTo>
                  <a:pt x="213402" y="263637"/>
                </a:lnTo>
                <a:cubicBezTo>
                  <a:pt x="232456" y="263637"/>
                  <a:pt x="246428" y="249199"/>
                  <a:pt x="246428" y="230996"/>
                </a:cubicBezTo>
                <a:lnTo>
                  <a:pt x="246428" y="227857"/>
                </a:lnTo>
                <a:lnTo>
                  <a:pt x="139092" y="227857"/>
                </a:lnTo>
                <a:close/>
                <a:moveTo>
                  <a:pt x="15878" y="227857"/>
                </a:moveTo>
                <a:lnTo>
                  <a:pt x="15878" y="230996"/>
                </a:lnTo>
                <a:cubicBezTo>
                  <a:pt x="15878" y="249199"/>
                  <a:pt x="30485" y="263637"/>
                  <a:pt x="48905" y="263637"/>
                </a:cubicBezTo>
                <a:lnTo>
                  <a:pt x="90187" y="263637"/>
                </a:lnTo>
                <a:cubicBezTo>
                  <a:pt x="108607" y="263637"/>
                  <a:pt x="123849" y="249199"/>
                  <a:pt x="123849" y="230996"/>
                </a:cubicBezTo>
                <a:lnTo>
                  <a:pt x="123849" y="227857"/>
                </a:lnTo>
                <a:lnTo>
                  <a:pt x="15878" y="227857"/>
                </a:lnTo>
                <a:close/>
                <a:moveTo>
                  <a:pt x="359481" y="167597"/>
                </a:moveTo>
                <a:lnTo>
                  <a:pt x="382345" y="213421"/>
                </a:lnTo>
                <a:lnTo>
                  <a:pt x="482059" y="213421"/>
                </a:lnTo>
                <a:lnTo>
                  <a:pt x="436331" y="167597"/>
                </a:lnTo>
                <a:lnTo>
                  <a:pt x="359481" y="167597"/>
                </a:lnTo>
                <a:close/>
                <a:moveTo>
                  <a:pt x="262307" y="167597"/>
                </a:moveTo>
                <a:lnTo>
                  <a:pt x="262307" y="213421"/>
                </a:lnTo>
                <a:lnTo>
                  <a:pt x="365196" y="213421"/>
                </a:lnTo>
                <a:lnTo>
                  <a:pt x="342332" y="167597"/>
                </a:lnTo>
                <a:lnTo>
                  <a:pt x="262307" y="167597"/>
                </a:lnTo>
                <a:close/>
                <a:moveTo>
                  <a:pt x="167037" y="167597"/>
                </a:moveTo>
                <a:lnTo>
                  <a:pt x="143538" y="213421"/>
                </a:lnTo>
                <a:lnTo>
                  <a:pt x="246428" y="213421"/>
                </a:lnTo>
                <a:lnTo>
                  <a:pt x="246428" y="167597"/>
                </a:lnTo>
                <a:lnTo>
                  <a:pt x="167037" y="167597"/>
                </a:lnTo>
                <a:close/>
                <a:moveTo>
                  <a:pt x="72404" y="167597"/>
                </a:moveTo>
                <a:lnTo>
                  <a:pt x="26675" y="213421"/>
                </a:lnTo>
                <a:lnTo>
                  <a:pt x="126390" y="213421"/>
                </a:lnTo>
                <a:lnTo>
                  <a:pt x="149889" y="167597"/>
                </a:lnTo>
                <a:lnTo>
                  <a:pt x="72404" y="167597"/>
                </a:lnTo>
                <a:close/>
                <a:moveTo>
                  <a:pt x="169578" y="116754"/>
                </a:moveTo>
                <a:lnTo>
                  <a:pt x="169578" y="151906"/>
                </a:lnTo>
                <a:lnTo>
                  <a:pt x="339157" y="151906"/>
                </a:lnTo>
                <a:lnTo>
                  <a:pt x="339157" y="116754"/>
                </a:lnTo>
                <a:lnTo>
                  <a:pt x="169578" y="116754"/>
                </a:lnTo>
                <a:close/>
                <a:moveTo>
                  <a:pt x="274126" y="49727"/>
                </a:moveTo>
                <a:lnTo>
                  <a:pt x="386378" y="49727"/>
                </a:lnTo>
                <a:cubicBezTo>
                  <a:pt x="390818" y="49727"/>
                  <a:pt x="393988" y="53704"/>
                  <a:pt x="393988" y="58346"/>
                </a:cubicBezTo>
                <a:cubicBezTo>
                  <a:pt x="393988" y="62987"/>
                  <a:pt x="390818" y="65640"/>
                  <a:pt x="386378" y="65640"/>
                </a:cubicBezTo>
                <a:lnTo>
                  <a:pt x="274126" y="65640"/>
                </a:lnTo>
                <a:cubicBezTo>
                  <a:pt x="269052" y="65640"/>
                  <a:pt x="265881" y="62987"/>
                  <a:pt x="265881" y="58346"/>
                </a:cubicBezTo>
                <a:cubicBezTo>
                  <a:pt x="265881" y="53704"/>
                  <a:pt x="269052" y="49727"/>
                  <a:pt x="274126" y="49727"/>
                </a:cubicBezTo>
                <a:close/>
                <a:moveTo>
                  <a:pt x="119560" y="49727"/>
                </a:moveTo>
                <a:lnTo>
                  <a:pt x="232447" y="49727"/>
                </a:lnTo>
                <a:cubicBezTo>
                  <a:pt x="236887" y="49727"/>
                  <a:pt x="240057" y="53704"/>
                  <a:pt x="240057" y="58346"/>
                </a:cubicBezTo>
                <a:cubicBezTo>
                  <a:pt x="240057" y="62987"/>
                  <a:pt x="236887" y="65640"/>
                  <a:pt x="232447" y="65640"/>
                </a:cubicBezTo>
                <a:lnTo>
                  <a:pt x="119560" y="65640"/>
                </a:lnTo>
                <a:cubicBezTo>
                  <a:pt x="115120" y="65640"/>
                  <a:pt x="111949" y="62987"/>
                  <a:pt x="111949" y="58346"/>
                </a:cubicBezTo>
                <a:cubicBezTo>
                  <a:pt x="111949" y="53704"/>
                  <a:pt x="115120" y="49727"/>
                  <a:pt x="119560" y="49727"/>
                </a:cubicBezTo>
                <a:close/>
                <a:moveTo>
                  <a:pt x="77485" y="15065"/>
                </a:moveTo>
                <a:lnTo>
                  <a:pt x="77485" y="101688"/>
                </a:lnTo>
                <a:lnTo>
                  <a:pt x="431250" y="101688"/>
                </a:lnTo>
                <a:lnTo>
                  <a:pt x="431250" y="15065"/>
                </a:lnTo>
                <a:lnTo>
                  <a:pt x="77485" y="15065"/>
                </a:lnTo>
                <a:close/>
                <a:moveTo>
                  <a:pt x="69229" y="0"/>
                </a:moveTo>
                <a:lnTo>
                  <a:pt x="439506" y="0"/>
                </a:lnTo>
                <a:cubicBezTo>
                  <a:pt x="443318" y="0"/>
                  <a:pt x="447128" y="3139"/>
                  <a:pt x="447128" y="8160"/>
                </a:cubicBezTo>
                <a:lnTo>
                  <a:pt x="447128" y="108593"/>
                </a:lnTo>
                <a:cubicBezTo>
                  <a:pt x="447128" y="112987"/>
                  <a:pt x="443318" y="116754"/>
                  <a:pt x="439506" y="116754"/>
                </a:cubicBezTo>
                <a:lnTo>
                  <a:pt x="355035" y="116754"/>
                </a:lnTo>
                <a:lnTo>
                  <a:pt x="355035" y="151906"/>
                </a:lnTo>
                <a:lnTo>
                  <a:pt x="439506" y="151906"/>
                </a:lnTo>
                <a:cubicBezTo>
                  <a:pt x="441411" y="151906"/>
                  <a:pt x="443318" y="152532"/>
                  <a:pt x="443953" y="154417"/>
                </a:cubicBezTo>
                <a:lnTo>
                  <a:pt x="506194" y="215303"/>
                </a:lnTo>
                <a:cubicBezTo>
                  <a:pt x="508100" y="216558"/>
                  <a:pt x="508735" y="219070"/>
                  <a:pt x="508735" y="220952"/>
                </a:cubicBezTo>
                <a:lnTo>
                  <a:pt x="508735" y="230996"/>
                </a:lnTo>
                <a:cubicBezTo>
                  <a:pt x="508735" y="254222"/>
                  <a:pt x="490315" y="274936"/>
                  <a:pt x="467451" y="278701"/>
                </a:cubicBezTo>
                <a:lnTo>
                  <a:pt x="467451" y="486473"/>
                </a:lnTo>
                <a:lnTo>
                  <a:pt x="501114" y="486473"/>
                </a:lnTo>
                <a:cubicBezTo>
                  <a:pt x="504924" y="486473"/>
                  <a:pt x="508735" y="490868"/>
                  <a:pt x="508735" y="495262"/>
                </a:cubicBezTo>
                <a:cubicBezTo>
                  <a:pt x="508735" y="499656"/>
                  <a:pt x="504924" y="502166"/>
                  <a:pt x="501114" y="502166"/>
                </a:cubicBezTo>
                <a:lnTo>
                  <a:pt x="8256" y="502166"/>
                </a:lnTo>
                <a:cubicBezTo>
                  <a:pt x="3810" y="502166"/>
                  <a:pt x="0" y="499656"/>
                  <a:pt x="0" y="495262"/>
                </a:cubicBezTo>
                <a:cubicBezTo>
                  <a:pt x="0" y="490868"/>
                  <a:pt x="3810" y="486473"/>
                  <a:pt x="8256" y="486473"/>
                </a:cubicBezTo>
                <a:lnTo>
                  <a:pt x="41283" y="486473"/>
                </a:lnTo>
                <a:lnTo>
                  <a:pt x="41283" y="278701"/>
                </a:lnTo>
                <a:cubicBezTo>
                  <a:pt x="17784" y="274936"/>
                  <a:pt x="0" y="254222"/>
                  <a:pt x="0" y="230996"/>
                </a:cubicBezTo>
                <a:lnTo>
                  <a:pt x="0" y="220952"/>
                </a:lnTo>
                <a:cubicBezTo>
                  <a:pt x="0" y="219070"/>
                  <a:pt x="635" y="216558"/>
                  <a:pt x="2540" y="215303"/>
                </a:cubicBezTo>
                <a:lnTo>
                  <a:pt x="64148" y="154417"/>
                </a:lnTo>
                <a:cubicBezTo>
                  <a:pt x="65418" y="152532"/>
                  <a:pt x="66688" y="151906"/>
                  <a:pt x="69229" y="151906"/>
                </a:cubicBezTo>
                <a:lnTo>
                  <a:pt x="153700" y="151906"/>
                </a:lnTo>
                <a:lnTo>
                  <a:pt x="153700" y="116754"/>
                </a:lnTo>
                <a:lnTo>
                  <a:pt x="69229" y="116754"/>
                </a:lnTo>
                <a:cubicBezTo>
                  <a:pt x="65418" y="116754"/>
                  <a:pt x="61608" y="112987"/>
                  <a:pt x="61608" y="108593"/>
                </a:cubicBezTo>
                <a:lnTo>
                  <a:pt x="61608" y="8160"/>
                </a:lnTo>
                <a:cubicBezTo>
                  <a:pt x="61608" y="3139"/>
                  <a:pt x="65418" y="0"/>
                  <a:pt x="69229" y="0"/>
                </a:cubicBezTo>
                <a:close/>
              </a:path>
            </a:pathLst>
          </a:custGeom>
          <a:solidFill>
            <a:srgbClr val="005DB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2" id="22"/>
          <p:cNvSpPr/>
          <p:nvPr/>
        </p:nvSpPr>
        <p:spPr>
          <a:xfrm rot="0" flipH="false" flipV="false">
            <a:off x="6090510" y="3684373"/>
            <a:ext cx="1981200" cy="1371600"/>
          </a:xfrm>
          <a:prstGeom prst="rect">
            <a:avLst/>
          </a:prstGeom>
          <a:noFill/>
          <a:ln w="12700">
            <a:noFill/>
            <a:prstDash val="solid"/>
          </a:ln>
        </p:spPr>
        <p:txBody>
          <a:bodyPr anchor="ctr" rtlCol="false" wrap="square" lIns="34300" rIns="34300" tIns="17150" bIns="17150">
            <a:spAutoFit/>
          </a:bodyPr>
          <a:lstStyle/>
          <a:p>
            <a:pPr algn="ctr" indent="0">
              <a:lnSpc>
                <a:spcPct val="150000"/>
              </a:lnSpc>
              <a:defRPr/>
            </a:pPr>
            <a:r>
              <a:rPr lang="en-US" b="false" i="false" strike="noStrike" u="none" sz="1000">
                <a:solidFill>
                  <a:srgbClr val="000000"/>
                </a:solidFill>
                <a:latin typeface="Roboto"/>
                <a:ea typeface="Roboto"/>
                <a:cs typeface="Roboto"/>
                <a:sym typeface="Roboto"/>
              </a:rPr>
              <a:t>Allow merchants to operate multiple devices within the </a:t>
            </a:r>
            <a:r>
              <a:rPr lang="en-US" b="true" i="false" strike="noStrike" u="none" sz="1000">
                <a:solidFill>
                  <a:srgbClr val="000000"/>
                </a:solidFill>
                <a:latin typeface="Roboto"/>
                <a:ea typeface="Roboto"/>
                <a:cs typeface="Roboto"/>
                <a:sym typeface="Roboto"/>
              </a:rPr>
              <a:t>same outlet</a:t>
            </a:r>
            <a:r>
              <a:rPr lang="en-US" b="false" i="false" strike="noStrike" u="none" sz="1000">
                <a:solidFill>
                  <a:srgbClr val="000000"/>
                </a:solidFill>
                <a:latin typeface="Roboto"/>
                <a:ea typeface="Roboto"/>
                <a:cs typeface="Roboto"/>
                <a:sym typeface="Roboto"/>
              </a:rPr>
              <a:t>.</a:t>
            </a:r>
            <a:r>
              <a:rPr lang="en-US" b="false" i="false" strike="noStrike" u="none" sz="9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000">
                <a:solidFill>
                  <a:srgbClr val="000000"/>
                </a:solidFill>
                <a:latin typeface="Roboto"/>
                <a:ea typeface="Roboto"/>
                <a:cs typeface="Roboto"/>
                <a:sym typeface="Roboto"/>
              </a:rPr>
              <a:t>Suitable for multiple registers in a single outlet.</a:t>
            </a:r>
          </a:p>
        </p:txBody>
      </p:sp>
      <p:pic>
        <p:nvPicPr>
          <p:cNvPr name="Picture 23" id="23"/>
          <p:cNvPicPr>
            <a:picLocks noChangeAspect="true"/>
          </p:cNvPicPr>
          <p:nvPr/>
        </p:nvPicPr>
        <p:blipFill>
          <a:blip r:embed="rId8"/>
          <a:srcRect l="0" r="0" t="0" b="0"/>
          <a:stretch>
            <a:fillRect/>
          </a:stretch>
        </p:blipFill>
        <p:spPr>
          <a:xfrm rot="0" flipH="false" flipV="false">
            <a:off x="6711169" y="2617834"/>
            <a:ext cx="906975" cy="704700"/>
          </a:xfrm>
          <a:prstGeom prst="rect">
            <a:avLst/>
          </a:prstGeom>
          <a:solidFill>
            <a:srgbClr val="EDEDED">
              <a:alpha val="100000"/>
            </a:srgbClr>
          </a:solidFill>
          <a:ln w="12700" cap="sq">
            <a:noFill/>
            <a:prstDash val="solid"/>
            <a:miter lim="8000000"/>
          </a:ln>
          <a:effectLst>
            <a:outerShdw dir="5400000" dist="12700" blurRad="50800" algn="tl" rotWithShape="false">
              <a:srgbClr val="000000">
                <a:alpha val="40000"/>
              </a:srgbClr>
            </a:outerShdw>
          </a:effectLst>
        </p:spPr>
      </p:pic>
      <p:sp>
        <p:nvSpPr>
          <p:cNvPr name="AutoShape 24" id="24"/>
          <p:cNvSpPr/>
          <p:nvPr/>
        </p:nvSpPr>
        <p:spPr>
          <a:xfrm rot="0" flipH="false" flipV="false">
            <a:off x="201721" y="1120264"/>
            <a:ext cx="10553700" cy="647700"/>
          </a:xfrm>
          <a:prstGeom prst="rect">
            <a:avLst/>
          </a:prstGeom>
          <a:noFill/>
          <a:ln w="12700">
            <a:noFill/>
            <a:prstDash val="solid"/>
          </a:ln>
        </p:spPr>
        <p:txBody>
          <a:bodyPr anchor="t" rtlCol="false" wrap="square" lIns="0" rIns="0" tIns="45720" bIns="45720">
            <a:spAutoFit/>
          </a:bodyPr>
          <a:lstStyle/>
          <a:p>
            <a:pPr algn="l" indent="0">
              <a:lnSpc>
                <a:spcPct val="150000"/>
              </a:lnSpc>
              <a:defRPr/>
            </a:pPr>
            <a:r>
              <a:rPr lang="en-US" b="false" i="false" strike="noStrike" u="none" sz="1200">
                <a:solidFill>
                  <a:srgbClr val="000000"/>
                </a:solidFill>
                <a:latin typeface="Roboto"/>
                <a:ea typeface="Roboto"/>
                <a:cs typeface="Roboto"/>
                <a:sym typeface="Roboto"/>
              </a:rPr>
              <a:t>By default, merchants' Annual Plan comes with </a:t>
            </a:r>
            <a:r>
              <a:rPr lang="en-US" b="true" i="false" strike="noStrike" u="none" sz="1200">
                <a:solidFill>
                  <a:srgbClr val="000000"/>
                </a:solidFill>
                <a:latin typeface="Roboto"/>
                <a:ea typeface="Roboto"/>
                <a:cs typeface="Roboto"/>
                <a:sym typeface="Roboto"/>
              </a:rPr>
              <a:t>1 Store &amp; Register License</a:t>
            </a:r>
            <a:r>
              <a:rPr lang="en-US" b="false" i="false" strike="noStrike" u="none" sz="1200">
                <a:solidFill>
                  <a:srgbClr val="000000"/>
                </a:solidFill>
                <a:latin typeface="Roboto"/>
                <a:ea typeface="Roboto"/>
                <a:cs typeface="Roboto"/>
                <a:sym typeface="Roboto"/>
              </a:rPr>
              <a:t>. However, if Merchants are looking to expand their businesses, they can do so by adding more stores </a:t>
            </a:r>
            <a:r>
              <a:rPr lang="en-US" b="false" i="false" strike="noStrike" u="none" sz="1200">
                <a:solidFill>
                  <a:srgbClr val="000000"/>
                </a:solidFill>
                <a:latin typeface="Roboto"/>
                <a:ea typeface="Roboto"/>
                <a:cs typeface="Roboto"/>
                <a:sym typeface="Roboto"/>
              </a:rPr>
              <a:t>licenses</a:t>
            </a:r>
            <a:r>
              <a:rPr lang="en-US" b="false" i="false" strike="noStrike" u="none" sz="1200">
                <a:solidFill>
                  <a:srgbClr val="000000"/>
                </a:solidFill>
                <a:latin typeface="Roboto"/>
                <a:ea typeface="Roboto"/>
                <a:cs typeface="Roboto"/>
                <a:sym typeface="Roboto"/>
              </a:rPr>
              <a:t> while maintaining seamless management through a </a:t>
            </a:r>
            <a:r>
              <a:rPr lang="en-US" b="true" i="false" strike="noStrike" u="none" sz="1200">
                <a:solidFill>
                  <a:srgbClr val="000000"/>
                </a:solidFill>
                <a:latin typeface="Roboto"/>
                <a:ea typeface="Roboto"/>
                <a:cs typeface="Roboto"/>
                <a:sym typeface="Roboto"/>
              </a:rPr>
              <a:t>single BackOffice platform</a:t>
            </a:r>
            <a:r>
              <a:rPr lang="en-US" b="false" i="false" strike="noStrike" u="none" sz="1200">
                <a:solidFill>
                  <a:srgbClr val="000000"/>
                </a:solidFill>
                <a:latin typeface="Roboto"/>
                <a:ea typeface="Roboto"/>
                <a:cs typeface="Roboto"/>
                <a:sym typeface="Roboto"/>
              </a:rPr>
              <a:t>.</a:t>
            </a:r>
            <a:endParaRPr lang="en-US" sz="1100"/>
          </a:p>
        </p:txBody>
      </p:sp>
      <p:graphicFrame>
        <p:nvGraphicFramePr>
          <p:cNvPr name="Table 25" id="25"/>
          <p:cNvGraphicFramePr>
            <a:graphicFrameLocks noGrp="true"/>
          </p:cNvGraphicFramePr>
          <p:nvPr/>
        </p:nvGraphicFramePr>
        <p:xfrm>
          <a:off x="8071710" y="3429000"/>
          <a:ext cx="2330604" cy="2190753"/>
        </p:xfrm>
        <a:graphic>
          <a:graphicData uri="http://schemas.openxmlformats.org/drawingml/2006/table">
            <a:tbl>
              <a:tblPr>
                <a:effectLst/>
              </a:tblPr>
              <a:tblGrid>
                <a:gridCol w="1041770"/>
                <a:gridCol w="1041770"/>
                <a:gridCol w="1041770"/>
              </a:tblGrid>
              <a:tr h="507305">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Country</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FEA83A">
                        <a:alpha val="100000"/>
                      </a:srgbClr>
                    </a:solidFill>
                  </a:tcPr>
                </a:tc>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Monthly</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FEA83A">
                        <a:alpha val="100000"/>
                      </a:srgbClr>
                    </a:solidFill>
                  </a:tcPr>
                </a:tc>
                <a:tc>
                  <a:txBody>
                    <a:bodyPr anchor="t" rtlCol="false"/>
                    <a:lstStyle/>
                    <a:p>
                      <a:pPr algn="ctr" indent="0">
                        <a:lnSpc>
                          <a:spcPct val="100000"/>
                        </a:lnSpc>
                        <a:defRPr/>
                      </a:pPr>
                      <a:r>
                        <a:rPr lang="en-US" b="true" i="false" strike="noStrike" u="none" sz="1200">
                          <a:solidFill>
                            <a:srgbClr val="1F2329"/>
                          </a:solidFill>
                          <a:latin typeface="Noto Sans SC"/>
                          <a:ea typeface="Noto Sans SC"/>
                          <a:cs typeface="Noto Sans SC"/>
                          <a:sym typeface="Noto Sans SC"/>
                        </a:rPr>
                        <a:t>Annual</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FEA83A">
                        <a:alpha val="100000"/>
                      </a:srgbClr>
                    </a:solid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49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499</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1119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11,190</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507305">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600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200">
                          <a:solidFill>
                            <a:srgbClr val="1F2329"/>
                          </a:solidFill>
                          <a:latin typeface="Noto Sans SC"/>
                          <a:ea typeface="Noto Sans SC"/>
                          <a:cs typeface="Noto Sans SC"/>
                          <a:sym typeface="Noto Sans SC"/>
                        </a:rPr>
                        <a:t>6,000</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bl>
          </a:graphicData>
        </a:graphic>
      </p:graphicFrame>
      <p:pic>
        <p:nvPicPr>
          <p:cNvPr name="Picture 26" id="26"/>
          <p:cNvPicPr>
            <a:picLocks noChangeAspect="true"/>
          </p:cNvPicPr>
          <p:nvPr/>
        </p:nvPicPr>
        <p:blipFill>
          <a:blip r:embed="rId4"/>
          <a:srcRect l="0" r="0" t="0" b="0"/>
          <a:stretch>
            <a:fillRect/>
          </a:stretch>
        </p:blipFill>
        <p:spPr>
          <a:xfrm rot="0" flipH="false" flipV="false">
            <a:off x="8328328" y="4114867"/>
            <a:ext cx="358421" cy="201859"/>
          </a:xfrm>
          <a:prstGeom prst="rect">
            <a:avLst/>
          </a:prstGeom>
          <a:ln w="12700">
            <a:noFill/>
            <a:prstDash val="solid"/>
          </a:ln>
        </p:spPr>
      </p:pic>
      <p:pic>
        <p:nvPicPr>
          <p:cNvPr name="Picture 27" id="27"/>
          <p:cNvPicPr>
            <a:picLocks noChangeAspect="true"/>
          </p:cNvPicPr>
          <p:nvPr/>
        </p:nvPicPr>
        <p:blipFill>
          <a:blip r:embed="rId5"/>
          <a:srcRect l="0" r="0" t="0" b="0"/>
          <a:stretch>
            <a:fillRect/>
          </a:stretch>
        </p:blipFill>
        <p:spPr>
          <a:xfrm rot="0" flipH="false" flipV="false">
            <a:off x="8328328" y="4629215"/>
            <a:ext cx="358421" cy="201859"/>
          </a:xfrm>
          <a:prstGeom prst="rect">
            <a:avLst/>
          </a:prstGeom>
          <a:ln w="12700">
            <a:noFill/>
            <a:prstDash val="solid"/>
          </a:ln>
        </p:spPr>
      </p:pic>
      <p:pic>
        <p:nvPicPr>
          <p:cNvPr name="Picture 28" id="28"/>
          <p:cNvPicPr>
            <a:picLocks noChangeAspect="true"/>
          </p:cNvPicPr>
          <p:nvPr/>
        </p:nvPicPr>
        <p:blipFill>
          <a:blip r:embed="rId6"/>
          <a:srcRect l="0" r="0" t="0" b="0"/>
          <a:stretch>
            <a:fillRect/>
          </a:stretch>
        </p:blipFill>
        <p:spPr>
          <a:xfrm rot="0" flipH="false" flipV="false">
            <a:off x="8361646" y="5122861"/>
            <a:ext cx="358421" cy="201885"/>
          </a:xfrm>
          <a:prstGeom prst="rect">
            <a:avLst/>
          </a:prstGeom>
          <a:ln w="12700">
            <a:noFill/>
            <a:prstDash val="solid"/>
          </a:ln>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84909" y="692598"/>
            <a:ext cx="6273800" cy="508000"/>
          </a:xfrm>
          <a:prstGeom prst="rect">
            <a:avLst/>
          </a:prstGeom>
          <a:noFill/>
          <a:ln w="12700">
            <a:noFill/>
            <a:prstDash val="solid"/>
          </a:ln>
        </p:spPr>
        <p:txBody>
          <a:bodyPr anchor="ctr" rtlCol="false" wrap="square" lIns="25400" rIns="25400" tIns="25400" bIns="25400">
            <a:spAutoFit/>
          </a:bodyPr>
          <a:lstStyle/>
          <a:p>
            <a:pPr algn="l" indent="0">
              <a:lnSpc>
                <a:spcPct val="125000"/>
              </a:lnSpc>
              <a:defRPr/>
            </a:pPr>
            <a:r>
              <a:rPr lang="en-US" b="true" i="false" strike="noStrike" u="none" sz="2400">
                <a:solidFill>
                  <a:srgbClr val="1F2329"/>
                </a:solidFill>
                <a:latin typeface="Signika"/>
                <a:ea typeface="Signika"/>
                <a:cs typeface="Signika"/>
                <a:sym typeface="Signika"/>
              </a:rPr>
              <a:t>Which Industries Use StoreHub Software?</a:t>
            </a:r>
            <a:endParaRPr lang="en-US" sz="1100"/>
          </a:p>
        </p:txBody>
      </p:sp>
      <p:sp>
        <p:nvSpPr>
          <p:cNvPr name="AutoShape 4" id="4"/>
          <p:cNvSpPr/>
          <p:nvPr/>
        </p:nvSpPr>
        <p:spPr>
          <a:xfrm rot="0" flipH="false" flipV="false">
            <a:off x="1956653" y="79333"/>
            <a:ext cx="7735200" cy="4953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2900">
                <a:solidFill>
                  <a:srgbClr val="CCCCCC"/>
                </a:solidFill>
                <a:latin typeface="Signika"/>
                <a:ea typeface="Signika"/>
                <a:cs typeface="Signika"/>
                <a:sym typeface="Signika"/>
              </a:rPr>
              <a:t>|</a:t>
            </a:r>
            <a:r>
              <a:rPr lang="en-US" b="true" i="false" strike="noStrike" u="none" sz="2900">
                <a:solidFill>
                  <a:srgbClr val="000000"/>
                </a:solidFill>
                <a:latin typeface="Signika"/>
                <a:ea typeface="Signika"/>
                <a:cs typeface="Signika"/>
                <a:sym typeface="Signika"/>
              </a:rPr>
              <a:t> Software</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0569597" y="-126302"/>
            <a:ext cx="1326900" cy="1326900"/>
          </a:xfrm>
          <a:prstGeom prst="rect">
            <a:avLst/>
          </a:prstGeom>
          <a:ln w="12700">
            <a:noFill/>
            <a:prstDash val="solid"/>
          </a:ln>
        </p:spPr>
      </p:pic>
      <p:sp>
        <p:nvSpPr>
          <p:cNvPr name="AutoShape 6" id="6"/>
          <p:cNvSpPr/>
          <p:nvPr/>
        </p:nvSpPr>
        <p:spPr>
          <a:xfrm rot="0" flipH="false" flipV="false">
            <a:off x="22765" y="6611354"/>
            <a:ext cx="1962105" cy="235962"/>
          </a:xfrm>
          <a:prstGeom prst="rect">
            <a:avLst/>
          </a:prstGeom>
          <a:noFill/>
          <a:ln w="12700">
            <a:noFill/>
            <a:prstDash val="solid"/>
          </a:ln>
        </p:spPr>
        <p:txBody>
          <a:bodyPr anchor="ctr" rtlCol="false" lIns="91440" rIns="91440" tIns="45720" bIns="45720"/>
          <a:lstStyle/>
          <a:p>
            <a:pPr algn="l" indent="0">
              <a:lnSpc>
                <a:spcPct val="150000"/>
              </a:lnSpc>
              <a:defRPr/>
            </a:pPr>
            <a:r>
              <a:rPr lang="en-US" b="true" i="false" strike="noStrike" u="none" sz="700">
                <a:solidFill>
                  <a:srgbClr val="000000"/>
                </a:solidFill>
                <a:latin typeface="Roboto"/>
                <a:ea typeface="Roboto"/>
                <a:cs typeface="Roboto"/>
                <a:sym typeface="Roboto"/>
              </a:rPr>
              <a:t>TRX = Transaction</a:t>
            </a:r>
            <a:endParaRPr lang="en-US" sz="1100"/>
          </a:p>
        </p:txBody>
      </p:sp>
      <p:sp>
        <p:nvSpPr>
          <p:cNvPr name="AutoShape 7" id="7"/>
          <p:cNvSpPr/>
          <p:nvPr/>
        </p:nvSpPr>
        <p:spPr>
          <a:xfrm rot="0" flipH="false" flipV="false">
            <a:off x="184909" y="1404052"/>
            <a:ext cx="10553700" cy="330200"/>
          </a:xfrm>
          <a:prstGeom prst="rect">
            <a:avLst/>
          </a:prstGeom>
          <a:noFill/>
          <a:ln w="12700">
            <a:noFill/>
            <a:prstDash val="solid"/>
          </a:ln>
        </p:spPr>
        <p:txBody>
          <a:bodyPr anchor="t" rtlCol="false" wrap="square" lIns="0" rIns="0" tIns="45720" bIns="45720">
            <a:spAutoFit/>
          </a:bodyPr>
          <a:lstStyle/>
          <a:p>
            <a:pPr algn="l" indent="0">
              <a:lnSpc>
                <a:spcPct val="125000"/>
              </a:lnSpc>
              <a:defRPr/>
            </a:pPr>
            <a:r>
              <a:rPr lang="en-US" b="false" i="false" strike="noStrike" u="none" sz="1200">
                <a:solidFill>
                  <a:srgbClr val="1F2329"/>
                </a:solidFill>
                <a:latin typeface="Roboto"/>
                <a:ea typeface="Roboto"/>
                <a:cs typeface="Roboto"/>
                <a:sym typeface="Roboto"/>
              </a:rPr>
              <a:t>StoreHub supports a variety of industries, each with its own unique set of needs. Here’s how different sectors benefit from our solutions:</a:t>
            </a:r>
            <a:endParaRPr lang="en-US" sz="1100"/>
          </a:p>
        </p:txBody>
      </p:sp>
      <p:cxnSp>
        <p:nvCxnSpPr>
          <p:cNvPr name="Connector 8" id="8"/>
          <p:cNvCxnSpPr/>
          <p:nvPr/>
        </p:nvCxnSpPr>
        <p:spPr>
          <a:xfrm rot="0" flipH="false" flipV="false">
            <a:off x="706915" y="3930443"/>
            <a:ext cx="1978750" cy="0"/>
          </a:xfrm>
          <a:prstGeom prst="straightConnector1">
            <a:avLst/>
          </a:prstGeom>
          <a:noFill/>
          <a:ln w="12700" cmpd="sng" cap="flat">
            <a:solidFill>
              <a:srgbClr val="000000">
                <a:alpha val="100000"/>
              </a:srgbClr>
            </a:solidFill>
            <a:prstDash val="dash"/>
            <a:round/>
            <a:headEnd type="none" w="med" len="med"/>
            <a:tailEnd type="none" w="med" len="med"/>
          </a:ln>
        </p:spPr>
      </p:cxnSp>
      <p:pic>
        <p:nvPicPr>
          <p:cNvPr name="Picture 9" id="9"/>
          <p:cNvPicPr>
            <a:picLocks noChangeAspect="true"/>
          </p:cNvPicPr>
          <p:nvPr/>
        </p:nvPicPr>
        <p:blipFill>
          <a:blip r:embed="rId4"/>
          <a:srcRect l="0" r="0" t="0" b="0"/>
          <a:stretch>
            <a:fillRect/>
          </a:stretch>
        </p:blipFill>
        <p:spPr>
          <a:xfrm rot="0" flipH="false" flipV="false">
            <a:off x="1129647" y="2642053"/>
            <a:ext cx="1084935" cy="1084935"/>
          </a:xfrm>
          <a:prstGeom prst="rect">
            <a:avLst/>
          </a:prstGeom>
          <a:ln w="12700">
            <a:noFill/>
            <a:prstDash val="solid"/>
          </a:ln>
          <a:effectLst>
            <a:outerShdw dir="2700000" dist="190500" blurRad="444500" algn="tl" rotWithShape="false">
              <a:srgbClr val="000000">
                <a:alpha val="25000"/>
              </a:srgbClr>
            </a:outerShdw>
          </a:effectLst>
        </p:spPr>
      </p:pic>
      <p:sp>
        <p:nvSpPr>
          <p:cNvPr name="AutoShape 10" id="10"/>
          <p:cNvSpPr/>
          <p:nvPr/>
        </p:nvSpPr>
        <p:spPr>
          <a:xfrm rot="0" flipH="false" flipV="false">
            <a:off x="706915" y="2217276"/>
            <a:ext cx="1930400" cy="254000"/>
          </a:xfrm>
          <a:prstGeom prst="rect">
            <a:avLst/>
          </a:prstGeom>
          <a:noFill/>
          <a:ln w="12700">
            <a:noFill/>
            <a:prstDash val="solid"/>
          </a:ln>
        </p:spPr>
        <p:txBody>
          <a:bodyPr anchor="ctr" rtlCol="false" wrap="square" lIns="34300" rIns="34300" tIns="17150" bIns="17150">
            <a:spAutoFit/>
          </a:bodyPr>
          <a:lstStyle/>
          <a:p>
            <a:pPr algn="ctr" indent="0">
              <a:lnSpc>
                <a:spcPct val="100000"/>
              </a:lnSpc>
              <a:defRPr/>
            </a:pPr>
            <a:r>
              <a:rPr lang="en-US" b="true" i="false" strike="noStrike" u="none" sz="1400">
                <a:solidFill>
                  <a:srgbClr val="FF630F"/>
                </a:solidFill>
                <a:latin typeface="Roboto"/>
                <a:ea typeface="Roboto"/>
                <a:cs typeface="Roboto"/>
                <a:sym typeface="Roboto"/>
              </a:rPr>
              <a:t>Food &amp; Beverage (F&amp;B)</a:t>
            </a:r>
            <a:endParaRPr lang="en-US" sz="1100"/>
          </a:p>
        </p:txBody>
      </p:sp>
      <p:sp>
        <p:nvSpPr>
          <p:cNvPr name="AutoShape 11" id="11"/>
          <p:cNvSpPr/>
          <p:nvPr/>
        </p:nvSpPr>
        <p:spPr>
          <a:xfrm rot="0" flipH="false" flipV="false">
            <a:off x="373964" y="4113919"/>
            <a:ext cx="2834238" cy="3048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005DB3"/>
                </a:solidFill>
                <a:latin typeface="Roboto"/>
                <a:ea typeface="Roboto"/>
                <a:cs typeface="Roboto"/>
                <a:sym typeface="Roboto"/>
              </a:rPr>
              <a:t>Types</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Cafe, Restaurant, Quick Service</a:t>
            </a:r>
            <a:endParaRPr lang="en-US" sz="1100"/>
          </a:p>
        </p:txBody>
      </p:sp>
      <p:sp>
        <p:nvSpPr>
          <p:cNvPr name="AutoShape 12" id="12"/>
          <p:cNvSpPr/>
          <p:nvPr/>
        </p:nvSpPr>
        <p:spPr>
          <a:xfrm rot="0" flipH="false" flipV="false">
            <a:off x="376102" y="4622174"/>
            <a:ext cx="3046973" cy="11303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00BC4E"/>
                </a:solidFill>
                <a:latin typeface="Roboto"/>
                <a:ea typeface="Roboto"/>
                <a:cs typeface="Roboto"/>
                <a:sym typeface="Roboto"/>
              </a:rPr>
              <a:t>Needs</a:t>
            </a:r>
            <a:r>
              <a:rPr lang="en-US" b="true" i="false" strike="noStrike" u="none" sz="1200">
                <a:solidFill>
                  <a:srgbClr val="1F2329"/>
                </a:solidFill>
                <a:latin typeface="Roboto"/>
                <a:ea typeface="Roboto"/>
                <a:cs typeface="Roboto"/>
                <a:sym typeface="Roboto"/>
              </a:rPr>
              <a:t>:</a:t>
            </a:r>
            <a:r>
              <a:rPr lang="en-US" b="true" i="false" strike="noStrike" u="none" sz="1200">
                <a:solidFill>
                  <a:srgbClr val="1F2329"/>
                </a:solidFill>
                <a:latin typeface="Roboto"/>
                <a:ea typeface="Roboto"/>
                <a:cs typeface="Roboto"/>
                <a:sym typeface="Roboto"/>
              </a:rPr>
              <a:t/>
            </a:r>
            <a:endParaRPr lang="en-US" sz="1100"/>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F</a:t>
            </a:r>
            <a:r>
              <a:rPr lang="en-US" b="false" i="false" strike="noStrike" u="none" sz="1200">
                <a:solidFill>
                  <a:srgbClr val="1F2329"/>
                </a:solidFill>
                <a:latin typeface="Roboto"/>
                <a:ea typeface="Roboto"/>
                <a:cs typeface="Roboto"/>
                <a:sym typeface="Roboto"/>
              </a:rPr>
              <a:t>ast order processing</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Online Orders (QR Order &amp; Beep Delivery)</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Multiple-store support </a:t>
            </a:r>
          </a:p>
        </p:txBody>
      </p:sp>
      <p:cxnSp>
        <p:nvCxnSpPr>
          <p:cNvPr name="Connector 13" id="13"/>
          <p:cNvCxnSpPr/>
          <p:nvPr/>
        </p:nvCxnSpPr>
        <p:spPr>
          <a:xfrm rot="0" flipH="false" flipV="false">
            <a:off x="3778773" y="2217276"/>
            <a:ext cx="0" cy="0"/>
          </a:xfrm>
          <a:prstGeom prst="straightConnector1">
            <a:avLst/>
          </a:prstGeom>
          <a:noFill/>
          <a:ln w="12700" cmpd="sng" cap="flat">
            <a:solidFill>
              <a:srgbClr val="000000">
                <a:alpha val="100000"/>
              </a:srgbClr>
            </a:solidFill>
            <a:prstDash val="solid"/>
            <a:round/>
            <a:headEnd type="none" w="med" len="med"/>
            <a:tailEnd type="none" w="med" len="med"/>
          </a:ln>
        </p:spPr>
      </p:cxnSp>
      <p:cxnSp>
        <p:nvCxnSpPr>
          <p:cNvPr name="Connector 14" id="14"/>
          <p:cNvCxnSpPr/>
          <p:nvPr/>
        </p:nvCxnSpPr>
        <p:spPr>
          <a:xfrm rot="0" flipH="false" flipV="false">
            <a:off x="4740085" y="3930443"/>
            <a:ext cx="1978750" cy="0"/>
          </a:xfrm>
          <a:prstGeom prst="straightConnector1">
            <a:avLst/>
          </a:prstGeom>
          <a:noFill/>
          <a:ln w="12700" cmpd="sng" cap="flat">
            <a:solidFill>
              <a:srgbClr val="000000">
                <a:alpha val="100000"/>
              </a:srgbClr>
            </a:solidFill>
            <a:prstDash val="dash"/>
            <a:round/>
            <a:headEnd type="none" w="med" len="med"/>
            <a:tailEnd type="none" w="med" len="med"/>
          </a:ln>
        </p:spPr>
      </p:cxnSp>
      <p:pic>
        <p:nvPicPr>
          <p:cNvPr name="Picture 15" id="15"/>
          <p:cNvPicPr>
            <a:picLocks noChangeAspect="true"/>
          </p:cNvPicPr>
          <p:nvPr/>
        </p:nvPicPr>
        <p:blipFill>
          <a:blip r:embed="rId5"/>
          <a:srcRect l="0" r="0" t="0" b="0"/>
          <a:stretch>
            <a:fillRect/>
          </a:stretch>
        </p:blipFill>
        <p:spPr>
          <a:xfrm rot="0" flipH="false" flipV="false">
            <a:off x="5162817" y="2642053"/>
            <a:ext cx="1084935" cy="1084935"/>
          </a:xfrm>
          <a:prstGeom prst="rect">
            <a:avLst/>
          </a:prstGeom>
          <a:ln w="12700">
            <a:noFill/>
            <a:prstDash val="solid"/>
          </a:ln>
          <a:effectLst>
            <a:outerShdw dir="2700000" dist="190500" blurRad="444500" algn="tl" rotWithShape="false">
              <a:srgbClr val="000000">
                <a:alpha val="25000"/>
              </a:srgbClr>
            </a:outerShdw>
          </a:effectLst>
        </p:spPr>
      </p:pic>
      <p:sp>
        <p:nvSpPr>
          <p:cNvPr name="AutoShape 16" id="16"/>
          <p:cNvSpPr/>
          <p:nvPr/>
        </p:nvSpPr>
        <p:spPr>
          <a:xfrm rot="0" flipH="false" flipV="false">
            <a:off x="4740085" y="2217276"/>
            <a:ext cx="1930400" cy="254000"/>
          </a:xfrm>
          <a:prstGeom prst="rect">
            <a:avLst/>
          </a:prstGeom>
          <a:noFill/>
          <a:ln w="12700">
            <a:noFill/>
            <a:prstDash val="solid"/>
          </a:ln>
        </p:spPr>
        <p:txBody>
          <a:bodyPr anchor="ctr" rtlCol="false" wrap="square" lIns="34300" rIns="34300" tIns="17150" bIns="17150">
            <a:spAutoFit/>
          </a:bodyPr>
          <a:lstStyle/>
          <a:p>
            <a:pPr algn="ctr" indent="0">
              <a:lnSpc>
                <a:spcPct val="100000"/>
              </a:lnSpc>
              <a:defRPr/>
            </a:pPr>
            <a:r>
              <a:rPr lang="en-US" b="true" i="false" strike="noStrike" u="none" sz="1400">
                <a:solidFill>
                  <a:srgbClr val="FF630F"/>
                </a:solidFill>
                <a:latin typeface="Roboto"/>
                <a:ea typeface="Roboto"/>
                <a:cs typeface="Roboto"/>
                <a:sym typeface="Roboto"/>
              </a:rPr>
              <a:t>Retail</a:t>
            </a:r>
            <a:endParaRPr lang="en-US" sz="1100"/>
          </a:p>
        </p:txBody>
      </p:sp>
      <p:sp>
        <p:nvSpPr>
          <p:cNvPr name="AutoShape 17" id="17"/>
          <p:cNvSpPr/>
          <p:nvPr/>
        </p:nvSpPr>
        <p:spPr>
          <a:xfrm rot="0" flipH="false" flipV="false">
            <a:off x="4407134" y="4113919"/>
            <a:ext cx="3076825" cy="3048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135CE0"/>
                </a:solidFill>
                <a:latin typeface="Roboto"/>
                <a:ea typeface="Roboto"/>
                <a:cs typeface="Roboto"/>
                <a:sym typeface="Roboto"/>
              </a:rPr>
              <a:t>Types</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Clothing, Grocery, Home Appliances</a:t>
            </a:r>
            <a:endParaRPr lang="en-US" sz="1100"/>
          </a:p>
        </p:txBody>
      </p:sp>
      <p:sp>
        <p:nvSpPr>
          <p:cNvPr name="AutoShape 18" id="18"/>
          <p:cNvSpPr/>
          <p:nvPr/>
        </p:nvSpPr>
        <p:spPr>
          <a:xfrm rot="0" flipH="false" flipV="false">
            <a:off x="4409272" y="4622174"/>
            <a:ext cx="3289559" cy="11303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00B050"/>
                </a:solidFill>
                <a:latin typeface="Roboto"/>
                <a:ea typeface="Roboto"/>
                <a:cs typeface="Roboto"/>
                <a:sym typeface="Roboto"/>
              </a:rPr>
              <a:t>Needs</a:t>
            </a:r>
            <a:r>
              <a:rPr lang="en-US" b="true" i="false" strike="noStrike" u="none" sz="1200">
                <a:solidFill>
                  <a:srgbClr val="1F2329"/>
                </a:solidFill>
                <a:latin typeface="Roboto"/>
                <a:ea typeface="Roboto"/>
                <a:cs typeface="Roboto"/>
                <a:sym typeface="Roboto"/>
              </a:rPr>
              <a:t>:</a:t>
            </a:r>
            <a:r>
              <a:rPr lang="en-US" b="true" i="false" strike="noStrike" u="none" sz="1200">
                <a:solidFill>
                  <a:srgbClr val="1F2329"/>
                </a:solidFill>
                <a:latin typeface="Roboto"/>
                <a:ea typeface="Roboto"/>
                <a:cs typeface="Roboto"/>
                <a:sym typeface="Roboto"/>
              </a:rPr>
              <a:t/>
            </a:r>
            <a:endParaRPr lang="en-US" sz="1100"/>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Medium transactions /Corporate Businesses</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Inventory Management</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Multiple-store support </a:t>
            </a:r>
          </a:p>
        </p:txBody>
      </p:sp>
      <p:cxnSp>
        <p:nvCxnSpPr>
          <p:cNvPr name="Connector 19" id="19"/>
          <p:cNvCxnSpPr/>
          <p:nvPr/>
        </p:nvCxnSpPr>
        <p:spPr>
          <a:xfrm rot="0" flipH="false" flipV="false">
            <a:off x="8054529" y="2232878"/>
            <a:ext cx="0" cy="0"/>
          </a:xfrm>
          <a:prstGeom prst="straightConnector1">
            <a:avLst/>
          </a:prstGeom>
          <a:noFill/>
          <a:ln w="12700" cmpd="sng" cap="flat">
            <a:solidFill>
              <a:srgbClr val="000000">
                <a:alpha val="100000"/>
              </a:srgbClr>
            </a:solidFill>
            <a:prstDash val="solid"/>
            <a:round/>
            <a:headEnd type="none" w="med" len="med"/>
            <a:tailEnd type="none" w="med" len="med"/>
          </a:ln>
        </p:spPr>
      </p:cxnSp>
      <p:cxnSp>
        <p:nvCxnSpPr>
          <p:cNvPr name="Connector 20" id="20"/>
          <p:cNvCxnSpPr/>
          <p:nvPr/>
        </p:nvCxnSpPr>
        <p:spPr>
          <a:xfrm rot="0" flipH="false" flipV="false">
            <a:off x="8958051" y="3930443"/>
            <a:ext cx="1978750" cy="0"/>
          </a:xfrm>
          <a:prstGeom prst="straightConnector1">
            <a:avLst/>
          </a:prstGeom>
          <a:noFill/>
          <a:ln w="12700" cmpd="sng" cap="flat">
            <a:solidFill>
              <a:srgbClr val="000000">
                <a:alpha val="100000"/>
              </a:srgbClr>
            </a:solidFill>
            <a:prstDash val="dash"/>
            <a:round/>
            <a:headEnd type="none" w="med" len="med"/>
            <a:tailEnd type="none" w="med" len="med"/>
          </a:ln>
        </p:spPr>
      </p:cxnSp>
      <p:pic>
        <p:nvPicPr>
          <p:cNvPr name="Picture 21" id="21"/>
          <p:cNvPicPr>
            <a:picLocks noChangeAspect="true"/>
          </p:cNvPicPr>
          <p:nvPr/>
        </p:nvPicPr>
        <p:blipFill>
          <a:blip r:embed="rId6"/>
          <a:srcRect l="0" r="0" t="0" b="0"/>
          <a:stretch>
            <a:fillRect/>
          </a:stretch>
        </p:blipFill>
        <p:spPr>
          <a:xfrm rot="0" flipH="false" flipV="false">
            <a:off x="9380784" y="2642053"/>
            <a:ext cx="1084935" cy="1084935"/>
          </a:xfrm>
          <a:prstGeom prst="rect">
            <a:avLst/>
          </a:prstGeom>
          <a:ln w="12700">
            <a:noFill/>
            <a:prstDash val="solid"/>
          </a:ln>
          <a:effectLst>
            <a:outerShdw dir="2700000" dist="190500" blurRad="444500" algn="tl" rotWithShape="false">
              <a:srgbClr val="000000">
                <a:alpha val="25000"/>
              </a:srgbClr>
            </a:outerShdw>
          </a:effectLst>
        </p:spPr>
      </p:pic>
      <p:sp>
        <p:nvSpPr>
          <p:cNvPr name="AutoShape 22" id="22"/>
          <p:cNvSpPr/>
          <p:nvPr/>
        </p:nvSpPr>
        <p:spPr>
          <a:xfrm rot="0" flipH="false" flipV="false">
            <a:off x="8958051" y="2217276"/>
            <a:ext cx="1930400" cy="254000"/>
          </a:xfrm>
          <a:prstGeom prst="rect">
            <a:avLst/>
          </a:prstGeom>
          <a:noFill/>
          <a:ln w="12700">
            <a:noFill/>
            <a:prstDash val="solid"/>
          </a:ln>
        </p:spPr>
        <p:txBody>
          <a:bodyPr anchor="ctr" rtlCol="false" wrap="square" lIns="34300" rIns="34300" tIns="17150" bIns="17150">
            <a:spAutoFit/>
          </a:bodyPr>
          <a:lstStyle/>
          <a:p>
            <a:pPr algn="ctr" indent="0">
              <a:lnSpc>
                <a:spcPct val="100000"/>
              </a:lnSpc>
              <a:defRPr/>
            </a:pPr>
            <a:r>
              <a:rPr lang="en-US" b="true" i="false" strike="noStrike" u="none" sz="1400">
                <a:solidFill>
                  <a:srgbClr val="FF630F"/>
                </a:solidFill>
                <a:latin typeface="Roboto"/>
                <a:ea typeface="Roboto"/>
                <a:cs typeface="Roboto"/>
                <a:sym typeface="Roboto"/>
              </a:rPr>
              <a:t>Services</a:t>
            </a:r>
            <a:endParaRPr lang="en-US" sz="1100"/>
          </a:p>
        </p:txBody>
      </p:sp>
      <p:sp>
        <p:nvSpPr>
          <p:cNvPr name="AutoShape 23" id="23"/>
          <p:cNvSpPr/>
          <p:nvPr/>
        </p:nvSpPr>
        <p:spPr>
          <a:xfrm rot="0" flipH="false" flipV="false">
            <a:off x="8625100" y="4113919"/>
            <a:ext cx="2834238" cy="3048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005DB3"/>
                </a:solidFill>
                <a:latin typeface="Roboto"/>
                <a:ea typeface="Roboto"/>
                <a:cs typeface="Roboto"/>
                <a:sym typeface="Roboto"/>
              </a:rPr>
              <a:t>Types</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Salon, Workshop, Dentist</a:t>
            </a:r>
            <a:endParaRPr lang="en-US" sz="1100"/>
          </a:p>
        </p:txBody>
      </p:sp>
      <p:sp>
        <p:nvSpPr>
          <p:cNvPr name="AutoShape 24" id="24"/>
          <p:cNvSpPr/>
          <p:nvPr/>
        </p:nvSpPr>
        <p:spPr>
          <a:xfrm rot="0" flipH="false" flipV="false">
            <a:off x="8627239" y="4622174"/>
            <a:ext cx="2832100" cy="11430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00B050"/>
                </a:solidFill>
                <a:latin typeface="Roboto"/>
                <a:ea typeface="Roboto"/>
                <a:cs typeface="Roboto"/>
                <a:sym typeface="Roboto"/>
              </a:rPr>
              <a:t>Needs:</a:t>
            </a:r>
            <a:r>
              <a:rPr lang="en-US" b="true" i="false" strike="noStrike" u="none" sz="1200">
                <a:solidFill>
                  <a:srgbClr val="1F2329"/>
                </a:solidFill>
                <a:latin typeface="Roboto"/>
                <a:ea typeface="Roboto"/>
                <a:cs typeface="Roboto"/>
                <a:sym typeface="Roboto"/>
              </a:rPr>
              <a:t/>
            </a:r>
            <a:endParaRPr lang="en-US" sz="1100"/>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Sales tracking</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Service tracking</a:t>
            </a:r>
            <a:r>
              <a:rPr lang="en-US" b="true" i="false" strike="noStrike" u="none" sz="1200">
                <a:solidFill>
                  <a:srgbClr val="1F2329"/>
                </a:solidFill>
                <a:latin typeface="Roboto"/>
                <a:ea typeface="Roboto"/>
                <a:cs typeface="Roboto"/>
                <a:sym typeface="Roboto"/>
              </a:rPr>
              <a:t/>
            </a:r>
          </a:p>
          <a:p>
            <a:pPr algn="l" indent="-152400" marL="152400">
              <a:lnSpc>
                <a:spcPct val="150000"/>
              </a:lnSpc>
              <a:buClr>
                <a:srgbClr val="1F2329"/>
              </a:buClr>
              <a:buChar char="•"/>
            </a:pPr>
            <a:r>
              <a:rPr lang="en-US" b="false" i="false" strike="noStrike" u="none" sz="1200">
                <a:solidFill>
                  <a:srgbClr val="1F2329"/>
                </a:solidFill>
                <a:latin typeface="Roboto"/>
                <a:ea typeface="Roboto"/>
                <a:cs typeface="Roboto"/>
                <a:sym typeface="Roboto"/>
              </a:rPr>
              <a:t>Manage &amp; return stock to supplier</a:t>
            </a:r>
          </a:p>
        </p:txBody>
      </p:sp>
      <p:sp>
        <p:nvSpPr>
          <p:cNvPr name="AutoShape 25" id="25"/>
          <p:cNvSpPr/>
          <p:nvPr/>
        </p:nvSpPr>
        <p:spPr>
          <a:xfrm rot="0" flipH="false" flipV="false">
            <a:off x="373964" y="5979359"/>
            <a:ext cx="2832100" cy="3175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FF9419"/>
                </a:solidFill>
                <a:latin typeface="Roboto"/>
                <a:ea typeface="Roboto"/>
                <a:cs typeface="Roboto"/>
                <a:sym typeface="Roboto"/>
              </a:rPr>
              <a:t>Best Match</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Advanced onwards</a:t>
            </a:r>
            <a:endParaRPr lang="en-US" sz="1100"/>
          </a:p>
        </p:txBody>
      </p:sp>
      <p:sp>
        <p:nvSpPr>
          <p:cNvPr name="AutoShape 26" id="26"/>
          <p:cNvSpPr/>
          <p:nvPr/>
        </p:nvSpPr>
        <p:spPr>
          <a:xfrm rot="0" flipH="false" flipV="false">
            <a:off x="4313410" y="5994961"/>
            <a:ext cx="2832100" cy="3175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FF9419"/>
                </a:solidFill>
                <a:latin typeface="Roboto"/>
                <a:ea typeface="Roboto"/>
                <a:cs typeface="Roboto"/>
                <a:sym typeface="Roboto"/>
              </a:rPr>
              <a:t>Best Match:</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Advanced onwards</a:t>
            </a:r>
            <a:endParaRPr lang="en-US" sz="1100"/>
          </a:p>
        </p:txBody>
      </p:sp>
      <p:sp>
        <p:nvSpPr>
          <p:cNvPr name="AutoShape 27" id="27"/>
          <p:cNvSpPr/>
          <p:nvPr/>
        </p:nvSpPr>
        <p:spPr>
          <a:xfrm rot="0" flipH="false" flipV="false">
            <a:off x="8627239" y="5979359"/>
            <a:ext cx="2832100" cy="317500"/>
          </a:xfrm>
          <a:prstGeom prst="rect">
            <a:avLst/>
          </a:prstGeom>
          <a:noFill/>
          <a:ln w="12700">
            <a:noFill/>
            <a:prstDash val="solid"/>
          </a:ln>
        </p:spPr>
        <p:txBody>
          <a:bodyPr anchor="ctr" rtlCol="false" wrap="square" lIns="34300" rIns="34300" tIns="17150" bIns="17150">
            <a:spAutoFit/>
          </a:bodyPr>
          <a:lstStyle/>
          <a:p>
            <a:pPr algn="l" indent="0">
              <a:lnSpc>
                <a:spcPct val="150000"/>
              </a:lnSpc>
              <a:defRPr/>
            </a:pPr>
            <a:r>
              <a:rPr lang="en-US" b="true" i="false" strike="noStrike" u="none" sz="1200">
                <a:solidFill>
                  <a:srgbClr val="FF9419"/>
                </a:solidFill>
                <a:latin typeface="Roboto"/>
                <a:ea typeface="Roboto"/>
                <a:cs typeface="Roboto"/>
                <a:sym typeface="Roboto"/>
              </a:rPr>
              <a:t>Best Match</a:t>
            </a:r>
            <a:r>
              <a:rPr lang="en-US" b="true" i="false" strike="noStrike" u="none" sz="1200">
                <a:solidFill>
                  <a:srgbClr val="1F2329"/>
                </a:solidFill>
                <a:latin typeface="Roboto"/>
                <a:ea typeface="Roboto"/>
                <a:cs typeface="Roboto"/>
                <a:sym typeface="Roboto"/>
              </a:rPr>
              <a:t>: </a:t>
            </a:r>
            <a:r>
              <a:rPr lang="en-US" b="false" i="false" strike="noStrike" u="none" sz="1200">
                <a:solidFill>
                  <a:srgbClr val="1F2329"/>
                </a:solidFill>
                <a:latin typeface="Roboto"/>
                <a:ea typeface="Roboto"/>
                <a:cs typeface="Roboto"/>
                <a:sym typeface="Roboto"/>
              </a:rPr>
              <a:t>Starter onwards</a:t>
            </a:r>
            <a:endParaRPr lang="en-US" sz="1100"/>
          </a:p>
        </p:txBody>
      </p:sp>
      <p:pic>
        <p:nvPicPr>
          <p:cNvPr name="Picture 28" id="28"/>
          <p:cNvPicPr>
            <a:picLocks noChangeAspect="true"/>
          </p:cNvPicPr>
          <p:nvPr/>
        </p:nvPicPr>
        <p:blipFill>
          <a:blip r:embed="rId7"/>
          <a:srcRect l="0" r="0" t="0" b="0"/>
          <a:stretch>
            <a:fillRect/>
          </a:stretch>
        </p:blipFill>
        <p:spPr>
          <a:xfrm rot="0" flipH="false" flipV="false">
            <a:off x="9529595" y="1253557"/>
            <a:ext cx="818674" cy="818674"/>
          </a:xfrm>
          <a:prstGeom prst="rect">
            <a:avLst/>
          </a:prstGeom>
          <a:ln w="12700">
            <a:noFill/>
            <a:prstDash val="solid"/>
          </a:ln>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50" y="682531"/>
            <a:ext cx="8888169"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How do we know what’s best for Merchant?</a:t>
            </a:r>
            <a:endParaRPr lang="en-US" sz="1100"/>
          </a:p>
        </p:txBody>
      </p:sp>
      <p:sp>
        <p:nvSpPr>
          <p:cNvPr name="AutoShape 4" id="4"/>
          <p:cNvSpPr/>
          <p:nvPr/>
        </p:nvSpPr>
        <p:spPr>
          <a:xfrm rot="0" flipH="false" flipV="false">
            <a:off x="1956653" y="793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Software</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0569597" y="-126302"/>
            <a:ext cx="1326900" cy="1326900"/>
          </a:xfrm>
          <a:prstGeom prst="rect">
            <a:avLst/>
          </a:prstGeom>
          <a:ln w="12700">
            <a:noFill/>
            <a:prstDash val="solid"/>
          </a:ln>
        </p:spPr>
      </p:pic>
      <p:sp>
        <p:nvSpPr>
          <p:cNvPr name="AutoShape 6" id="6"/>
          <p:cNvSpPr/>
          <p:nvPr/>
        </p:nvSpPr>
        <p:spPr>
          <a:xfrm rot="0" flipH="false" flipV="false">
            <a:off x="201721" y="1120264"/>
            <a:ext cx="10553365" cy="615553"/>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The key is to thoroughly understand the business's needs and operations before recommending the best options. Here are some examples to help clear your doubts:</a:t>
            </a:r>
            <a:endParaRPr lang="en-US" sz="1100"/>
          </a:p>
        </p:txBody>
      </p:sp>
      <p:grpSp>
        <p:nvGrpSpPr>
          <p:cNvPr name="Group 7" id="7"/>
          <p:cNvGrpSpPr/>
          <p:nvPr/>
        </p:nvGrpSpPr>
        <p:grpSpPr>
          <a:xfrm>
            <a:off x="546219" y="1840710"/>
            <a:ext cx="3448615" cy="4831447"/>
            <a:chOff x="546219" y="1840710"/>
            <a:chExt cx="3448615" cy="4831447"/>
          </a:xfrm>
        </p:grpSpPr>
        <p:sp>
          <p:nvSpPr>
            <p:cNvPr name="AutoShape 8" id="8"/>
            <p:cNvSpPr/>
            <p:nvPr/>
          </p:nvSpPr>
          <p:spPr>
            <a:xfrm rot="0" flipH="false" flipV="false">
              <a:off x="1656016" y="5178475"/>
              <a:ext cx="1222874" cy="318006"/>
            </a:xfrm>
            <a:prstGeom prst="roundRect">
              <a:avLst>
                <a:gd name="adj" fmla="val 16666"/>
              </a:avLst>
            </a:prstGeom>
            <a:solidFill>
              <a:srgbClr val="17008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9" id="9"/>
            <p:cNvGrpSpPr/>
            <p:nvPr/>
          </p:nvGrpSpPr>
          <p:grpSpPr>
            <a:xfrm>
              <a:off x="546219" y="1840710"/>
              <a:ext cx="3447443" cy="3292601"/>
              <a:chOff x="546219" y="1840710"/>
              <a:chExt cx="3447443" cy="3292601"/>
            </a:xfrm>
          </p:grpSpPr>
          <p:sp>
            <p:nvSpPr>
              <p:cNvPr name="Freeform 10" id="10"/>
              <p:cNvSpPr/>
              <p:nvPr/>
            </p:nvSpPr>
            <p:spPr>
              <a:xfrm rot="0" flipH="false" flipV="false">
                <a:off x="546219" y="1920239"/>
                <a:ext cx="3442226" cy="3213072"/>
              </a:xfrm>
              <a:custGeom>
                <a:avLst/>
                <a:gdLst/>
                <a:ahLst/>
                <a:cxnLst/>
                <a:rect r="r" b="b" t="t" l="l"/>
                <a:pathLst>
                  <a:path h="3213072" w="3442226">
                    <a:moveTo>
                      <a:pt x="3363591" y="2881852"/>
                    </a:moveTo>
                    <a:lnTo>
                      <a:pt x="1788065" y="3204326"/>
                    </a:lnTo>
                    <a:lnTo>
                      <a:pt x="1788065" y="3204326"/>
                    </a:lnTo>
                    <a:cubicBezTo>
                      <a:pt x="1745899" y="3213072"/>
                      <a:pt x="1695756" y="3213072"/>
                      <a:pt x="1653590" y="3204326"/>
                    </a:cubicBezTo>
                    <a:lnTo>
                      <a:pt x="78633" y="2881852"/>
                    </a:lnTo>
                    <a:lnTo>
                      <a:pt x="78633" y="2881852"/>
                    </a:lnTo>
                    <a:cubicBezTo>
                      <a:pt x="30199" y="2871986"/>
                      <a:pt x="0" y="2852476"/>
                      <a:pt x="0" y="2830948"/>
                    </a:cubicBezTo>
                    <a:lnTo>
                      <a:pt x="0" y="57184"/>
                    </a:lnTo>
                    <a:lnTo>
                      <a:pt x="0" y="57184"/>
                    </a:lnTo>
                    <a:cubicBezTo>
                      <a:pt x="0" y="25565"/>
                      <a:pt x="65528" y="0"/>
                      <a:pt x="145871" y="0"/>
                    </a:cubicBezTo>
                    <a:lnTo>
                      <a:pt x="3296354" y="0"/>
                    </a:lnTo>
                    <a:lnTo>
                      <a:pt x="3296354" y="0"/>
                    </a:lnTo>
                    <a:cubicBezTo>
                      <a:pt x="3376698" y="0"/>
                      <a:pt x="3442226" y="25565"/>
                      <a:pt x="3442226" y="57184"/>
                    </a:cubicBezTo>
                    <a:lnTo>
                      <a:pt x="3442226" y="2830948"/>
                    </a:lnTo>
                    <a:lnTo>
                      <a:pt x="3442226" y="2830948"/>
                    </a:lnTo>
                    <a:cubicBezTo>
                      <a:pt x="3442226" y="2852476"/>
                      <a:pt x="3411455" y="2871986"/>
                      <a:pt x="3363591" y="2881852"/>
                    </a:cubicBezTo>
                  </a:path>
                </a:pathLst>
              </a:custGeom>
              <a:solidFill>
                <a:srgbClr val="7030A0">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1" id="11"/>
              <p:cNvSpPr/>
              <p:nvPr/>
            </p:nvSpPr>
            <p:spPr>
              <a:xfrm rot="0" flipH="false" flipV="false">
                <a:off x="551436" y="1840710"/>
                <a:ext cx="3442226" cy="3144238"/>
              </a:xfrm>
              <a:custGeom>
                <a:avLst/>
                <a:gdLst/>
                <a:ahLst/>
                <a:cxnLst/>
                <a:rect r="r" b="b" t="t" l="l"/>
                <a:pathLst>
                  <a:path h="3144238" w="3442226">
                    <a:moveTo>
                      <a:pt x="3363591" y="2820138"/>
                    </a:moveTo>
                    <a:lnTo>
                      <a:pt x="1788065" y="3135681"/>
                    </a:lnTo>
                    <a:lnTo>
                      <a:pt x="1788065" y="3135681"/>
                    </a:lnTo>
                    <a:cubicBezTo>
                      <a:pt x="1745899" y="3144238"/>
                      <a:pt x="1695756" y="3144238"/>
                      <a:pt x="1653590" y="3135681"/>
                    </a:cubicBezTo>
                    <a:lnTo>
                      <a:pt x="78633" y="2820138"/>
                    </a:lnTo>
                    <a:lnTo>
                      <a:pt x="78633" y="2820138"/>
                    </a:lnTo>
                    <a:cubicBezTo>
                      <a:pt x="30199" y="2810483"/>
                      <a:pt x="0" y="2791173"/>
                      <a:pt x="0" y="2770327"/>
                    </a:cubicBezTo>
                    <a:lnTo>
                      <a:pt x="0" y="56175"/>
                    </a:lnTo>
                    <a:lnTo>
                      <a:pt x="0" y="56175"/>
                    </a:lnTo>
                    <a:cubicBezTo>
                      <a:pt x="0" y="25235"/>
                      <a:pt x="65528" y="0"/>
                      <a:pt x="145871" y="0"/>
                    </a:cubicBezTo>
                    <a:lnTo>
                      <a:pt x="3296354" y="0"/>
                    </a:lnTo>
                    <a:lnTo>
                      <a:pt x="3296354" y="0"/>
                    </a:lnTo>
                    <a:cubicBezTo>
                      <a:pt x="3376698" y="0"/>
                      <a:pt x="3442226" y="25235"/>
                      <a:pt x="3442226" y="56175"/>
                    </a:cubicBezTo>
                    <a:lnTo>
                      <a:pt x="3442226" y="2770327"/>
                    </a:lnTo>
                    <a:lnTo>
                      <a:pt x="3442226" y="2770327"/>
                    </a:lnTo>
                    <a:cubicBezTo>
                      <a:pt x="3442226" y="2791173"/>
                      <a:pt x="3411455" y="2810483"/>
                      <a:pt x="3363591" y="2820138"/>
                    </a:cubicBezTo>
                  </a:path>
                </a:pathLst>
              </a:custGeom>
              <a:solidFill>
                <a:srgbClr val="DADFF9">
                  <a:alpha val="100000"/>
                </a:srgbClr>
              </a:solidFill>
              <a:ln w="12700">
                <a:no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2" id="12"/>
              <p:cNvSpPr/>
              <p:nvPr/>
            </p:nvSpPr>
            <p:spPr>
              <a:xfrm rot="0" flipH="false" flipV="false">
                <a:off x="546219" y="1840710"/>
                <a:ext cx="3442843" cy="445520"/>
              </a:xfrm>
              <a:prstGeom prst="round2SameRect">
                <a:avLst>
                  <a:gd name="adj1" fmla="val 14902"/>
                  <a:gd name="adj2" fmla="val 0"/>
                </a:avLst>
              </a:prstGeom>
              <a:solidFill>
                <a:srgbClr val="17008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3" id="13"/>
              <p:cNvSpPr/>
              <p:nvPr/>
            </p:nvSpPr>
            <p:spPr>
              <a:xfrm rot="0" flipH="false" flipV="false">
                <a:off x="662469" y="2009360"/>
                <a:ext cx="3209969" cy="194297"/>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Merchant Profile 1</a:t>
                </a:r>
                <a:endParaRPr lang="en-US" sz="1100"/>
              </a:p>
            </p:txBody>
          </p:sp>
        </p:grpSp>
        <p:pic>
          <p:nvPicPr>
            <p:cNvPr name="Picture 14" id="14"/>
            <p:cNvPicPr>
              <a:picLocks noChangeAspect="true"/>
            </p:cNvPicPr>
            <p:nvPr/>
          </p:nvPicPr>
          <p:blipFill>
            <a:blip r:embed="rId4"/>
            <a:srcRect l="0" r="0" t="0" b="0"/>
            <a:stretch>
              <a:fillRect/>
            </a:stretch>
          </p:blipFill>
          <p:spPr>
            <a:xfrm rot="0" flipH="false" flipV="false">
              <a:off x="1076996" y="1841929"/>
              <a:ext cx="388663" cy="421732"/>
            </a:xfrm>
            <a:prstGeom prst="rect">
              <a:avLst/>
            </a:prstGeom>
            <a:ln w="12700">
              <a:noFill/>
              <a:prstDash val="solid"/>
            </a:ln>
          </p:spPr>
        </p:pic>
        <p:sp>
          <p:nvSpPr>
            <p:cNvPr name="AutoShape 15" id="15"/>
            <p:cNvSpPr/>
            <p:nvPr/>
          </p:nvSpPr>
          <p:spPr>
            <a:xfrm rot="0" flipH="false" flipV="false">
              <a:off x="598386" y="2283408"/>
              <a:ext cx="3326592" cy="2342515"/>
            </a:xfrm>
            <a:prstGeom prst="rect">
              <a:avLst/>
            </a:prstGeom>
            <a:noFill/>
            <a:ln w="12700">
              <a:noFill/>
              <a:prstDash val="solid"/>
            </a:ln>
          </p:spPr>
          <p:txBody>
            <a:bodyPr anchor="ctr" rtlCol="false" lIns="34300" rIns="34300" tIns="17150" bIns="17150"/>
            <a:lstStyle/>
            <a:p>
              <a:pPr algn="l" indent="0">
                <a:lnSpc>
                  <a:spcPct val="150000"/>
                </a:lnSpc>
                <a:defRPr/>
              </a:pPr>
              <a:r>
                <a:rPr lang="en-US" b="true" i="false" strike="noStrike" u="none" sz="1000">
                  <a:solidFill>
                    <a:srgbClr val="000000"/>
                  </a:solidFill>
                  <a:latin typeface="Roboto"/>
                  <a:ea typeface="Roboto"/>
                  <a:cs typeface="Roboto"/>
                  <a:sym typeface="Roboto"/>
                </a:rPr>
                <a:t>Business Type: </a:t>
              </a:r>
              <a:r>
                <a:rPr lang="en-US" b="false" i="false" strike="noStrike" u="none" sz="1000">
                  <a:solidFill>
                    <a:srgbClr val="000000"/>
                  </a:solidFill>
                  <a:latin typeface="Roboto"/>
                  <a:ea typeface="Roboto"/>
                  <a:cs typeface="Roboto"/>
                  <a:sym typeface="Roboto"/>
                </a:rPr>
                <a:t>F&amp;B | Café</a:t>
              </a:r>
              <a:endParaRPr lang="en-US" sz="1100"/>
            </a:p>
            <a:p>
              <a:pPr algn="l" indent="0">
                <a:lnSpc>
                  <a:spcPct val="150000"/>
                </a:lnSpc>
              </a:pPr>
              <a:r>
                <a:rPr lang="en-US" b="true" i="false" strike="noStrike" u="none" sz="1000">
                  <a:solidFill>
                    <a:srgbClr val="000000"/>
                  </a:solidFill>
                  <a:latin typeface="Roboto"/>
                  <a:ea typeface="Roboto"/>
                  <a:cs typeface="Roboto"/>
                  <a:sym typeface="Roboto"/>
                </a:rPr>
                <a:t>Plan</a:t>
              </a:r>
              <a:r>
                <a:rPr lang="en-US" b="false" i="false" strike="noStrike" u="none" sz="1000">
                  <a:solidFill>
                    <a:srgbClr val="000000"/>
                  </a:solidFill>
                  <a:latin typeface="Roboto"/>
                  <a:ea typeface="Roboto"/>
                  <a:cs typeface="Roboto"/>
                  <a:sym typeface="Roboto"/>
                </a:rPr>
                <a:t>: Advance Plan </a:t>
              </a:r>
              <a:r>
                <a:rPr lang="en-US" b="false" i="true" strike="noStrike" u="none" sz="800">
                  <a:solidFill>
                    <a:srgbClr val="000000"/>
                  </a:solidFill>
                  <a:latin typeface="Roboto"/>
                  <a:ea typeface="Roboto"/>
                  <a:cs typeface="Roboto"/>
                  <a:sym typeface="Roboto"/>
                </a:rPr>
                <a:t>(Comes with 1 Store &amp; Register License)</a:t>
              </a:r>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true" i="false" strike="noStrike" u="none" sz="1000">
                  <a:solidFill>
                    <a:srgbClr val="000000"/>
                  </a:solidFill>
                  <a:latin typeface="Roboto"/>
                  <a:ea typeface="Roboto"/>
                  <a:cs typeface="Roboto"/>
                  <a:sym typeface="Roboto"/>
                </a:rPr>
                <a:t>Operations: </a:t>
              </a:r>
            </a:p>
            <a:p>
              <a:pPr algn="l" indent="0">
                <a:lnSpc>
                  <a:spcPct val="10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Location A : Serves dine-in customers with a POS register at the counter and 1 for outdoor orders.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Location B : Serves only takeaway customers with one POS register.</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6" id="16"/>
            <p:cNvSpPr/>
            <p:nvPr/>
          </p:nvSpPr>
          <p:spPr>
            <a:xfrm rot="0" flipH="false" flipV="false">
              <a:off x="551990" y="5348114"/>
              <a:ext cx="3442844" cy="1324043"/>
            </a:xfrm>
            <a:prstGeom prst="rect">
              <a:avLst/>
            </a:prstGeom>
            <a:noFill/>
            <a:ln w="12700">
              <a:solidFill>
                <a:srgbClr val="170081">
                  <a:alpha val="100000"/>
                </a:srgbClr>
              </a:solidFill>
              <a:prstDash val="dash"/>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7" id="17"/>
            <p:cNvSpPr/>
            <p:nvPr/>
          </p:nvSpPr>
          <p:spPr>
            <a:xfrm rot="0" flipH="false" flipV="false">
              <a:off x="554043" y="5634142"/>
              <a:ext cx="3437579" cy="864870"/>
            </a:xfrm>
            <a:prstGeom prst="rect">
              <a:avLst/>
            </a:prstGeom>
            <a:noFill/>
            <a:ln w="12700">
              <a:noFill/>
              <a:prstDash val="solid"/>
            </a:ln>
          </p:spPr>
          <p:txBody>
            <a:bodyPr anchor="ctr" rtlCol="false" lIns="34300" rIns="34300" tIns="17150" bIns="17150"/>
            <a:lstStyle/>
            <a:p>
              <a:pPr algn="l" indent="-114300" marL="114300">
                <a:lnSpc>
                  <a:spcPct val="150000"/>
                </a:lnSpc>
                <a:buClr>
                  <a:srgbClr val="000000"/>
                </a:buClr>
                <a:buChar char="•"/>
                <a:defRPr/>
              </a:pPr>
              <a:r>
                <a:rPr lang="en-US" b="true" i="false" strike="noStrike" u="none" sz="900">
                  <a:solidFill>
                    <a:srgbClr val="000000"/>
                  </a:solidFill>
                  <a:latin typeface="Roboto"/>
                  <a:ea typeface="Roboto"/>
                  <a:cs typeface="Roboto"/>
                  <a:sym typeface="Roboto"/>
                </a:rPr>
                <a:t>1 Store License </a:t>
              </a:r>
              <a:r>
                <a:rPr lang="en-US" b="false" i="false" strike="noStrike" u="none" sz="900">
                  <a:solidFill>
                    <a:srgbClr val="000000"/>
                  </a:solidFill>
                  <a:latin typeface="Roboto"/>
                  <a:ea typeface="Roboto"/>
                  <a:cs typeface="Roboto"/>
                  <a:sym typeface="Roboto"/>
                </a:rPr>
                <a:t>– To cover location B under a single management system.</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14300" marL="114300">
                <a:lnSpc>
                  <a:spcPct val="150000"/>
                </a:lnSpc>
                <a:buClr>
                  <a:srgbClr val="000000"/>
                </a:buClr>
                <a:buChar char="•"/>
              </a:pPr>
              <a:r>
                <a:rPr lang="en-US" b="true" i="false" strike="noStrike" u="none" sz="900">
                  <a:solidFill>
                    <a:srgbClr val="000000"/>
                  </a:solidFill>
                  <a:latin typeface="Roboto"/>
                  <a:ea typeface="Roboto"/>
                  <a:cs typeface="Roboto"/>
                  <a:sym typeface="Roboto"/>
                </a:rPr>
                <a:t>1 Register License </a:t>
              </a:r>
              <a:r>
                <a:rPr lang="en-US" b="false" i="false" strike="noStrike" u="none" sz="900">
                  <a:solidFill>
                    <a:srgbClr val="000000"/>
                  </a:solidFill>
                  <a:latin typeface="Roboto"/>
                  <a:ea typeface="Roboto"/>
                  <a:cs typeface="Roboto"/>
                  <a:sym typeface="Roboto"/>
                </a:rPr>
                <a:t>–1 for Location A for outdoor orders.</a:t>
              </a:r>
            </a:p>
          </p:txBody>
        </p:sp>
        <p:sp>
          <p:nvSpPr>
            <p:cNvPr name="AutoShape 18" id="18"/>
            <p:cNvSpPr/>
            <p:nvPr/>
          </p:nvSpPr>
          <p:spPr>
            <a:xfrm rot="0" flipH="false" flipV="false">
              <a:off x="1650245" y="5222060"/>
              <a:ext cx="1222875" cy="219301"/>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200">
                  <a:solidFill>
                    <a:srgbClr val="FFFFFF"/>
                  </a:solidFill>
                  <a:latin typeface="Roboto"/>
                  <a:ea typeface="Roboto"/>
                  <a:cs typeface="Roboto"/>
                  <a:sym typeface="Roboto"/>
                </a:rPr>
                <a:t>Solution</a:t>
              </a:r>
              <a:endParaRPr lang="en-US" sz="1100"/>
            </a:p>
          </p:txBody>
        </p:sp>
      </p:grpSp>
      <p:grpSp>
        <p:nvGrpSpPr>
          <p:cNvPr name="Group 19" id="19"/>
          <p:cNvGrpSpPr/>
          <p:nvPr/>
        </p:nvGrpSpPr>
        <p:grpSpPr>
          <a:xfrm>
            <a:off x="4254619" y="1840710"/>
            <a:ext cx="3450668" cy="4831447"/>
            <a:chOff x="4254619" y="1840710"/>
            <a:chExt cx="3450668" cy="4831447"/>
          </a:xfrm>
        </p:grpSpPr>
        <p:sp>
          <p:nvSpPr>
            <p:cNvPr name="AutoShape 20" id="20"/>
            <p:cNvSpPr/>
            <p:nvPr/>
          </p:nvSpPr>
          <p:spPr>
            <a:xfrm rot="0" flipH="false" flipV="false">
              <a:off x="5364416" y="5178475"/>
              <a:ext cx="1222874" cy="318006"/>
            </a:xfrm>
            <a:prstGeom prst="roundRect">
              <a:avLst>
                <a:gd name="adj" fmla="val 16666"/>
              </a:avLst>
            </a:prstGeom>
            <a:solidFill>
              <a:srgbClr val="1E3C1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21" id="21"/>
            <p:cNvGrpSpPr/>
            <p:nvPr/>
          </p:nvGrpSpPr>
          <p:grpSpPr>
            <a:xfrm>
              <a:off x="4254619" y="1840710"/>
              <a:ext cx="3447443" cy="3292601"/>
              <a:chOff x="4254619" y="1840710"/>
              <a:chExt cx="3447443" cy="3292601"/>
            </a:xfrm>
          </p:grpSpPr>
          <p:sp>
            <p:nvSpPr>
              <p:cNvPr name="Freeform 22" id="22"/>
              <p:cNvSpPr/>
              <p:nvPr/>
            </p:nvSpPr>
            <p:spPr>
              <a:xfrm rot="0" flipH="false" flipV="false">
                <a:off x="4254619" y="1920239"/>
                <a:ext cx="3442226" cy="3213072"/>
              </a:xfrm>
              <a:custGeom>
                <a:avLst/>
                <a:gdLst/>
                <a:ahLst/>
                <a:cxnLst/>
                <a:rect r="r" b="b" t="t" l="l"/>
                <a:pathLst>
                  <a:path h="3213072" w="3442226">
                    <a:moveTo>
                      <a:pt x="3363591" y="2881852"/>
                    </a:moveTo>
                    <a:lnTo>
                      <a:pt x="1788065" y="3204326"/>
                    </a:lnTo>
                    <a:lnTo>
                      <a:pt x="1788065" y="3204326"/>
                    </a:lnTo>
                    <a:cubicBezTo>
                      <a:pt x="1745899" y="3213072"/>
                      <a:pt x="1695756" y="3213072"/>
                      <a:pt x="1653590" y="3204326"/>
                    </a:cubicBezTo>
                    <a:lnTo>
                      <a:pt x="78633" y="2881852"/>
                    </a:lnTo>
                    <a:lnTo>
                      <a:pt x="78633" y="2881852"/>
                    </a:lnTo>
                    <a:cubicBezTo>
                      <a:pt x="30199" y="2871986"/>
                      <a:pt x="0" y="2852476"/>
                      <a:pt x="0" y="2830948"/>
                    </a:cubicBezTo>
                    <a:lnTo>
                      <a:pt x="0" y="57184"/>
                    </a:lnTo>
                    <a:lnTo>
                      <a:pt x="0" y="57184"/>
                    </a:lnTo>
                    <a:cubicBezTo>
                      <a:pt x="0" y="25565"/>
                      <a:pt x="65528" y="0"/>
                      <a:pt x="145871" y="0"/>
                    </a:cubicBezTo>
                    <a:lnTo>
                      <a:pt x="3296354" y="0"/>
                    </a:lnTo>
                    <a:lnTo>
                      <a:pt x="3296354" y="0"/>
                    </a:lnTo>
                    <a:cubicBezTo>
                      <a:pt x="3376698" y="0"/>
                      <a:pt x="3442226" y="25565"/>
                      <a:pt x="3442226" y="57184"/>
                    </a:cubicBezTo>
                    <a:lnTo>
                      <a:pt x="3442226" y="2830948"/>
                    </a:lnTo>
                    <a:lnTo>
                      <a:pt x="3442226" y="2830948"/>
                    </a:lnTo>
                    <a:cubicBezTo>
                      <a:pt x="3442226" y="2852476"/>
                      <a:pt x="3411455" y="2871986"/>
                      <a:pt x="3363591" y="2881852"/>
                    </a:cubicBezTo>
                  </a:path>
                </a:pathLst>
              </a:custGeom>
              <a:solidFill>
                <a:srgbClr val="829A46">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3" id="23"/>
              <p:cNvSpPr/>
              <p:nvPr/>
            </p:nvSpPr>
            <p:spPr>
              <a:xfrm rot="0" flipH="false" flipV="false">
                <a:off x="4259836" y="1840710"/>
                <a:ext cx="3442226" cy="3144238"/>
              </a:xfrm>
              <a:custGeom>
                <a:avLst/>
                <a:gdLst/>
                <a:ahLst/>
                <a:cxnLst/>
                <a:rect r="r" b="b" t="t" l="l"/>
                <a:pathLst>
                  <a:path h="3144238" w="3442226">
                    <a:moveTo>
                      <a:pt x="3363591" y="2820138"/>
                    </a:moveTo>
                    <a:lnTo>
                      <a:pt x="1788065" y="3135681"/>
                    </a:lnTo>
                    <a:lnTo>
                      <a:pt x="1788065" y="3135681"/>
                    </a:lnTo>
                    <a:cubicBezTo>
                      <a:pt x="1745899" y="3144238"/>
                      <a:pt x="1695756" y="3144238"/>
                      <a:pt x="1653590" y="3135681"/>
                    </a:cubicBezTo>
                    <a:lnTo>
                      <a:pt x="78633" y="2820138"/>
                    </a:lnTo>
                    <a:lnTo>
                      <a:pt x="78633" y="2820138"/>
                    </a:lnTo>
                    <a:cubicBezTo>
                      <a:pt x="30199" y="2810483"/>
                      <a:pt x="0" y="2791173"/>
                      <a:pt x="0" y="2770327"/>
                    </a:cubicBezTo>
                    <a:lnTo>
                      <a:pt x="0" y="56175"/>
                    </a:lnTo>
                    <a:lnTo>
                      <a:pt x="0" y="56175"/>
                    </a:lnTo>
                    <a:cubicBezTo>
                      <a:pt x="0" y="25235"/>
                      <a:pt x="65528" y="0"/>
                      <a:pt x="145871" y="0"/>
                    </a:cubicBezTo>
                    <a:lnTo>
                      <a:pt x="3296354" y="0"/>
                    </a:lnTo>
                    <a:lnTo>
                      <a:pt x="3296354" y="0"/>
                    </a:lnTo>
                    <a:cubicBezTo>
                      <a:pt x="3376698" y="0"/>
                      <a:pt x="3442226" y="25235"/>
                      <a:pt x="3442226" y="56175"/>
                    </a:cubicBezTo>
                    <a:lnTo>
                      <a:pt x="3442226" y="2770327"/>
                    </a:lnTo>
                    <a:lnTo>
                      <a:pt x="3442226" y="2770327"/>
                    </a:lnTo>
                    <a:cubicBezTo>
                      <a:pt x="3442226" y="2791173"/>
                      <a:pt x="3411455" y="2810483"/>
                      <a:pt x="3363591" y="2820138"/>
                    </a:cubicBezTo>
                  </a:path>
                </a:pathLst>
              </a:custGeom>
              <a:solidFill>
                <a:srgbClr val="EBF29A">
                  <a:alpha val="100000"/>
                </a:srgbClr>
              </a:solidFill>
              <a:ln w="12700">
                <a:no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4" id="24"/>
              <p:cNvSpPr/>
              <p:nvPr/>
            </p:nvSpPr>
            <p:spPr>
              <a:xfrm rot="0" flipH="false" flipV="false">
                <a:off x="4254619" y="1840710"/>
                <a:ext cx="3442843" cy="445520"/>
              </a:xfrm>
              <a:prstGeom prst="round2SameRect">
                <a:avLst>
                  <a:gd name="adj1" fmla="val 14902"/>
                  <a:gd name="adj2" fmla="val 0"/>
                </a:avLst>
              </a:prstGeom>
              <a:solidFill>
                <a:srgbClr val="1E3C1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5" id="25"/>
              <p:cNvSpPr/>
              <p:nvPr/>
            </p:nvSpPr>
            <p:spPr>
              <a:xfrm rot="0" flipH="false" flipV="false">
                <a:off x="4370869" y="1981469"/>
                <a:ext cx="3209969"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Merchant Profile 2</a:t>
                </a:r>
                <a:endParaRPr lang="en-US" sz="1100"/>
              </a:p>
            </p:txBody>
          </p:sp>
        </p:grpSp>
        <p:sp>
          <p:nvSpPr>
            <p:cNvPr name="AutoShape 26" id="26"/>
            <p:cNvSpPr/>
            <p:nvPr/>
          </p:nvSpPr>
          <p:spPr>
            <a:xfrm rot="0" flipH="false" flipV="false">
              <a:off x="4306786" y="2283186"/>
              <a:ext cx="3326592" cy="2112127"/>
            </a:xfrm>
            <a:prstGeom prst="rect">
              <a:avLst/>
            </a:prstGeom>
            <a:noFill/>
            <a:ln w="12700">
              <a:noFill/>
              <a:prstDash val="solid"/>
            </a:ln>
          </p:spPr>
          <p:txBody>
            <a:bodyPr anchor="ctr" rtlCol="false" lIns="34300" rIns="34300" tIns="17150" bIns="17150"/>
            <a:lstStyle/>
            <a:p>
              <a:pPr algn="l" indent="0">
                <a:lnSpc>
                  <a:spcPct val="150000"/>
                </a:lnSpc>
                <a:defRPr/>
              </a:pPr>
              <a:r>
                <a:rPr lang="en-US" b="true" i="false" strike="noStrike" u="none" sz="1000">
                  <a:solidFill>
                    <a:srgbClr val="000000"/>
                  </a:solidFill>
                  <a:latin typeface="Roboto"/>
                  <a:ea typeface="Roboto"/>
                  <a:cs typeface="Roboto"/>
                  <a:sym typeface="Roboto"/>
                </a:rPr>
                <a:t>Business Type: </a:t>
              </a:r>
              <a:r>
                <a:rPr lang="en-US" b="false" i="false" strike="noStrike" u="none" sz="1000">
                  <a:solidFill>
                    <a:srgbClr val="000000"/>
                  </a:solidFill>
                  <a:latin typeface="Roboto"/>
                  <a:ea typeface="Roboto"/>
                  <a:cs typeface="Roboto"/>
                  <a:sym typeface="Roboto"/>
                </a:rPr>
                <a:t>Retail | Jewerly Shop </a:t>
              </a:r>
              <a:endParaRPr lang="en-US" sz="1100"/>
            </a:p>
            <a:p>
              <a:pPr algn="l" indent="0">
                <a:lnSpc>
                  <a:spcPct val="150000"/>
                </a:lnSpc>
              </a:pPr>
              <a:r>
                <a:rPr lang="en-US" b="true" i="false" strike="noStrike" u="none" sz="1000">
                  <a:solidFill>
                    <a:srgbClr val="000000"/>
                  </a:solidFill>
                  <a:latin typeface="Roboto"/>
                  <a:ea typeface="Roboto"/>
                  <a:cs typeface="Roboto"/>
                  <a:sym typeface="Roboto"/>
                </a:rPr>
                <a:t>Plan</a:t>
              </a:r>
              <a:r>
                <a:rPr lang="en-US" b="false" i="false" strike="noStrike" u="none" sz="1000">
                  <a:solidFill>
                    <a:srgbClr val="000000"/>
                  </a:solidFill>
                  <a:latin typeface="Roboto"/>
                  <a:ea typeface="Roboto"/>
                  <a:cs typeface="Roboto"/>
                  <a:sym typeface="Roboto"/>
                </a:rPr>
                <a:t>: Starter Plan </a:t>
              </a:r>
              <a:r>
                <a:rPr lang="en-US" b="false" i="true" strike="noStrike" u="none" sz="800">
                  <a:solidFill>
                    <a:srgbClr val="000000"/>
                  </a:solidFill>
                  <a:latin typeface="Roboto"/>
                  <a:ea typeface="Roboto"/>
                  <a:cs typeface="Roboto"/>
                  <a:sym typeface="Roboto"/>
                </a:rPr>
                <a:t>(Comes with 1 Store &amp; Register License)</a:t>
              </a:r>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true" i="false" strike="noStrike" u="none" sz="1000">
                  <a:solidFill>
                    <a:srgbClr val="000000"/>
                  </a:solidFill>
                  <a:latin typeface="Roboto"/>
                  <a:ea typeface="Roboto"/>
                  <a:cs typeface="Roboto"/>
                  <a:sym typeface="Roboto"/>
                </a:rPr>
                <a:t>Operations: </a:t>
              </a:r>
            </a:p>
            <a:p>
              <a:pPr algn="l" indent="0">
                <a:lnSpc>
                  <a:spcPct val="10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Location A : Small shop with 1 register at the counter.</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Location B : Recently opened with 1 register at the counter.</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27" id="27"/>
            <p:cNvSpPr/>
            <p:nvPr/>
          </p:nvSpPr>
          <p:spPr>
            <a:xfrm rot="0" flipH="false" flipV="false">
              <a:off x="4260390" y="5348114"/>
              <a:ext cx="3442844" cy="1324043"/>
            </a:xfrm>
            <a:prstGeom prst="rect">
              <a:avLst/>
            </a:prstGeom>
            <a:noFill/>
            <a:ln w="12700">
              <a:solidFill>
                <a:srgbClr val="1E3C13">
                  <a:alpha val="100000"/>
                </a:srgbClr>
              </a:solidFill>
              <a:prstDash val="dash"/>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8" id="28"/>
            <p:cNvSpPr/>
            <p:nvPr/>
          </p:nvSpPr>
          <p:spPr>
            <a:xfrm rot="0" flipH="false" flipV="false">
              <a:off x="4267708" y="5473878"/>
              <a:ext cx="3437579" cy="1072515"/>
            </a:xfrm>
            <a:prstGeom prst="rect">
              <a:avLst/>
            </a:prstGeom>
            <a:noFill/>
            <a:ln w="12700">
              <a:noFill/>
              <a:prstDash val="solid"/>
            </a:ln>
          </p:spPr>
          <p:txBody>
            <a:bodyPr anchor="ctr" rtlCol="false" lIns="34300" rIns="34300" tIns="17150" bIns="17150"/>
            <a:lstStyle/>
            <a:p>
              <a:pPr algn="l" indent="-114300" marL="114300">
                <a:lnSpc>
                  <a:spcPct val="150000"/>
                </a:lnSpc>
                <a:buClr>
                  <a:srgbClr val="000000"/>
                </a:buClr>
                <a:buChar char="•"/>
                <a:defRPr/>
              </a:pPr>
              <a:r>
                <a:rPr lang="en-US" b="true" i="false" strike="noStrike" u="none" sz="900">
                  <a:solidFill>
                    <a:srgbClr val="000000"/>
                  </a:solidFill>
                  <a:latin typeface="Roboto"/>
                  <a:ea typeface="Roboto"/>
                  <a:cs typeface="Roboto"/>
                  <a:sym typeface="Roboto"/>
                </a:rPr>
                <a:t>Upgrade Plan </a:t>
              </a:r>
              <a:r>
                <a:rPr lang="en-US" b="false" i="false" strike="noStrike" u="none" sz="900">
                  <a:solidFill>
                    <a:srgbClr val="000000"/>
                  </a:solidFill>
                  <a:latin typeface="Roboto"/>
                  <a:ea typeface="Roboto"/>
                  <a:cs typeface="Roboto"/>
                  <a:sym typeface="Roboto"/>
                </a:rPr>
                <a:t>– Upgrade to Advance Plan as Stater Plan don’t support multi-store</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14300" marL="114300">
                <a:lnSpc>
                  <a:spcPct val="150000"/>
                </a:lnSpc>
                <a:buClr>
                  <a:srgbClr val="000000"/>
                </a:buClr>
                <a:buChar char="•"/>
              </a:pPr>
              <a:r>
                <a:rPr lang="en-US" b="true" i="false" strike="noStrike" u="none" sz="900">
                  <a:solidFill>
                    <a:srgbClr val="000000"/>
                  </a:solidFill>
                  <a:latin typeface="Roboto"/>
                  <a:ea typeface="Roboto"/>
                  <a:cs typeface="Roboto"/>
                  <a:sym typeface="Roboto"/>
                </a:rPr>
                <a:t>1 Store License </a:t>
              </a:r>
              <a:r>
                <a:rPr lang="en-US" b="false" i="false" strike="noStrike" u="none" sz="900">
                  <a:solidFill>
                    <a:srgbClr val="000000"/>
                  </a:solidFill>
                  <a:latin typeface="Roboto"/>
                  <a:ea typeface="Roboto"/>
                  <a:cs typeface="Roboto"/>
                  <a:sym typeface="Roboto"/>
                </a:rPr>
                <a:t>– Purchase 1 Store License for Location B</a:t>
              </a:r>
            </a:p>
          </p:txBody>
        </p:sp>
        <p:sp>
          <p:nvSpPr>
            <p:cNvPr name="AutoShape 29" id="29"/>
            <p:cNvSpPr/>
            <p:nvPr/>
          </p:nvSpPr>
          <p:spPr>
            <a:xfrm rot="0" flipH="false" flipV="false">
              <a:off x="5358645" y="5222060"/>
              <a:ext cx="1222875" cy="219301"/>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200">
                  <a:solidFill>
                    <a:srgbClr val="FFFFFF"/>
                  </a:solidFill>
                  <a:latin typeface="Roboto"/>
                  <a:ea typeface="Roboto"/>
                  <a:cs typeface="Roboto"/>
                  <a:sym typeface="Roboto"/>
                </a:rPr>
                <a:t>Solution</a:t>
              </a:r>
              <a:endParaRPr lang="en-US" sz="1100"/>
            </a:p>
          </p:txBody>
        </p:sp>
      </p:grpSp>
      <p:grpSp>
        <p:nvGrpSpPr>
          <p:cNvPr name="Group 30" id="30"/>
          <p:cNvGrpSpPr/>
          <p:nvPr/>
        </p:nvGrpSpPr>
        <p:grpSpPr>
          <a:xfrm>
            <a:off x="7945331" y="1828829"/>
            <a:ext cx="3448615" cy="4831447"/>
            <a:chOff x="7945331" y="1828829"/>
            <a:chExt cx="3448615" cy="4831447"/>
          </a:xfrm>
        </p:grpSpPr>
        <p:sp>
          <p:nvSpPr>
            <p:cNvPr name="AutoShape 31" id="31"/>
            <p:cNvSpPr/>
            <p:nvPr/>
          </p:nvSpPr>
          <p:spPr>
            <a:xfrm rot="0" flipH="false" flipV="false">
              <a:off x="9055128" y="5166594"/>
              <a:ext cx="1222874" cy="318006"/>
            </a:xfrm>
            <a:prstGeom prst="roundRect">
              <a:avLst>
                <a:gd name="adj" fmla="val 16666"/>
              </a:avLst>
            </a:prstGeom>
            <a:solidFill>
              <a:srgbClr val="EB5D1A">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32" id="32"/>
            <p:cNvGrpSpPr/>
            <p:nvPr/>
          </p:nvGrpSpPr>
          <p:grpSpPr>
            <a:xfrm>
              <a:off x="7945331" y="1828829"/>
              <a:ext cx="3447443" cy="3292601"/>
              <a:chOff x="7945331" y="1828829"/>
              <a:chExt cx="3447443" cy="3292601"/>
            </a:xfrm>
          </p:grpSpPr>
          <p:sp>
            <p:nvSpPr>
              <p:cNvPr name="Freeform 33" id="33"/>
              <p:cNvSpPr/>
              <p:nvPr/>
            </p:nvSpPr>
            <p:spPr>
              <a:xfrm rot="0" flipH="false" flipV="false">
                <a:off x="7945331" y="1908358"/>
                <a:ext cx="3442226" cy="3213072"/>
              </a:xfrm>
              <a:custGeom>
                <a:avLst/>
                <a:gdLst/>
                <a:ahLst/>
                <a:cxnLst/>
                <a:rect r="r" b="b" t="t" l="l"/>
                <a:pathLst>
                  <a:path h="3213072" w="3442226">
                    <a:moveTo>
                      <a:pt x="3363591" y="2881852"/>
                    </a:moveTo>
                    <a:lnTo>
                      <a:pt x="1788065" y="3204326"/>
                    </a:lnTo>
                    <a:lnTo>
                      <a:pt x="1788065" y="3204326"/>
                    </a:lnTo>
                    <a:cubicBezTo>
                      <a:pt x="1745899" y="3213072"/>
                      <a:pt x="1695756" y="3213072"/>
                      <a:pt x="1653590" y="3204326"/>
                    </a:cubicBezTo>
                    <a:lnTo>
                      <a:pt x="78633" y="2881852"/>
                    </a:lnTo>
                    <a:lnTo>
                      <a:pt x="78633" y="2881852"/>
                    </a:lnTo>
                    <a:cubicBezTo>
                      <a:pt x="30199" y="2871986"/>
                      <a:pt x="0" y="2852476"/>
                      <a:pt x="0" y="2830948"/>
                    </a:cubicBezTo>
                    <a:lnTo>
                      <a:pt x="0" y="57184"/>
                    </a:lnTo>
                    <a:lnTo>
                      <a:pt x="0" y="57184"/>
                    </a:lnTo>
                    <a:cubicBezTo>
                      <a:pt x="0" y="25565"/>
                      <a:pt x="65528" y="0"/>
                      <a:pt x="145871" y="0"/>
                    </a:cubicBezTo>
                    <a:lnTo>
                      <a:pt x="3296354" y="0"/>
                    </a:lnTo>
                    <a:lnTo>
                      <a:pt x="3296354" y="0"/>
                    </a:lnTo>
                    <a:cubicBezTo>
                      <a:pt x="3376698" y="0"/>
                      <a:pt x="3442226" y="25565"/>
                      <a:pt x="3442226" y="57184"/>
                    </a:cubicBezTo>
                    <a:lnTo>
                      <a:pt x="3442226" y="2830948"/>
                    </a:lnTo>
                    <a:lnTo>
                      <a:pt x="3442226" y="2830948"/>
                    </a:lnTo>
                    <a:cubicBezTo>
                      <a:pt x="3442226" y="2852476"/>
                      <a:pt x="3411455" y="2871986"/>
                      <a:pt x="3363591" y="2881852"/>
                    </a:cubicBezTo>
                  </a:path>
                </a:pathLst>
              </a:custGeom>
              <a:solidFill>
                <a:srgbClr val="F8A304">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4" id="34"/>
              <p:cNvSpPr/>
              <p:nvPr/>
            </p:nvSpPr>
            <p:spPr>
              <a:xfrm rot="0" flipH="false" flipV="false">
                <a:off x="7950548" y="1828829"/>
                <a:ext cx="3442226" cy="3144238"/>
              </a:xfrm>
              <a:custGeom>
                <a:avLst/>
                <a:gdLst/>
                <a:ahLst/>
                <a:cxnLst/>
                <a:rect r="r" b="b" t="t" l="l"/>
                <a:pathLst>
                  <a:path h="3144238" w="3442226">
                    <a:moveTo>
                      <a:pt x="3363591" y="2820138"/>
                    </a:moveTo>
                    <a:lnTo>
                      <a:pt x="1788065" y="3135681"/>
                    </a:lnTo>
                    <a:lnTo>
                      <a:pt x="1788065" y="3135681"/>
                    </a:lnTo>
                    <a:cubicBezTo>
                      <a:pt x="1745899" y="3144238"/>
                      <a:pt x="1695756" y="3144238"/>
                      <a:pt x="1653590" y="3135681"/>
                    </a:cubicBezTo>
                    <a:lnTo>
                      <a:pt x="78633" y="2820138"/>
                    </a:lnTo>
                    <a:lnTo>
                      <a:pt x="78633" y="2820138"/>
                    </a:lnTo>
                    <a:cubicBezTo>
                      <a:pt x="30199" y="2810483"/>
                      <a:pt x="0" y="2791173"/>
                      <a:pt x="0" y="2770327"/>
                    </a:cubicBezTo>
                    <a:lnTo>
                      <a:pt x="0" y="56175"/>
                    </a:lnTo>
                    <a:lnTo>
                      <a:pt x="0" y="56175"/>
                    </a:lnTo>
                    <a:cubicBezTo>
                      <a:pt x="0" y="25235"/>
                      <a:pt x="65528" y="0"/>
                      <a:pt x="145871" y="0"/>
                    </a:cubicBezTo>
                    <a:lnTo>
                      <a:pt x="3296354" y="0"/>
                    </a:lnTo>
                    <a:lnTo>
                      <a:pt x="3296354" y="0"/>
                    </a:lnTo>
                    <a:cubicBezTo>
                      <a:pt x="3376698" y="0"/>
                      <a:pt x="3442226" y="25235"/>
                      <a:pt x="3442226" y="56175"/>
                    </a:cubicBezTo>
                    <a:lnTo>
                      <a:pt x="3442226" y="2770327"/>
                    </a:lnTo>
                    <a:lnTo>
                      <a:pt x="3442226" y="2770327"/>
                    </a:lnTo>
                    <a:cubicBezTo>
                      <a:pt x="3442226" y="2791173"/>
                      <a:pt x="3411455" y="2810483"/>
                      <a:pt x="3363591" y="2820138"/>
                    </a:cubicBezTo>
                  </a:path>
                </a:pathLst>
              </a:custGeom>
              <a:solidFill>
                <a:srgbClr val="F9E68A">
                  <a:alpha val="100000"/>
                </a:srgbClr>
              </a:solidFill>
              <a:ln w="12700">
                <a:no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5" id="35"/>
              <p:cNvSpPr/>
              <p:nvPr/>
            </p:nvSpPr>
            <p:spPr>
              <a:xfrm rot="0" flipH="false" flipV="false">
                <a:off x="7945331" y="1828829"/>
                <a:ext cx="3442843" cy="445520"/>
              </a:xfrm>
              <a:prstGeom prst="round2SameRect">
                <a:avLst>
                  <a:gd name="adj1" fmla="val 14902"/>
                  <a:gd name="adj2" fmla="val 0"/>
                </a:avLst>
              </a:prstGeom>
              <a:solidFill>
                <a:srgbClr val="EB5D1A">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6" id="36"/>
              <p:cNvSpPr/>
              <p:nvPr/>
            </p:nvSpPr>
            <p:spPr>
              <a:xfrm rot="0" flipH="false" flipV="false">
                <a:off x="8061581" y="1969588"/>
                <a:ext cx="3209969"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Merchant Profile 3</a:t>
                </a:r>
                <a:endParaRPr lang="en-US" sz="1100"/>
              </a:p>
            </p:txBody>
          </p:sp>
        </p:grpSp>
        <p:sp>
          <p:nvSpPr>
            <p:cNvPr name="AutoShape 37" id="37"/>
            <p:cNvSpPr/>
            <p:nvPr/>
          </p:nvSpPr>
          <p:spPr>
            <a:xfrm rot="0" flipH="false" flipV="false">
              <a:off x="7997526" y="2400066"/>
              <a:ext cx="3326592" cy="1649730"/>
            </a:xfrm>
            <a:prstGeom prst="rect">
              <a:avLst/>
            </a:prstGeom>
            <a:noFill/>
            <a:ln w="12700">
              <a:noFill/>
              <a:prstDash val="solid"/>
            </a:ln>
          </p:spPr>
          <p:txBody>
            <a:bodyPr anchor="ctr" rtlCol="false" lIns="34300" rIns="34300" tIns="17150" bIns="17150"/>
            <a:lstStyle/>
            <a:p>
              <a:pPr algn="l" indent="0">
                <a:lnSpc>
                  <a:spcPct val="150000"/>
                </a:lnSpc>
                <a:defRPr/>
              </a:pPr>
              <a:r>
                <a:rPr lang="en-US" b="true" i="false" strike="noStrike" u="none" sz="1000">
                  <a:solidFill>
                    <a:srgbClr val="000000"/>
                  </a:solidFill>
                  <a:latin typeface="Roboto"/>
                  <a:ea typeface="Roboto"/>
                  <a:cs typeface="Roboto"/>
                  <a:sym typeface="Roboto"/>
                </a:rPr>
                <a:t>Business Type: </a:t>
              </a:r>
              <a:r>
                <a:rPr lang="en-US" b="false" i="false" strike="noStrike" u="none" sz="1000">
                  <a:solidFill>
                    <a:srgbClr val="000000"/>
                  </a:solidFill>
                  <a:latin typeface="Roboto"/>
                  <a:ea typeface="Roboto"/>
                  <a:cs typeface="Roboto"/>
                  <a:sym typeface="Roboto"/>
                </a:rPr>
                <a:t>Service | Glow Beauty Salon</a:t>
              </a:r>
              <a:endParaRPr lang="en-US" sz="1100"/>
            </a:p>
            <a:p>
              <a:pPr algn="l" indent="0">
                <a:lnSpc>
                  <a:spcPct val="150000"/>
                </a:lnSpc>
              </a:pPr>
              <a:r>
                <a:rPr lang="en-US" b="true" i="false" strike="noStrike" u="none" sz="1000">
                  <a:solidFill>
                    <a:srgbClr val="000000"/>
                  </a:solidFill>
                  <a:latin typeface="Roboto"/>
                  <a:ea typeface="Roboto"/>
                  <a:cs typeface="Roboto"/>
                  <a:sym typeface="Roboto"/>
                </a:rPr>
                <a:t>Plan</a:t>
              </a:r>
              <a:r>
                <a:rPr lang="en-US" b="false" i="false" strike="noStrike" u="none" sz="1000">
                  <a:solidFill>
                    <a:srgbClr val="000000"/>
                  </a:solidFill>
                  <a:latin typeface="Roboto"/>
                  <a:ea typeface="Roboto"/>
                  <a:cs typeface="Roboto"/>
                  <a:sym typeface="Roboto"/>
                </a:rPr>
                <a:t>: Starter Plan </a:t>
              </a:r>
              <a:r>
                <a:rPr lang="en-US" b="false" i="true" strike="noStrike" u="none" sz="800">
                  <a:solidFill>
                    <a:srgbClr val="000000"/>
                  </a:solidFill>
                  <a:latin typeface="Roboto"/>
                  <a:ea typeface="Roboto"/>
                  <a:cs typeface="Roboto"/>
                  <a:sym typeface="Roboto"/>
                </a:rPr>
                <a:t>(Comes with 1 Store &amp; Register License)</a:t>
              </a:r>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true" i="false" strike="noStrike" u="none" sz="1000">
                  <a:solidFill>
                    <a:srgbClr val="000000"/>
                  </a:solidFill>
                  <a:latin typeface="Roboto"/>
                  <a:ea typeface="Roboto"/>
                  <a:cs typeface="Roboto"/>
                  <a:sym typeface="Roboto"/>
                </a:rPr>
                <a:t>Operations: </a:t>
              </a:r>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1 counter with a single POS register for Haircuts and 1 POS for Spa services.</a:t>
              </a:r>
            </a:p>
          </p:txBody>
        </p:sp>
        <p:sp>
          <p:nvSpPr>
            <p:cNvPr name="AutoShape 38" id="38"/>
            <p:cNvSpPr/>
            <p:nvPr/>
          </p:nvSpPr>
          <p:spPr>
            <a:xfrm rot="0" flipH="false" flipV="false">
              <a:off x="7951102" y="5336233"/>
              <a:ext cx="3442844" cy="1324043"/>
            </a:xfrm>
            <a:prstGeom prst="rect">
              <a:avLst/>
            </a:prstGeom>
            <a:noFill/>
            <a:ln w="12700">
              <a:solidFill>
                <a:srgbClr val="EB5D1A">
                  <a:alpha val="100000"/>
                </a:srgbClr>
              </a:solidFill>
              <a:prstDash val="dash"/>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9" id="39"/>
            <p:cNvSpPr/>
            <p:nvPr/>
          </p:nvSpPr>
          <p:spPr>
            <a:xfrm rot="0" flipH="false" flipV="false">
              <a:off x="7945331" y="5473065"/>
              <a:ext cx="3437579" cy="865632"/>
            </a:xfrm>
            <a:prstGeom prst="rect">
              <a:avLst/>
            </a:prstGeom>
            <a:noFill/>
            <a:ln w="12700">
              <a:noFill/>
              <a:prstDash val="solid"/>
            </a:ln>
          </p:spPr>
          <p:txBody>
            <a:bodyPr anchor="ctr" rtlCol="false" lIns="34300" rIns="34300" tIns="17150" bIns="17150"/>
            <a:lstStyle/>
            <a:p>
              <a:pPr algn="l" indent="0">
                <a:lnSpc>
                  <a:spcPct val="150000"/>
                </a:lnSpc>
                <a:defRPr/>
              </a:pPr>
              <a:r>
                <a:rPr lang="en-US" b="false" i="false" strike="noStrike" u="none" sz="1400">
                  <a:solidFill>
                    <a:srgbClr val="000000"/>
                  </a:solidFill>
                  <a:latin typeface="Arial"/>
                  <a:ea typeface="Arial"/>
                  <a:cs typeface="Arial"/>
                  <a:sym typeface="Arial"/>
                </a:rPr>
                <a:t/>
              </a:r>
              <a:endParaRPr lang="en-US" sz="1100"/>
            </a:p>
            <a:p>
              <a:pPr algn="l" indent="-114300" marL="114300">
                <a:lnSpc>
                  <a:spcPct val="150000"/>
                </a:lnSpc>
                <a:buClr>
                  <a:srgbClr val="000000"/>
                </a:buClr>
                <a:buChar char="•"/>
              </a:pPr>
              <a:r>
                <a:rPr lang="en-US" b="true" i="false" strike="noStrike" u="none" sz="900">
                  <a:solidFill>
                    <a:srgbClr val="000000"/>
                  </a:solidFill>
                  <a:latin typeface="Roboto"/>
                  <a:ea typeface="Roboto"/>
                  <a:cs typeface="Roboto"/>
                  <a:sym typeface="Roboto"/>
                </a:rPr>
                <a:t>1 Register License </a:t>
              </a:r>
              <a:r>
                <a:rPr lang="en-US" b="false" i="false" strike="noStrike" u="none" sz="900">
                  <a:solidFill>
                    <a:srgbClr val="000000"/>
                  </a:solidFill>
                  <a:latin typeface="Roboto"/>
                  <a:ea typeface="Roboto"/>
                  <a:cs typeface="Roboto"/>
                  <a:sym typeface="Roboto"/>
                </a:rPr>
                <a:t>–1 for the Spa services section, no upgrade needed since its just an additional Register within the same location.</a:t>
              </a:r>
            </a:p>
          </p:txBody>
        </p:sp>
        <p:sp>
          <p:nvSpPr>
            <p:cNvPr name="AutoShape 40" id="40"/>
            <p:cNvSpPr/>
            <p:nvPr/>
          </p:nvSpPr>
          <p:spPr>
            <a:xfrm rot="0" flipH="false" flipV="false">
              <a:off x="9049357" y="5210179"/>
              <a:ext cx="1222875" cy="219301"/>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200">
                  <a:solidFill>
                    <a:srgbClr val="FFFFFF"/>
                  </a:solidFill>
                  <a:latin typeface="Roboto"/>
                  <a:ea typeface="Roboto"/>
                  <a:cs typeface="Roboto"/>
                  <a:sym typeface="Roboto"/>
                </a:rPr>
                <a:t>Solution</a:t>
              </a:r>
              <a:endParaRPr lang="en-US" sz="1100"/>
            </a:p>
          </p:txBody>
        </p:sp>
      </p:grpSp>
      <p:pic>
        <p:nvPicPr>
          <p:cNvPr name="Picture 41" id="41"/>
          <p:cNvPicPr>
            <a:picLocks noChangeAspect="true"/>
          </p:cNvPicPr>
          <p:nvPr/>
        </p:nvPicPr>
        <p:blipFill>
          <a:blip r:embed="rId5"/>
          <a:srcRect l="0" r="0" t="0" b="0"/>
          <a:stretch>
            <a:fillRect/>
          </a:stretch>
        </p:blipFill>
        <p:spPr>
          <a:xfrm rot="0" flipH="false" flipV="false">
            <a:off x="4761716" y="1889745"/>
            <a:ext cx="395264" cy="395264"/>
          </a:xfrm>
          <a:prstGeom prst="rect">
            <a:avLst/>
          </a:prstGeom>
          <a:ln w="12700">
            <a:noFill/>
            <a:prstDash val="solid"/>
          </a:ln>
        </p:spPr>
      </p:pic>
      <p:pic>
        <p:nvPicPr>
          <p:cNvPr name="Picture 42" id="42"/>
          <p:cNvPicPr>
            <a:picLocks noChangeAspect="true"/>
          </p:cNvPicPr>
          <p:nvPr/>
        </p:nvPicPr>
        <p:blipFill>
          <a:blip r:embed="rId6"/>
          <a:srcRect l="0" r="0" t="0" b="0"/>
          <a:stretch>
            <a:fillRect/>
          </a:stretch>
        </p:blipFill>
        <p:spPr>
          <a:xfrm rot="0" flipH="false" flipV="false">
            <a:off x="8525301" y="1842324"/>
            <a:ext cx="384041" cy="384041"/>
          </a:xfrm>
          <a:prstGeom prst="rect">
            <a:avLst/>
          </a:prstGeom>
          <a:ln w="12700">
            <a:noFill/>
            <a:prstDash val="solid"/>
          </a:ln>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Add-On Services</a:t>
            </a:r>
            <a:endParaRPr lang="en-US" sz="1100"/>
          </a:p>
        </p:txBody>
      </p:sp>
      <p:sp>
        <p:nvSpPr>
          <p:cNvPr name="AutoShape 4" id="4"/>
          <p:cNvSpPr/>
          <p:nvPr/>
        </p:nvSpPr>
        <p:spPr>
          <a:xfrm rot="0" flipH="false" flipV="false">
            <a:off x="1956653" y="793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Software</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0569597" y="-126302"/>
            <a:ext cx="1326900" cy="1326900"/>
          </a:xfrm>
          <a:prstGeom prst="rect">
            <a:avLst/>
          </a:prstGeom>
          <a:ln w="12700">
            <a:noFill/>
            <a:prstDash val="solid"/>
          </a:ln>
        </p:spPr>
      </p:pic>
      <p:sp>
        <p:nvSpPr>
          <p:cNvPr name="AutoShape 6" id="6"/>
          <p:cNvSpPr/>
          <p:nvPr/>
        </p:nvSpPr>
        <p:spPr>
          <a:xfrm rot="0" flipH="false" flipV="false">
            <a:off x="201721" y="1120264"/>
            <a:ext cx="10553365" cy="612091"/>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Beyond software plans and licenses, StoreHub provides additional services designed to streamline the onboarding process and ensure merchants are fully prepared to launch their business during Pre-Go Live stage.</a:t>
            </a:r>
            <a:endParaRPr lang="en-US" sz="1100"/>
          </a:p>
        </p:txBody>
      </p:sp>
      <p:grpSp>
        <p:nvGrpSpPr>
          <p:cNvPr name="Group 7" id="7"/>
          <p:cNvGrpSpPr/>
          <p:nvPr/>
        </p:nvGrpSpPr>
        <p:grpSpPr>
          <a:xfrm>
            <a:off x="201721" y="2040723"/>
            <a:ext cx="8696599" cy="4278215"/>
            <a:chOff x="201721" y="2040723"/>
            <a:chExt cx="8696599" cy="4278215"/>
          </a:xfrm>
        </p:grpSpPr>
        <p:sp>
          <p:nvSpPr>
            <p:cNvPr name="Freeform 8" id="8"/>
            <p:cNvSpPr/>
            <p:nvPr/>
          </p:nvSpPr>
          <p:spPr>
            <a:xfrm rot="0" flipH="false" flipV="false">
              <a:off x="204947" y="2097799"/>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005DB3">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9" id="9"/>
            <p:cNvSpPr/>
            <p:nvPr/>
          </p:nvSpPr>
          <p:spPr>
            <a:xfrm rot="0" flipH="false" flipV="false">
              <a:off x="204854" y="2047573"/>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0" id="10"/>
            <p:cNvSpPr/>
            <p:nvPr/>
          </p:nvSpPr>
          <p:spPr>
            <a:xfrm rot="0" flipH="false" flipV="false">
              <a:off x="204947" y="2040723"/>
              <a:ext cx="1975645" cy="493828"/>
            </a:xfrm>
            <a:prstGeom prst="round2SameRect">
              <a:avLst>
                <a:gd name="adj1" fmla="val 14903"/>
                <a:gd name="adj2" fmla="val 0"/>
              </a:avLst>
            </a:prstGeom>
            <a:solidFill>
              <a:srgbClr val="00667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1" id="11"/>
            <p:cNvSpPr/>
            <p:nvPr/>
          </p:nvSpPr>
          <p:spPr>
            <a:xfrm rot="0" flipH="false" flipV="false">
              <a:off x="201721" y="2162531"/>
              <a:ext cx="1975616"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Remote Training</a:t>
              </a:r>
              <a:endParaRPr lang="en-US" sz="1100"/>
            </a:p>
          </p:txBody>
        </p:sp>
        <p:sp>
          <p:nvSpPr>
            <p:cNvPr name="AutoShape 12" id="12"/>
            <p:cNvSpPr/>
            <p:nvPr/>
          </p:nvSpPr>
          <p:spPr>
            <a:xfrm rot="0" flipH="false" flipV="false">
              <a:off x="348257" y="3603875"/>
              <a:ext cx="1690829" cy="843574"/>
            </a:xfrm>
            <a:prstGeom prst="rect">
              <a:avLst/>
            </a:prstGeom>
            <a:noFill/>
            <a:ln w="12700">
              <a:noFill/>
              <a:prstDash val="solid"/>
            </a:ln>
          </p:spPr>
          <p:txBody>
            <a:bodyPr anchor="ctr" rtlCol="false" lIns="34300" rIns="34300" tIns="17150" bIns="17150"/>
            <a:lstStyle/>
            <a:p>
              <a:pPr algn="ctr" indent="0">
                <a:lnSpc>
                  <a:spcPct val="150000"/>
                </a:lnSpc>
                <a:defRPr/>
              </a:pPr>
              <a:r>
                <a:rPr lang="en-US" b="false" i="false" strike="noStrike" u="none" sz="900">
                  <a:solidFill>
                    <a:srgbClr val="000000"/>
                  </a:solidFill>
                  <a:latin typeface="Roboto"/>
                  <a:ea typeface="Roboto"/>
                  <a:cs typeface="Roboto"/>
                  <a:sym typeface="Roboto"/>
                </a:rPr>
                <a:t>2 hours Virtual Training program for merchants that require guidance to setup BackOffice and POS Register.  </a:t>
              </a:r>
              <a:endParaRPr lang="en-US" sz="1100"/>
            </a:p>
          </p:txBody>
        </p:sp>
        <p:sp>
          <p:nvSpPr>
            <p:cNvPr name="AutoShape 13" id="13"/>
            <p:cNvSpPr/>
            <p:nvPr/>
          </p:nvSpPr>
          <p:spPr>
            <a:xfrm rot="0" flipH="false" flipV="false">
              <a:off x="718395" y="483476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690</a:t>
              </a:r>
              <a:endParaRPr lang="en-US" sz="1100"/>
            </a:p>
          </p:txBody>
        </p:sp>
        <p:pic>
          <p:nvPicPr>
            <p:cNvPr name="Picture 14" id="14"/>
            <p:cNvPicPr>
              <a:picLocks noChangeAspect="true"/>
            </p:cNvPicPr>
            <p:nvPr/>
          </p:nvPicPr>
          <p:blipFill>
            <a:blip r:embed="rId4"/>
            <a:srcRect l="0" r="0" t="0" b="0"/>
            <a:stretch>
              <a:fillRect/>
            </a:stretch>
          </p:blipFill>
          <p:spPr>
            <a:xfrm rot="0" flipH="false" flipV="false">
              <a:off x="391924" y="4908971"/>
              <a:ext cx="358421" cy="201859"/>
            </a:xfrm>
            <a:prstGeom prst="rect">
              <a:avLst/>
            </a:prstGeom>
            <a:ln w="12700">
              <a:noFill/>
              <a:prstDash val="solid"/>
            </a:ln>
          </p:spPr>
        </p:pic>
        <p:pic>
          <p:nvPicPr>
            <p:cNvPr name="Picture 15" id="15"/>
            <p:cNvPicPr>
              <a:picLocks noChangeAspect="true"/>
            </p:cNvPicPr>
            <p:nvPr/>
          </p:nvPicPr>
          <p:blipFill>
            <a:blip r:embed="rId5"/>
            <a:srcRect l="0" r="0" t="0" b="0"/>
            <a:stretch>
              <a:fillRect/>
            </a:stretch>
          </p:blipFill>
          <p:spPr>
            <a:xfrm rot="0" flipH="false" flipV="false">
              <a:off x="391924" y="5243391"/>
              <a:ext cx="358421" cy="201859"/>
            </a:xfrm>
            <a:prstGeom prst="rect">
              <a:avLst/>
            </a:prstGeom>
            <a:ln w="12700">
              <a:noFill/>
              <a:prstDash val="solid"/>
            </a:ln>
          </p:spPr>
        </p:pic>
        <p:pic>
          <p:nvPicPr>
            <p:cNvPr name="Picture 16" id="16"/>
            <p:cNvPicPr>
              <a:picLocks noChangeAspect="true"/>
            </p:cNvPicPr>
            <p:nvPr/>
          </p:nvPicPr>
          <p:blipFill>
            <a:blip r:embed="rId6"/>
            <a:srcRect l="0" r="0" t="0" b="0"/>
            <a:stretch>
              <a:fillRect/>
            </a:stretch>
          </p:blipFill>
          <p:spPr>
            <a:xfrm rot="0" flipH="false" flipV="false">
              <a:off x="391924" y="5555005"/>
              <a:ext cx="358421" cy="201885"/>
            </a:xfrm>
            <a:prstGeom prst="rect">
              <a:avLst/>
            </a:prstGeom>
            <a:ln w="12700">
              <a:noFill/>
              <a:prstDash val="solid"/>
            </a:ln>
          </p:spPr>
        </p:pic>
        <p:sp>
          <p:nvSpPr>
            <p:cNvPr name="AutoShape 17" id="17"/>
            <p:cNvSpPr/>
            <p:nvPr/>
          </p:nvSpPr>
          <p:spPr>
            <a:xfrm rot="0" flipH="false" flipV="false">
              <a:off x="715992" y="514899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3,500</a:t>
              </a:r>
              <a:endParaRPr lang="en-US" sz="1100"/>
            </a:p>
          </p:txBody>
        </p:sp>
        <p:sp>
          <p:nvSpPr>
            <p:cNvPr name="AutoShape 18" id="18"/>
            <p:cNvSpPr/>
            <p:nvPr/>
          </p:nvSpPr>
          <p:spPr>
            <a:xfrm rot="0" flipH="false" flipV="false">
              <a:off x="701626" y="546838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3,050</a:t>
              </a:r>
              <a:endParaRPr lang="en-US" sz="1100"/>
            </a:p>
          </p:txBody>
        </p:sp>
        <p:pic>
          <p:nvPicPr>
            <p:cNvPr name="Picture 19" id="19"/>
            <p:cNvPicPr>
              <a:picLocks noChangeAspect="true"/>
            </p:cNvPicPr>
            <p:nvPr/>
          </p:nvPicPr>
          <p:blipFill>
            <a:blip r:embed="rId7"/>
            <a:srcRect l="0" r="0" t="0" b="0"/>
            <a:stretch>
              <a:fillRect/>
            </a:stretch>
          </p:blipFill>
          <p:spPr>
            <a:xfrm rot="0" flipH="false" flipV="false">
              <a:off x="812060" y="2530435"/>
              <a:ext cx="886130" cy="886130"/>
            </a:xfrm>
            <a:prstGeom prst="rect">
              <a:avLst/>
            </a:prstGeom>
            <a:ln w="12700">
              <a:noFill/>
              <a:prstDash val="solid"/>
            </a:ln>
          </p:spPr>
        </p:pic>
        <p:sp>
          <p:nvSpPr>
            <p:cNvPr name="Freeform 20" id="20"/>
            <p:cNvSpPr/>
            <p:nvPr/>
          </p:nvSpPr>
          <p:spPr>
            <a:xfrm rot="0" flipH="false" flipV="false">
              <a:off x="2487132" y="2099833"/>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005DB3">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1" id="21"/>
            <p:cNvSpPr/>
            <p:nvPr/>
          </p:nvSpPr>
          <p:spPr>
            <a:xfrm rot="0" flipH="false" flipV="false">
              <a:off x="2487039" y="2049607"/>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2" id="22"/>
            <p:cNvSpPr/>
            <p:nvPr/>
          </p:nvSpPr>
          <p:spPr>
            <a:xfrm rot="0" flipH="false" flipV="false">
              <a:off x="2487132" y="2042757"/>
              <a:ext cx="1975645" cy="493828"/>
            </a:xfrm>
            <a:prstGeom prst="round2SameRect">
              <a:avLst>
                <a:gd name="adj1" fmla="val 14903"/>
                <a:gd name="adj2" fmla="val 0"/>
              </a:avLst>
            </a:prstGeom>
            <a:solidFill>
              <a:srgbClr val="00667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3" id="23"/>
            <p:cNvSpPr/>
            <p:nvPr/>
          </p:nvSpPr>
          <p:spPr>
            <a:xfrm rot="0" flipH="false" flipV="false">
              <a:off x="2483906" y="2164565"/>
              <a:ext cx="1975616"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Onsite Training</a:t>
              </a:r>
              <a:endParaRPr lang="en-US" sz="1100"/>
            </a:p>
          </p:txBody>
        </p:sp>
        <p:sp>
          <p:nvSpPr>
            <p:cNvPr name="AutoShape 24" id="24"/>
            <p:cNvSpPr/>
            <p:nvPr/>
          </p:nvSpPr>
          <p:spPr>
            <a:xfrm rot="0" flipH="false" flipV="false">
              <a:off x="2520229" y="3389373"/>
              <a:ext cx="1909371" cy="1402715"/>
            </a:xfrm>
            <a:prstGeom prst="rect">
              <a:avLst/>
            </a:prstGeom>
            <a:noFill/>
            <a:ln w="12700">
              <a:noFill/>
              <a:prstDash val="solid"/>
            </a:ln>
          </p:spPr>
          <p:txBody>
            <a:bodyPr anchor="ctr" rtlCol="false" lIns="34300" rIns="34300" tIns="17150" bIns="17150"/>
            <a:lstStyle/>
            <a:p>
              <a:pPr algn="ctr" indent="0">
                <a:lnSpc>
                  <a:spcPct val="150000"/>
                </a:lnSpc>
                <a:defRPr/>
              </a:pPr>
              <a:r>
                <a:rPr lang="en-US" b="false" i="false" strike="noStrike" u="none" sz="900">
                  <a:solidFill>
                    <a:srgbClr val="000000"/>
                  </a:solidFill>
                  <a:latin typeface="Roboto"/>
                  <a:ea typeface="Roboto"/>
                  <a:cs typeface="Roboto"/>
                  <a:sym typeface="Roboto"/>
                </a:rPr>
                <a:t>2 hours face-to-face Training program for merchants that require guidance to setup BackOffice and POS Register</a:t>
              </a:r>
              <a:endParaRPr lang="en-US" sz="1100"/>
            </a:p>
            <a:p>
              <a:pPr algn="ctr"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800">
                  <a:solidFill>
                    <a:srgbClr val="000000"/>
                  </a:solidFill>
                  <a:latin typeface="Roboto"/>
                  <a:ea typeface="Roboto"/>
                  <a:cs typeface="Roboto"/>
                  <a:sym typeface="Roboto"/>
                </a:rPr>
                <a:t>MY</a:t>
              </a:r>
              <a:r>
                <a:rPr lang="en-US" b="false" i="false" strike="noStrike" u="none" sz="800">
                  <a:solidFill>
                    <a:srgbClr val="000000"/>
                  </a:solidFill>
                  <a:latin typeface="Roboto"/>
                  <a:ea typeface="Roboto"/>
                  <a:cs typeface="Roboto"/>
                  <a:sym typeface="Roboto"/>
                </a:rPr>
                <a:t>: Only for Johor Bahru, Georgetown and Klang Valley. Refer </a:t>
              </a:r>
              <a:r>
                <a:rPr lang="en-US" b="false" i="false" strike="noStrike" u="none" sz="800">
                  <a:solidFill>
                    <a:srgbClr val="000000"/>
                  </a:solidFill>
                  <a:latin typeface="Roboto"/>
                  <a:ea typeface="Roboto"/>
                  <a:cs typeface="Roboto"/>
                  <a:sym typeface="Roboto"/>
                  <a:hlinkClick r:id="rId8" tooltip="https://docs.google.com/spreadsheets/d/1UEtAeSbU7HTECrk0LtZDMIRTW0q47puXPS9fRI13Etc/edit?gid=1034534315#gid=1034534315">
                    <a:extLst>
                      <a:ext uri="{A12FA001-AC4F-418D-AE19-62706E023703}">
                        <ahyp:hlinkClr xmlns:ahyp="http://schemas.microsoft.com/office/drawing/2018/hyperlinkcolor" val="tx"/>
                      </a:ext>
                    </a:extLst>
                  </a:hlinkClick>
                </a:rPr>
                <a:t>here</a:t>
              </a:r>
              <a:r>
                <a:rPr lang="en-US" b="false" i="false" strike="noStrike" u="none" sz="800">
                  <a:solidFill>
                    <a:srgbClr val="000000"/>
                  </a:solidFill>
                  <a:latin typeface="Roboto"/>
                  <a:ea typeface="Roboto"/>
                  <a:cs typeface="Roboto"/>
                  <a:sym typeface="Roboto"/>
                </a:rPr>
                <a:t> </a:t>
              </a:r>
            </a:p>
          </p:txBody>
        </p:sp>
        <p:sp>
          <p:nvSpPr>
            <p:cNvPr name="AutoShape 25" id="25"/>
            <p:cNvSpPr/>
            <p:nvPr/>
          </p:nvSpPr>
          <p:spPr>
            <a:xfrm rot="0" flipH="false" flipV="false">
              <a:off x="3000580" y="4836794"/>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990</a:t>
              </a:r>
              <a:endParaRPr lang="en-US" sz="1100"/>
            </a:p>
          </p:txBody>
        </p:sp>
        <p:pic>
          <p:nvPicPr>
            <p:cNvPr name="Picture 26" id="26"/>
            <p:cNvPicPr>
              <a:picLocks noChangeAspect="true"/>
            </p:cNvPicPr>
            <p:nvPr/>
          </p:nvPicPr>
          <p:blipFill>
            <a:blip r:embed="rId4"/>
            <a:srcRect l="0" r="0" t="0" b="0"/>
            <a:stretch>
              <a:fillRect/>
            </a:stretch>
          </p:blipFill>
          <p:spPr>
            <a:xfrm rot="0" flipH="false" flipV="false">
              <a:off x="2674109" y="4911005"/>
              <a:ext cx="358421" cy="201859"/>
            </a:xfrm>
            <a:prstGeom prst="rect">
              <a:avLst/>
            </a:prstGeom>
            <a:ln w="12700">
              <a:noFill/>
              <a:prstDash val="solid"/>
            </a:ln>
          </p:spPr>
        </p:pic>
        <p:pic>
          <p:nvPicPr>
            <p:cNvPr name="Picture 27" id="27"/>
            <p:cNvPicPr>
              <a:picLocks noChangeAspect="true"/>
            </p:cNvPicPr>
            <p:nvPr/>
          </p:nvPicPr>
          <p:blipFill>
            <a:blip r:embed="rId5"/>
            <a:srcRect l="0" r="0" t="0" b="0"/>
            <a:stretch>
              <a:fillRect/>
            </a:stretch>
          </p:blipFill>
          <p:spPr>
            <a:xfrm rot="0" flipH="false" flipV="false">
              <a:off x="2674109" y="5245425"/>
              <a:ext cx="358421" cy="201859"/>
            </a:xfrm>
            <a:prstGeom prst="rect">
              <a:avLst/>
            </a:prstGeom>
            <a:ln w="12700">
              <a:noFill/>
              <a:prstDash val="solid"/>
            </a:ln>
          </p:spPr>
        </p:pic>
        <p:pic>
          <p:nvPicPr>
            <p:cNvPr name="Picture 28" id="28"/>
            <p:cNvPicPr>
              <a:picLocks noChangeAspect="true"/>
            </p:cNvPicPr>
            <p:nvPr/>
          </p:nvPicPr>
          <p:blipFill>
            <a:blip r:embed="rId6"/>
            <a:srcRect l="0" r="0" t="0" b="0"/>
            <a:stretch>
              <a:fillRect/>
            </a:stretch>
          </p:blipFill>
          <p:spPr>
            <a:xfrm rot="0" flipH="false" flipV="false">
              <a:off x="2674109" y="5557039"/>
              <a:ext cx="358421" cy="201885"/>
            </a:xfrm>
            <a:prstGeom prst="rect">
              <a:avLst/>
            </a:prstGeom>
            <a:ln w="12700">
              <a:noFill/>
              <a:prstDash val="solid"/>
            </a:ln>
          </p:spPr>
        </p:pic>
        <p:sp>
          <p:nvSpPr>
            <p:cNvPr name="AutoShape 29" id="29"/>
            <p:cNvSpPr/>
            <p:nvPr/>
          </p:nvSpPr>
          <p:spPr>
            <a:xfrm rot="0" flipH="false" flipV="false">
              <a:off x="2998177" y="5151033"/>
              <a:ext cx="1168400" cy="330200"/>
            </a:xfrm>
            <a:prstGeom prst="rect">
              <a:avLst/>
            </a:prstGeom>
            <a:noFill/>
            <a:ln w="12700">
              <a:noFill/>
              <a:prstDash val="solid"/>
            </a:ln>
          </p:spPr>
          <p:txBody>
            <a:bodyPr anchor="ctr" rtlCol="false" wrap="square" lIns="91440" rIns="91440" tIns="45720" bIns="45720">
              <a:spAutoFit/>
            </a:bodyPr>
            <a:lstStyle/>
            <a:p>
              <a:pPr algn="ctr" indent="0">
                <a:lnSpc>
                  <a:spcPct val="150000"/>
                </a:lnSpc>
                <a:defRPr/>
              </a:pPr>
              <a:r>
                <a:rPr lang="en-US" b="true" i="false" strike="noStrike" u="none" sz="1000">
                  <a:solidFill>
                    <a:srgbClr val="000000"/>
                  </a:solidFill>
                  <a:latin typeface="Roboto"/>
                  <a:ea typeface="Roboto"/>
                  <a:cs typeface="Roboto"/>
                  <a:sym typeface="Roboto"/>
                </a:rPr>
                <a:t>PHP 4,000</a:t>
              </a:r>
              <a:endParaRPr lang="en-US" sz="1100"/>
            </a:p>
          </p:txBody>
        </p:sp>
        <p:sp>
          <p:nvSpPr>
            <p:cNvPr name="AutoShape 30" id="30"/>
            <p:cNvSpPr/>
            <p:nvPr/>
          </p:nvSpPr>
          <p:spPr>
            <a:xfrm rot="0" flipH="false" flipV="false">
              <a:off x="2983810" y="5470417"/>
              <a:ext cx="1316601"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4,000 – 6,000</a:t>
              </a:r>
              <a:endParaRPr lang="en-US" sz="1100"/>
            </a:p>
          </p:txBody>
        </p:sp>
        <p:sp>
          <p:nvSpPr>
            <p:cNvPr name="Freeform 31" id="31"/>
            <p:cNvSpPr/>
            <p:nvPr/>
          </p:nvSpPr>
          <p:spPr>
            <a:xfrm rot="0" flipH="false" flipV="false">
              <a:off x="4760081" y="2104649"/>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005DB3">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2" id="32"/>
            <p:cNvSpPr/>
            <p:nvPr/>
          </p:nvSpPr>
          <p:spPr>
            <a:xfrm rot="0" flipH="false" flipV="false">
              <a:off x="4759988" y="2054423"/>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3" id="33"/>
            <p:cNvSpPr/>
            <p:nvPr/>
          </p:nvSpPr>
          <p:spPr>
            <a:xfrm rot="0" flipH="false" flipV="false">
              <a:off x="4760081" y="2047573"/>
              <a:ext cx="1975645" cy="493828"/>
            </a:xfrm>
            <a:prstGeom prst="round2SameRect">
              <a:avLst>
                <a:gd name="adj1" fmla="val 14903"/>
                <a:gd name="adj2" fmla="val 0"/>
              </a:avLst>
            </a:prstGeom>
            <a:solidFill>
              <a:srgbClr val="00667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4" id="34"/>
            <p:cNvSpPr/>
            <p:nvPr/>
          </p:nvSpPr>
          <p:spPr>
            <a:xfrm rot="0" flipH="false" flipV="false">
              <a:off x="4756855" y="2169381"/>
              <a:ext cx="1975616"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Product Setup</a:t>
              </a:r>
              <a:endParaRPr lang="en-US" sz="1100"/>
            </a:p>
          </p:txBody>
        </p:sp>
        <p:sp>
          <p:nvSpPr>
            <p:cNvPr name="AutoShape 35" id="35"/>
            <p:cNvSpPr/>
            <p:nvPr/>
          </p:nvSpPr>
          <p:spPr>
            <a:xfrm rot="0" flipH="false" flipV="false">
              <a:off x="4789977" y="3553537"/>
              <a:ext cx="1909371" cy="933343"/>
            </a:xfrm>
            <a:prstGeom prst="rect">
              <a:avLst/>
            </a:prstGeom>
            <a:noFill/>
            <a:ln w="12700">
              <a:noFill/>
              <a:prstDash val="solid"/>
            </a:ln>
          </p:spPr>
          <p:txBody>
            <a:bodyPr anchor="ctr" rtlCol="false" lIns="34300" rIns="34300" tIns="17150" bIns="17150"/>
            <a:lstStyle/>
            <a:p>
              <a:pPr algn="ctr" indent="0">
                <a:lnSpc>
                  <a:spcPct val="150000"/>
                </a:lnSpc>
                <a:defRPr/>
              </a:pPr>
              <a:r>
                <a:rPr lang="en-US" b="false" i="false" strike="noStrike" u="none" sz="1000">
                  <a:solidFill>
                    <a:srgbClr val="000000"/>
                  </a:solidFill>
                  <a:latin typeface="Roboto"/>
                  <a:ea typeface="Roboto"/>
                  <a:cs typeface="Roboto"/>
                  <a:sym typeface="Roboto"/>
                </a:rPr>
                <a:t>A dedicated Onboarding Executive to specifically setup Product SKU in merchants BackOffice</a:t>
              </a:r>
              <a:endParaRPr lang="en-US" sz="1100"/>
            </a:p>
          </p:txBody>
        </p:sp>
        <p:sp>
          <p:nvSpPr>
            <p:cNvPr name="AutoShape 36" id="36"/>
            <p:cNvSpPr/>
            <p:nvPr/>
          </p:nvSpPr>
          <p:spPr>
            <a:xfrm rot="0" flipH="false" flipV="false">
              <a:off x="5273529" y="484161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200</a:t>
              </a:r>
              <a:endParaRPr lang="en-US" sz="1100"/>
            </a:p>
          </p:txBody>
        </p:sp>
        <p:pic>
          <p:nvPicPr>
            <p:cNvPr name="Picture 37" id="37"/>
            <p:cNvPicPr>
              <a:picLocks noChangeAspect="true"/>
            </p:cNvPicPr>
            <p:nvPr/>
          </p:nvPicPr>
          <p:blipFill>
            <a:blip r:embed="rId4"/>
            <a:srcRect l="0" r="0" t="0" b="0"/>
            <a:stretch>
              <a:fillRect/>
            </a:stretch>
          </p:blipFill>
          <p:spPr>
            <a:xfrm rot="0" flipH="false" flipV="false">
              <a:off x="4947058" y="4915821"/>
              <a:ext cx="358421" cy="201859"/>
            </a:xfrm>
            <a:prstGeom prst="rect">
              <a:avLst/>
            </a:prstGeom>
            <a:ln w="12700">
              <a:noFill/>
              <a:prstDash val="solid"/>
            </a:ln>
          </p:spPr>
        </p:pic>
        <p:pic>
          <p:nvPicPr>
            <p:cNvPr name="Picture 38" id="38"/>
            <p:cNvPicPr>
              <a:picLocks noChangeAspect="true"/>
            </p:cNvPicPr>
            <p:nvPr/>
          </p:nvPicPr>
          <p:blipFill>
            <a:blip r:embed="rId5"/>
            <a:srcRect l="0" r="0" t="0" b="0"/>
            <a:stretch>
              <a:fillRect/>
            </a:stretch>
          </p:blipFill>
          <p:spPr>
            <a:xfrm rot="0" flipH="false" flipV="false">
              <a:off x="4947058" y="5250241"/>
              <a:ext cx="358421" cy="201859"/>
            </a:xfrm>
            <a:prstGeom prst="rect">
              <a:avLst/>
            </a:prstGeom>
            <a:ln w="12700">
              <a:noFill/>
              <a:prstDash val="solid"/>
            </a:ln>
          </p:spPr>
        </p:pic>
        <p:pic>
          <p:nvPicPr>
            <p:cNvPr name="Picture 39" id="39"/>
            <p:cNvPicPr>
              <a:picLocks noChangeAspect="true"/>
            </p:cNvPicPr>
            <p:nvPr/>
          </p:nvPicPr>
          <p:blipFill>
            <a:blip r:embed="rId6"/>
            <a:srcRect l="0" r="0" t="0" b="0"/>
            <a:stretch>
              <a:fillRect/>
            </a:stretch>
          </p:blipFill>
          <p:spPr>
            <a:xfrm rot="0" flipH="false" flipV="false">
              <a:off x="4947058" y="5561855"/>
              <a:ext cx="358421" cy="201885"/>
            </a:xfrm>
            <a:prstGeom prst="rect">
              <a:avLst/>
            </a:prstGeom>
            <a:ln w="12700">
              <a:noFill/>
              <a:prstDash val="solid"/>
            </a:ln>
          </p:spPr>
        </p:pic>
        <p:sp>
          <p:nvSpPr>
            <p:cNvPr name="AutoShape 40" id="40"/>
            <p:cNvSpPr/>
            <p:nvPr/>
          </p:nvSpPr>
          <p:spPr>
            <a:xfrm rot="0" flipH="false" flipV="false">
              <a:off x="5271126" y="515584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3,500</a:t>
              </a:r>
              <a:endParaRPr lang="en-US" sz="1100"/>
            </a:p>
          </p:txBody>
        </p:sp>
        <p:sp>
          <p:nvSpPr>
            <p:cNvPr name="AutoShape 41" id="41"/>
            <p:cNvSpPr/>
            <p:nvPr/>
          </p:nvSpPr>
          <p:spPr>
            <a:xfrm rot="0" flipH="false" flipV="false">
              <a:off x="5256760" y="547523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3,050</a:t>
              </a:r>
              <a:endParaRPr lang="en-US" sz="1100"/>
            </a:p>
          </p:txBody>
        </p:sp>
        <p:sp>
          <p:nvSpPr>
            <p:cNvPr name="Freeform 42" id="42"/>
            <p:cNvSpPr/>
            <p:nvPr/>
          </p:nvSpPr>
          <p:spPr>
            <a:xfrm rot="0" flipH="false" flipV="false">
              <a:off x="6922675" y="2104649"/>
              <a:ext cx="1975289" cy="4214289"/>
            </a:xfrm>
            <a:custGeom>
              <a:avLst/>
              <a:gdLst/>
              <a:ahLst/>
              <a:cxnLst/>
              <a:rect r="r" b="b" t="t" l="l"/>
              <a:pathLst>
                <a:path h="4214289" w="1975289">
                  <a:moveTo>
                    <a:pt x="1930166" y="3779860"/>
                  </a:moveTo>
                  <a:lnTo>
                    <a:pt x="1026065" y="4202819"/>
                  </a:lnTo>
                  <a:lnTo>
                    <a:pt x="1026065" y="4202819"/>
                  </a:lnTo>
                  <a:cubicBezTo>
                    <a:pt x="1001869" y="4214289"/>
                    <a:pt x="973094" y="4214289"/>
                    <a:pt x="948898" y="4202819"/>
                  </a:cubicBezTo>
                  <a:lnTo>
                    <a:pt x="45123" y="3779860"/>
                  </a:lnTo>
                  <a:lnTo>
                    <a:pt x="45123" y="3779860"/>
                  </a:lnTo>
                  <a:cubicBezTo>
                    <a:pt x="17330" y="3766919"/>
                    <a:pt x="0" y="3741330"/>
                    <a:pt x="0" y="3713093"/>
                  </a:cubicBezTo>
                  <a:lnTo>
                    <a:pt x="0" y="75004"/>
                  </a:lnTo>
                  <a:lnTo>
                    <a:pt x="0" y="75004"/>
                  </a:lnTo>
                  <a:cubicBezTo>
                    <a:pt x="0" y="33531"/>
                    <a:pt x="37602" y="0"/>
                    <a:pt x="83707" y="0"/>
                  </a:cubicBezTo>
                  <a:lnTo>
                    <a:pt x="1891582" y="0"/>
                  </a:lnTo>
                  <a:lnTo>
                    <a:pt x="1891582" y="0"/>
                  </a:lnTo>
                  <a:cubicBezTo>
                    <a:pt x="1937687" y="0"/>
                    <a:pt x="1975289" y="33531"/>
                    <a:pt x="1975289" y="75004"/>
                  </a:cubicBezTo>
                  <a:lnTo>
                    <a:pt x="1975289" y="3713093"/>
                  </a:lnTo>
                  <a:lnTo>
                    <a:pt x="1975289" y="3713093"/>
                  </a:lnTo>
                  <a:cubicBezTo>
                    <a:pt x="1975289" y="3741330"/>
                    <a:pt x="1957633" y="3766919"/>
                    <a:pt x="1930166" y="3779860"/>
                  </a:cubicBezTo>
                </a:path>
              </a:pathLst>
            </a:custGeom>
            <a:solidFill>
              <a:srgbClr val="005DB3">
                <a:alpha val="498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3" id="43"/>
            <p:cNvSpPr/>
            <p:nvPr/>
          </p:nvSpPr>
          <p:spPr>
            <a:xfrm rot="0" flipH="false" flipV="false">
              <a:off x="6922582" y="2054423"/>
              <a:ext cx="1975289" cy="4215605"/>
            </a:xfrm>
            <a:custGeom>
              <a:avLst/>
              <a:gdLst/>
              <a:ahLst/>
              <a:cxnLst/>
              <a:rect r="r" b="b" t="t" l="l"/>
              <a:pathLst>
                <a:path h="4215605" w="1975289">
                  <a:moveTo>
                    <a:pt x="1930166" y="3781071"/>
                  </a:moveTo>
                  <a:lnTo>
                    <a:pt x="1026065" y="4204131"/>
                  </a:lnTo>
                  <a:lnTo>
                    <a:pt x="1026065" y="4204131"/>
                  </a:lnTo>
                  <a:cubicBezTo>
                    <a:pt x="1001869" y="4215605"/>
                    <a:pt x="973094" y="4215605"/>
                    <a:pt x="948898" y="4204131"/>
                  </a:cubicBezTo>
                  <a:lnTo>
                    <a:pt x="45123" y="3781071"/>
                  </a:lnTo>
                  <a:lnTo>
                    <a:pt x="45123" y="3781071"/>
                  </a:lnTo>
                  <a:cubicBezTo>
                    <a:pt x="17330" y="3768126"/>
                    <a:pt x="0" y="3742235"/>
                    <a:pt x="0" y="3714286"/>
                  </a:cubicBezTo>
                  <a:lnTo>
                    <a:pt x="0" y="75315"/>
                  </a:lnTo>
                  <a:lnTo>
                    <a:pt x="0" y="75315"/>
                  </a:lnTo>
                  <a:cubicBezTo>
                    <a:pt x="0" y="33833"/>
                    <a:pt x="37602" y="0"/>
                    <a:pt x="83707" y="0"/>
                  </a:cubicBezTo>
                  <a:lnTo>
                    <a:pt x="1891582" y="0"/>
                  </a:lnTo>
                  <a:lnTo>
                    <a:pt x="1891582" y="0"/>
                  </a:lnTo>
                  <a:cubicBezTo>
                    <a:pt x="1937687" y="0"/>
                    <a:pt x="1975289" y="33833"/>
                    <a:pt x="1975289" y="75315"/>
                  </a:cubicBezTo>
                  <a:lnTo>
                    <a:pt x="1975289" y="3714286"/>
                  </a:lnTo>
                  <a:lnTo>
                    <a:pt x="1975289" y="3714286"/>
                  </a:lnTo>
                  <a:cubicBezTo>
                    <a:pt x="1975289" y="3742235"/>
                    <a:pt x="1957633" y="3768126"/>
                    <a:pt x="1930166" y="3781071"/>
                  </a:cubicBezTo>
                </a:path>
              </a:pathLst>
            </a:custGeom>
            <a:solidFill>
              <a:srgbClr val="EEEEEE">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4" id="44"/>
            <p:cNvSpPr/>
            <p:nvPr/>
          </p:nvSpPr>
          <p:spPr>
            <a:xfrm rot="0" flipH="false" flipV="false">
              <a:off x="6922675" y="2047573"/>
              <a:ext cx="1975645" cy="493828"/>
            </a:xfrm>
            <a:prstGeom prst="round2SameRect">
              <a:avLst>
                <a:gd name="adj1" fmla="val 14903"/>
                <a:gd name="adj2" fmla="val 0"/>
              </a:avLst>
            </a:prstGeom>
            <a:solidFill>
              <a:srgbClr val="006673">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5" id="45"/>
            <p:cNvSpPr/>
            <p:nvPr/>
          </p:nvSpPr>
          <p:spPr>
            <a:xfrm rot="0" flipH="false" flipV="false">
              <a:off x="6919449" y="2169381"/>
              <a:ext cx="1975616"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Go Live Support</a:t>
              </a:r>
              <a:endParaRPr lang="en-US" sz="1100"/>
            </a:p>
          </p:txBody>
        </p:sp>
        <p:sp>
          <p:nvSpPr>
            <p:cNvPr name="AutoShape 46" id="46"/>
            <p:cNvSpPr/>
            <p:nvPr/>
          </p:nvSpPr>
          <p:spPr>
            <a:xfrm rot="0" flipH="false" flipV="false">
              <a:off x="6952571" y="3523176"/>
              <a:ext cx="1909371" cy="843574"/>
            </a:xfrm>
            <a:prstGeom prst="rect">
              <a:avLst/>
            </a:prstGeom>
            <a:noFill/>
            <a:ln w="12700">
              <a:noFill/>
              <a:prstDash val="solid"/>
            </a:ln>
          </p:spPr>
          <p:txBody>
            <a:bodyPr anchor="ctr" rtlCol="false" lIns="34300" rIns="34300" tIns="17150" bIns="17150"/>
            <a:lstStyle/>
            <a:p>
              <a:pPr algn="ctr" indent="0">
                <a:lnSpc>
                  <a:spcPct val="150000"/>
                </a:lnSpc>
                <a:defRPr/>
              </a:pPr>
              <a:r>
                <a:rPr lang="en-US" b="false" i="false" strike="noStrike" u="none" sz="900">
                  <a:solidFill>
                    <a:srgbClr val="000000"/>
                  </a:solidFill>
                  <a:latin typeface="Roboto"/>
                  <a:ea typeface="Roboto"/>
                  <a:cs typeface="Roboto"/>
                  <a:sym typeface="Roboto"/>
                </a:rPr>
                <a:t>A dedicated Onboarding Consultant will physically go to merchants' store to ensure smooth operations on Go Live day.</a:t>
              </a:r>
              <a:endParaRPr lang="en-US" sz="1100"/>
            </a:p>
          </p:txBody>
        </p:sp>
        <p:sp>
          <p:nvSpPr>
            <p:cNvPr name="AutoShape 47" id="47"/>
            <p:cNvSpPr/>
            <p:nvPr/>
          </p:nvSpPr>
          <p:spPr>
            <a:xfrm rot="0" flipH="false" flipV="false">
              <a:off x="7436123" y="484161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400</a:t>
              </a:r>
              <a:endParaRPr lang="en-US" sz="1100"/>
            </a:p>
          </p:txBody>
        </p:sp>
        <p:pic>
          <p:nvPicPr>
            <p:cNvPr name="Picture 48" id="48"/>
            <p:cNvPicPr>
              <a:picLocks noChangeAspect="true"/>
            </p:cNvPicPr>
            <p:nvPr/>
          </p:nvPicPr>
          <p:blipFill>
            <a:blip r:embed="rId4"/>
            <a:srcRect l="0" r="0" t="0" b="0"/>
            <a:stretch>
              <a:fillRect/>
            </a:stretch>
          </p:blipFill>
          <p:spPr>
            <a:xfrm rot="0" flipH="false" flipV="false">
              <a:off x="7109652" y="4915821"/>
              <a:ext cx="358421" cy="201859"/>
            </a:xfrm>
            <a:prstGeom prst="rect">
              <a:avLst/>
            </a:prstGeom>
            <a:ln w="12700">
              <a:noFill/>
              <a:prstDash val="solid"/>
            </a:ln>
          </p:spPr>
        </p:pic>
        <p:pic>
          <p:nvPicPr>
            <p:cNvPr name="Picture 49" id="49"/>
            <p:cNvPicPr>
              <a:picLocks noChangeAspect="true"/>
            </p:cNvPicPr>
            <p:nvPr/>
          </p:nvPicPr>
          <p:blipFill>
            <a:blip r:embed="rId5"/>
            <a:srcRect l="0" r="0" t="0" b="0"/>
            <a:stretch>
              <a:fillRect/>
            </a:stretch>
          </p:blipFill>
          <p:spPr>
            <a:xfrm rot="0" flipH="false" flipV="false">
              <a:off x="7109652" y="5250241"/>
              <a:ext cx="358421" cy="201859"/>
            </a:xfrm>
            <a:prstGeom prst="rect">
              <a:avLst/>
            </a:prstGeom>
            <a:ln w="12700">
              <a:noFill/>
              <a:prstDash val="solid"/>
            </a:ln>
          </p:spPr>
        </p:pic>
        <p:pic>
          <p:nvPicPr>
            <p:cNvPr name="Picture 50" id="50"/>
            <p:cNvPicPr>
              <a:picLocks noChangeAspect="true"/>
            </p:cNvPicPr>
            <p:nvPr/>
          </p:nvPicPr>
          <p:blipFill>
            <a:blip r:embed="rId6"/>
            <a:srcRect l="0" r="0" t="0" b="0"/>
            <a:stretch>
              <a:fillRect/>
            </a:stretch>
          </p:blipFill>
          <p:spPr>
            <a:xfrm rot="0" flipH="false" flipV="false">
              <a:off x="7109652" y="5561855"/>
              <a:ext cx="358421" cy="201885"/>
            </a:xfrm>
            <a:prstGeom prst="rect">
              <a:avLst/>
            </a:prstGeom>
            <a:ln w="12700">
              <a:noFill/>
              <a:prstDash val="solid"/>
            </a:ln>
          </p:spPr>
        </p:pic>
        <p:sp>
          <p:nvSpPr>
            <p:cNvPr name="AutoShape 51" id="51"/>
            <p:cNvSpPr/>
            <p:nvPr/>
          </p:nvSpPr>
          <p:spPr>
            <a:xfrm rot="0" flipH="false" flipV="false">
              <a:off x="7433720" y="515584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4000</a:t>
              </a:r>
              <a:endParaRPr lang="en-US" sz="1100"/>
            </a:p>
          </p:txBody>
        </p:sp>
        <p:sp>
          <p:nvSpPr>
            <p:cNvPr name="AutoShape 52" id="52"/>
            <p:cNvSpPr/>
            <p:nvPr/>
          </p:nvSpPr>
          <p:spPr>
            <a:xfrm rot="0" flipH="false" flipV="false">
              <a:off x="7419354" y="547523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3,000</a:t>
              </a:r>
              <a:endParaRPr lang="en-US" sz="1100"/>
            </a:p>
          </p:txBody>
        </p:sp>
        <p:pic>
          <p:nvPicPr>
            <p:cNvPr name="Picture 53" id="53"/>
            <p:cNvPicPr>
              <a:picLocks noChangeAspect="true"/>
            </p:cNvPicPr>
            <p:nvPr/>
          </p:nvPicPr>
          <p:blipFill>
            <a:blip r:embed="rId9"/>
            <a:srcRect l="0" r="0" t="0" b="0"/>
            <a:stretch>
              <a:fillRect/>
            </a:stretch>
          </p:blipFill>
          <p:spPr>
            <a:xfrm rot="0" flipH="false" flipV="false">
              <a:off x="3116447" y="2572258"/>
              <a:ext cx="844308" cy="844308"/>
            </a:xfrm>
            <a:prstGeom prst="rect">
              <a:avLst/>
            </a:prstGeom>
            <a:ln w="12700">
              <a:noFill/>
              <a:prstDash val="solid"/>
            </a:ln>
          </p:spPr>
        </p:pic>
        <p:pic>
          <p:nvPicPr>
            <p:cNvPr name="Picture 54" id="54"/>
            <p:cNvPicPr>
              <a:picLocks noChangeAspect="true"/>
            </p:cNvPicPr>
            <p:nvPr/>
          </p:nvPicPr>
          <p:blipFill>
            <a:blip r:embed="rId10"/>
            <a:srcRect l="0" r="0" t="0" b="0"/>
            <a:stretch>
              <a:fillRect/>
            </a:stretch>
          </p:blipFill>
          <p:spPr>
            <a:xfrm rot="0" flipH="false" flipV="false">
              <a:off x="5314478" y="2606133"/>
              <a:ext cx="860368" cy="860368"/>
            </a:xfrm>
            <a:prstGeom prst="rect">
              <a:avLst/>
            </a:prstGeom>
            <a:ln w="12700">
              <a:noFill/>
              <a:prstDash val="solid"/>
            </a:ln>
          </p:spPr>
        </p:pic>
        <p:pic>
          <p:nvPicPr>
            <p:cNvPr name="Picture 55" id="55"/>
            <p:cNvPicPr>
              <a:picLocks noChangeAspect="true"/>
            </p:cNvPicPr>
            <p:nvPr/>
          </p:nvPicPr>
          <p:blipFill>
            <a:blip r:embed="rId11"/>
            <a:srcRect l="0" r="0" t="0" b="0"/>
            <a:stretch>
              <a:fillRect/>
            </a:stretch>
          </p:blipFill>
          <p:spPr>
            <a:xfrm rot="0" flipH="false" flipV="false">
              <a:off x="7404729" y="2543252"/>
              <a:ext cx="1005053" cy="1005053"/>
            </a:xfrm>
            <a:prstGeom prst="rect">
              <a:avLst/>
            </a:prstGeom>
            <a:ln w="12700">
              <a:noFill/>
              <a:prstDash val="solid"/>
            </a:ln>
          </p:spPr>
        </p:pic>
      </p:grpSp>
      <p:grpSp>
        <p:nvGrpSpPr>
          <p:cNvPr name="Group 56" id="56"/>
          <p:cNvGrpSpPr/>
          <p:nvPr/>
        </p:nvGrpSpPr>
        <p:grpSpPr>
          <a:xfrm>
            <a:off x="9468631" y="1828547"/>
            <a:ext cx="2274277" cy="3491016"/>
            <a:chOff x="9468631" y="1828547"/>
            <a:chExt cx="2274277" cy="3491016"/>
          </a:xfrm>
        </p:grpSpPr>
        <p:pic>
          <p:nvPicPr>
            <p:cNvPr name="Picture 57" id="57"/>
            <p:cNvPicPr>
              <a:picLocks noChangeAspect="true"/>
            </p:cNvPicPr>
            <p:nvPr/>
          </p:nvPicPr>
          <p:blipFill>
            <a:blip r:embed="rId12"/>
            <a:srcRect l="0" r="0" t="0" b="0"/>
            <a:stretch>
              <a:fillRect/>
            </a:stretch>
          </p:blipFill>
          <p:spPr>
            <a:xfrm rot="0" flipH="false" flipV="false">
              <a:off x="10157273" y="1828547"/>
              <a:ext cx="1195625" cy="1195625"/>
            </a:xfrm>
            <a:prstGeom prst="rect">
              <a:avLst/>
            </a:prstGeom>
            <a:ln w="12700">
              <a:noFill/>
              <a:prstDash val="solid"/>
            </a:ln>
          </p:spPr>
        </p:pic>
        <p:sp>
          <p:nvSpPr>
            <p:cNvPr name="AutoShape 58" id="58"/>
            <p:cNvSpPr/>
            <p:nvPr/>
          </p:nvSpPr>
          <p:spPr>
            <a:xfrm rot="0" flipH="false" flipV="false">
              <a:off x="9468631" y="2939852"/>
              <a:ext cx="2274277" cy="493828"/>
            </a:xfrm>
            <a:prstGeom prst="round2SameRect">
              <a:avLst>
                <a:gd name="adj1" fmla="val 14903"/>
                <a:gd name="adj2" fmla="val 0"/>
              </a:avLst>
            </a:prstGeom>
            <a:solidFill>
              <a:srgbClr val="C9009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59" id="59"/>
            <p:cNvSpPr/>
            <p:nvPr/>
          </p:nvSpPr>
          <p:spPr>
            <a:xfrm rot="0" flipH="false" flipV="false">
              <a:off x="9615277" y="3049672"/>
              <a:ext cx="1975616" cy="250079"/>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400">
                  <a:solidFill>
                    <a:srgbClr val="FFFFFF"/>
                  </a:solidFill>
                  <a:latin typeface="Roboto"/>
                  <a:ea typeface="Roboto"/>
                  <a:cs typeface="Roboto"/>
                  <a:sym typeface="Roboto"/>
                </a:rPr>
                <a:t>Fun Fact !</a:t>
              </a:r>
              <a:endParaRPr lang="en-US" sz="1100"/>
            </a:p>
          </p:txBody>
        </p:sp>
        <p:sp>
          <p:nvSpPr>
            <p:cNvPr name="AutoShape 60" id="60"/>
            <p:cNvSpPr/>
            <p:nvPr/>
          </p:nvSpPr>
          <p:spPr>
            <a:xfrm rot="0" flipH="false" flipV="false">
              <a:off x="9468631" y="3366249"/>
              <a:ext cx="2274154" cy="1953314"/>
            </a:xfrm>
            <a:prstGeom prst="rect">
              <a:avLst/>
            </a:prstGeom>
            <a:solidFill>
              <a:srgbClr val="FFFFFF">
                <a:alpha val="100000"/>
              </a:srgbClr>
            </a:solidFill>
            <a:ln w="25400" cap="flat">
              <a:solidFill>
                <a:srgbClr val="C9009F">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61" id="61"/>
            <p:cNvSpPr/>
            <p:nvPr/>
          </p:nvSpPr>
          <p:spPr>
            <a:xfrm rot="0" flipH="false" flipV="false">
              <a:off x="9517891" y="3443332"/>
              <a:ext cx="2170388" cy="1696085"/>
            </a:xfrm>
            <a:prstGeom prst="rect">
              <a:avLst/>
            </a:prstGeom>
            <a:noFill/>
            <a:ln w="12700">
              <a:noFill/>
              <a:prstDash val="solid"/>
            </a:ln>
          </p:spPr>
          <p:txBody>
            <a:bodyPr anchor="ctr" rtlCol="false" lIns="34300" rIns="34300" tIns="17150" bIns="17150"/>
            <a:lstStyle/>
            <a:p>
              <a:pPr algn="l" indent="0">
                <a:lnSpc>
                  <a:spcPct val="150000"/>
                </a:lnSpc>
                <a:defRPr/>
              </a:pPr>
              <a:r>
                <a:rPr lang="en-US" b="true" i="false" strike="noStrike" u="none" sz="800">
                  <a:solidFill>
                    <a:srgbClr val="000000"/>
                  </a:solidFill>
                  <a:latin typeface="Roboto"/>
                  <a:ea typeface="Roboto"/>
                  <a:cs typeface="Roboto"/>
                  <a:sym typeface="Roboto"/>
                </a:rPr>
                <a:t>Pre-Go Live: </a:t>
              </a:r>
              <a:br>
                <a:rPr lang="en-US" b="true" i="false" strike="noStrike" u="none" sz="800">
                  <a:solidFill>
                    <a:srgbClr val="000000"/>
                  </a:solidFill>
                  <a:latin typeface="Roboto"/>
                  <a:ea typeface="Roboto"/>
                  <a:cs typeface="Roboto"/>
                  <a:sym typeface="Roboto"/>
                </a:rPr>
              </a:br>
              <a:r>
                <a:rPr lang="en-US" b="false" i="false" strike="noStrike" u="none" sz="800">
                  <a:solidFill>
                    <a:srgbClr val="000000"/>
                  </a:solidFill>
                  <a:latin typeface="Roboto"/>
                  <a:ea typeface="Roboto"/>
                  <a:cs typeface="Roboto"/>
                  <a:sym typeface="Roboto"/>
                </a:rPr>
                <a:t>At this stage, merchants will go through onboarding process with Merchant Success Managers and Onboarding Consultant.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800">
                  <a:solidFill>
                    <a:srgbClr val="000000"/>
                  </a:solidFill>
                  <a:latin typeface="Roboto"/>
                  <a:ea typeface="Roboto"/>
                  <a:cs typeface="Roboto"/>
                  <a:sym typeface="Roboto"/>
                </a:rPr>
                <a:t>Post-Go Live</a:t>
              </a:r>
              <a:r>
                <a:rPr lang="en-US" b="false" i="false" strike="noStrike" u="none" sz="800">
                  <a:solidFill>
                    <a:srgbClr val="000000"/>
                  </a:solidFill>
                  <a:latin typeface="Roboto"/>
                  <a:ea typeface="Roboto"/>
                  <a:cs typeface="Roboto"/>
                  <a:sym typeface="Roboto"/>
                </a:rPr>
                <a:t>: </a:t>
              </a:r>
              <a:br>
                <a:rPr lang="en-US" b="false" i="false" strike="noStrike" u="none" sz="800">
                  <a:solidFill>
                    <a:srgbClr val="000000"/>
                  </a:solidFill>
                  <a:latin typeface="Roboto"/>
                  <a:ea typeface="Roboto"/>
                  <a:cs typeface="Roboto"/>
                  <a:sym typeface="Roboto"/>
                </a:rPr>
              </a:br>
              <a:r>
                <a:rPr lang="en-US" b="false" i="false" strike="noStrike" u="none" sz="800">
                  <a:solidFill>
                    <a:srgbClr val="000000"/>
                  </a:solidFill>
                  <a:latin typeface="Roboto"/>
                  <a:ea typeface="Roboto"/>
                  <a:cs typeface="Roboto"/>
                  <a:sym typeface="Roboto"/>
                </a:rPr>
                <a:t>Merchant should be all set to begin operations.</a:t>
              </a:r>
            </a:p>
            <a:p>
              <a:pPr algn="l" indent="0">
                <a:lnSpc>
                  <a:spcPct val="150000"/>
                </a:lnSpc>
              </a:pPr>
              <a:r>
                <a:rPr lang="en-US" b="false" i="false" strike="noStrike" u="none" sz="1400">
                  <a:solidFill>
                    <a:srgbClr val="000000"/>
                  </a:solidFill>
                  <a:latin typeface="Arial"/>
                  <a:ea typeface="Arial"/>
                  <a:cs typeface="Arial"/>
                  <a:sym typeface="Arial"/>
                </a:rPr>
                <a:t> </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0"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002060">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266972" y="3076650"/>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Hardware</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203461" y="696737"/>
            <a:ext cx="1989574" cy="1989574"/>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StoreHub Devices</a:t>
            </a:r>
            <a:endParaRPr lang="en-US" sz="1100"/>
          </a:p>
        </p:txBody>
      </p:sp>
      <p:sp>
        <p:nvSpPr>
          <p:cNvPr name="AutoShape 4" id="4"/>
          <p:cNvSpPr/>
          <p:nvPr/>
        </p:nvSpPr>
        <p:spPr>
          <a:xfrm rot="0" flipH="false" flipV="false">
            <a:off x="1956653" y="412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192925"/>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26970"/>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185668" y="1111648"/>
            <a:ext cx="10553365" cy="338554"/>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Core devices are essential for daily operations, while Supplementary devices enhance efficiency and streamline business processes.</a:t>
            </a:r>
            <a:endParaRPr lang="en-US" sz="1100"/>
          </a:p>
        </p:txBody>
      </p:sp>
      <p:grpSp>
        <p:nvGrpSpPr>
          <p:cNvPr name="Group 9" id="9"/>
          <p:cNvGrpSpPr/>
          <p:nvPr/>
        </p:nvGrpSpPr>
        <p:grpSpPr>
          <a:xfrm>
            <a:off x="1266348" y="3296065"/>
            <a:ext cx="3630075" cy="2287251"/>
            <a:chOff x="1266348" y="3296065"/>
            <a:chExt cx="3630075" cy="2287251"/>
          </a:xfrm>
        </p:grpSpPr>
        <p:sp>
          <p:nvSpPr>
            <p:cNvPr name="Freeform 10" id="10"/>
            <p:cNvSpPr/>
            <p:nvPr/>
          </p:nvSpPr>
          <p:spPr>
            <a:xfrm rot="5400000" flipH="false" flipV="false">
              <a:off x="1895816" y="2870410"/>
              <a:ext cx="2242106" cy="3183706"/>
            </a:xfrm>
            <a:custGeom>
              <a:avLst/>
              <a:gdLst/>
              <a:ahLst/>
              <a:cxnLst/>
              <a:rect r="r" b="b" t="t" l="l"/>
              <a:pathLst>
                <a:path h="3183706" w="2242106">
                  <a:moveTo>
                    <a:pt x="1649526" y="2481554"/>
                  </a:moveTo>
                  <a:lnTo>
                    <a:pt x="1649526" y="2481554"/>
                  </a:lnTo>
                  <a:cubicBezTo>
                    <a:pt x="1594021" y="2633687"/>
                    <a:pt x="1457213" y="2758104"/>
                    <a:pt x="1345811" y="2758104"/>
                  </a:cubicBezTo>
                  <a:lnTo>
                    <a:pt x="896294" y="2758104"/>
                  </a:lnTo>
                  <a:lnTo>
                    <a:pt x="896294" y="2758104"/>
                  </a:lnTo>
                  <a:cubicBezTo>
                    <a:pt x="784893" y="2758104"/>
                    <a:pt x="648084" y="2633687"/>
                    <a:pt x="592579" y="2481554"/>
                  </a:cubicBezTo>
                  <a:lnTo>
                    <a:pt x="367821" y="1868712"/>
                  </a:lnTo>
                  <a:lnTo>
                    <a:pt x="367821" y="1868712"/>
                  </a:lnTo>
                  <a:cubicBezTo>
                    <a:pt x="311924" y="1716578"/>
                    <a:pt x="311924" y="1467745"/>
                    <a:pt x="367821" y="1315613"/>
                  </a:cubicBezTo>
                  <a:lnTo>
                    <a:pt x="592579" y="702769"/>
                  </a:lnTo>
                  <a:lnTo>
                    <a:pt x="592579" y="702769"/>
                  </a:lnTo>
                  <a:cubicBezTo>
                    <a:pt x="648084" y="550636"/>
                    <a:pt x="784893" y="426219"/>
                    <a:pt x="896294" y="426219"/>
                  </a:cubicBezTo>
                  <a:lnTo>
                    <a:pt x="1345811" y="426219"/>
                  </a:lnTo>
                  <a:lnTo>
                    <a:pt x="1345811" y="426219"/>
                  </a:lnTo>
                  <a:cubicBezTo>
                    <a:pt x="1457213" y="426219"/>
                    <a:pt x="1594021" y="550636"/>
                    <a:pt x="1649526" y="702769"/>
                  </a:cubicBezTo>
                  <a:lnTo>
                    <a:pt x="1874285" y="1315613"/>
                  </a:lnTo>
                  <a:lnTo>
                    <a:pt x="1874285" y="1315613"/>
                  </a:lnTo>
                  <a:cubicBezTo>
                    <a:pt x="1930181" y="1467745"/>
                    <a:pt x="1930181" y="1716578"/>
                    <a:pt x="1874285" y="1868712"/>
                  </a:cubicBezTo>
                  <a:lnTo>
                    <a:pt x="1649526" y="2481554"/>
                  </a:lnTo>
                  <a:close/>
                  <a:moveTo>
                    <a:pt x="1805880" y="277165"/>
                  </a:moveTo>
                  <a:lnTo>
                    <a:pt x="1805880" y="277165"/>
                  </a:lnTo>
                  <a:cubicBezTo>
                    <a:pt x="1749983" y="124417"/>
                    <a:pt x="1613175" y="0"/>
                    <a:pt x="1501773" y="0"/>
                  </a:cubicBezTo>
                  <a:lnTo>
                    <a:pt x="740332" y="0"/>
                  </a:lnTo>
                  <a:lnTo>
                    <a:pt x="740332" y="0"/>
                  </a:lnTo>
                  <a:cubicBezTo>
                    <a:pt x="628930" y="0"/>
                    <a:pt x="492122" y="124417"/>
                    <a:pt x="436225" y="277165"/>
                  </a:cubicBezTo>
                  <a:lnTo>
                    <a:pt x="55896" y="1315613"/>
                  </a:lnTo>
                  <a:lnTo>
                    <a:pt x="55896" y="1315613"/>
                  </a:lnTo>
                  <a:cubicBezTo>
                    <a:pt x="0" y="1467745"/>
                    <a:pt x="0" y="1716578"/>
                    <a:pt x="55896" y="1868712"/>
                  </a:cubicBezTo>
                  <a:lnTo>
                    <a:pt x="436225" y="2907158"/>
                  </a:lnTo>
                  <a:lnTo>
                    <a:pt x="436225" y="2907158"/>
                  </a:lnTo>
                  <a:cubicBezTo>
                    <a:pt x="492122" y="3059290"/>
                    <a:pt x="628930" y="3183706"/>
                    <a:pt x="740332" y="3183706"/>
                  </a:cubicBezTo>
                  <a:lnTo>
                    <a:pt x="1501773" y="3183706"/>
                  </a:lnTo>
                  <a:lnTo>
                    <a:pt x="1501773" y="3183706"/>
                  </a:lnTo>
                  <a:cubicBezTo>
                    <a:pt x="1613175" y="3183706"/>
                    <a:pt x="1749983" y="3059290"/>
                    <a:pt x="1805880" y="2907158"/>
                  </a:cubicBezTo>
                  <a:lnTo>
                    <a:pt x="2186209" y="1868712"/>
                  </a:lnTo>
                  <a:lnTo>
                    <a:pt x="2186209" y="1868712"/>
                  </a:lnTo>
                  <a:cubicBezTo>
                    <a:pt x="2242106" y="1716578"/>
                    <a:pt x="2242106" y="1467745"/>
                    <a:pt x="2186209" y="1315613"/>
                  </a:cubicBezTo>
                  <a:lnTo>
                    <a:pt x="1805880" y="277165"/>
                  </a:lnTo>
                  <a:close/>
                </a:path>
              </a:pathLst>
            </a:custGeom>
            <a:solidFill>
              <a:srgbClr val="C9009F">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1" id="11"/>
            <p:cNvSpPr/>
            <p:nvPr/>
          </p:nvSpPr>
          <p:spPr>
            <a:xfrm rot="5400000" flipH="false" flipV="false">
              <a:off x="1960136" y="2602277"/>
              <a:ext cx="2242498" cy="3630075"/>
            </a:xfrm>
            <a:prstGeom prst="pie">
              <a:avLst/>
            </a:prstGeom>
            <a:solidFill>
              <a:srgbClr val="FDFDFD">
                <a:alpha val="100000"/>
              </a:srgbClr>
            </a:solidFill>
            <a:ln w="12700">
              <a:noFill/>
              <a:prstDash val="solid"/>
            </a:ln>
          </p:spPr>
          <p:txBody>
            <a:bodyPr anchor="ctr" rtlCol="false" lIns="34300" rIns="34300" tIns="17150" bIns="1715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grpSp>
        <p:nvGrpSpPr>
          <p:cNvPr name="Group 12" id="12"/>
          <p:cNvGrpSpPr/>
          <p:nvPr/>
        </p:nvGrpSpPr>
        <p:grpSpPr>
          <a:xfrm>
            <a:off x="1679929" y="3150412"/>
            <a:ext cx="2757349" cy="2094852"/>
            <a:chOff x="1679929" y="3150412"/>
            <a:chExt cx="2757349" cy="2094852"/>
          </a:xfrm>
        </p:grpSpPr>
        <p:pic>
          <p:nvPicPr>
            <p:cNvPr name="Picture 13" id="13"/>
            <p:cNvPicPr>
              <a:picLocks noChangeAspect="true"/>
            </p:cNvPicPr>
            <p:nvPr/>
          </p:nvPicPr>
          <p:blipFill>
            <a:blip r:embed="rId5"/>
            <a:srcRect l="38467" r="40176" t="30001" b="29532"/>
            <a:stretch>
              <a:fillRect/>
            </a:stretch>
          </p:blipFill>
          <p:spPr>
            <a:xfrm rot="0" flipH="false" flipV="false">
              <a:off x="3028640" y="3150412"/>
              <a:ext cx="1340920" cy="1422782"/>
            </a:xfrm>
            <a:prstGeom prst="rect">
              <a:avLst/>
            </a:prstGeom>
            <a:ln w="12700">
              <a:noFill/>
              <a:prstDash val="solid"/>
            </a:ln>
          </p:spPr>
        </p:pic>
        <p:pic>
          <p:nvPicPr>
            <p:cNvPr name="Picture 14" id="14"/>
            <p:cNvPicPr>
              <a:picLocks noChangeAspect="true"/>
            </p:cNvPicPr>
            <p:nvPr/>
          </p:nvPicPr>
          <p:blipFill>
            <a:blip r:embed="rId6"/>
            <a:srcRect l="0" r="0" t="0" b="0"/>
            <a:stretch>
              <a:fillRect/>
            </a:stretch>
          </p:blipFill>
          <p:spPr>
            <a:xfrm rot="0" flipH="false" flipV="false">
              <a:off x="1679929" y="3246370"/>
              <a:ext cx="1603451" cy="1569885"/>
            </a:xfrm>
            <a:prstGeom prst="rect">
              <a:avLst/>
            </a:prstGeom>
            <a:ln w="12700">
              <a:noFill/>
              <a:prstDash val="solid"/>
            </a:ln>
          </p:spPr>
        </p:pic>
        <p:pic>
          <p:nvPicPr>
            <p:cNvPr name="Picture 15" id="15"/>
            <p:cNvPicPr>
              <a:picLocks noChangeAspect="true"/>
            </p:cNvPicPr>
            <p:nvPr/>
          </p:nvPicPr>
          <p:blipFill>
            <a:blip r:embed="rId7"/>
            <a:srcRect l="37183" r="32006" t="36012" b="33787"/>
            <a:stretch>
              <a:fillRect/>
            </a:stretch>
          </p:blipFill>
          <p:spPr>
            <a:xfrm rot="-544679" flipH="false" flipV="false">
              <a:off x="2304579" y="4009204"/>
              <a:ext cx="2060380" cy="1080284"/>
            </a:xfrm>
            <a:prstGeom prst="rect">
              <a:avLst/>
            </a:prstGeom>
            <a:ln w="12700">
              <a:noFill/>
              <a:prstDash val="solid"/>
            </a:ln>
          </p:spPr>
        </p:pic>
      </p:grpSp>
      <p:sp>
        <p:nvSpPr>
          <p:cNvPr name="Freeform 16" id="16"/>
          <p:cNvSpPr/>
          <p:nvPr/>
        </p:nvSpPr>
        <p:spPr>
          <a:xfrm rot="5400000" flipH="false" flipV="false">
            <a:off x="6952021" y="2870551"/>
            <a:ext cx="2242106" cy="3183706"/>
          </a:xfrm>
          <a:custGeom>
            <a:avLst/>
            <a:gdLst/>
            <a:ahLst/>
            <a:cxnLst/>
            <a:rect r="r" b="b" t="t" l="l"/>
            <a:pathLst>
              <a:path h="3183706" w="2242106">
                <a:moveTo>
                  <a:pt x="1649527" y="2481553"/>
                </a:moveTo>
                <a:lnTo>
                  <a:pt x="1649527" y="2481553"/>
                </a:lnTo>
                <a:cubicBezTo>
                  <a:pt x="1594021" y="2633687"/>
                  <a:pt x="1457213" y="2758103"/>
                  <a:pt x="1345811" y="2758103"/>
                </a:cubicBezTo>
                <a:lnTo>
                  <a:pt x="896295" y="2758103"/>
                </a:lnTo>
                <a:lnTo>
                  <a:pt x="896295" y="2758103"/>
                </a:lnTo>
                <a:cubicBezTo>
                  <a:pt x="784893" y="2758103"/>
                  <a:pt x="648085" y="2633687"/>
                  <a:pt x="592579" y="2481553"/>
                </a:cubicBezTo>
                <a:lnTo>
                  <a:pt x="367821" y="1868711"/>
                </a:lnTo>
                <a:lnTo>
                  <a:pt x="367821" y="1868711"/>
                </a:lnTo>
                <a:cubicBezTo>
                  <a:pt x="311925" y="1716578"/>
                  <a:pt x="311925" y="1467744"/>
                  <a:pt x="367821" y="1315612"/>
                </a:cubicBezTo>
                <a:lnTo>
                  <a:pt x="592579" y="702768"/>
                </a:lnTo>
                <a:lnTo>
                  <a:pt x="592579" y="702768"/>
                </a:lnTo>
                <a:cubicBezTo>
                  <a:pt x="648085" y="550635"/>
                  <a:pt x="784893" y="426218"/>
                  <a:pt x="896295" y="426218"/>
                </a:cubicBezTo>
                <a:lnTo>
                  <a:pt x="1345811" y="426218"/>
                </a:lnTo>
                <a:lnTo>
                  <a:pt x="1345811" y="426218"/>
                </a:lnTo>
                <a:cubicBezTo>
                  <a:pt x="1457213" y="426218"/>
                  <a:pt x="1594021" y="550635"/>
                  <a:pt x="1649527" y="702768"/>
                </a:cubicBezTo>
                <a:lnTo>
                  <a:pt x="1874285" y="1315612"/>
                </a:lnTo>
                <a:lnTo>
                  <a:pt x="1874285" y="1315612"/>
                </a:lnTo>
                <a:cubicBezTo>
                  <a:pt x="1930182" y="1467744"/>
                  <a:pt x="1930182" y="1716578"/>
                  <a:pt x="1874285" y="1868711"/>
                </a:cubicBezTo>
                <a:lnTo>
                  <a:pt x="1649527" y="2481553"/>
                </a:lnTo>
                <a:close/>
                <a:moveTo>
                  <a:pt x="1805880" y="277165"/>
                </a:moveTo>
                <a:lnTo>
                  <a:pt x="1805880" y="277165"/>
                </a:lnTo>
                <a:cubicBezTo>
                  <a:pt x="1749984" y="124417"/>
                  <a:pt x="1613176" y="0"/>
                  <a:pt x="1501774" y="0"/>
                </a:cubicBezTo>
                <a:lnTo>
                  <a:pt x="740333" y="0"/>
                </a:lnTo>
                <a:lnTo>
                  <a:pt x="740333" y="0"/>
                </a:lnTo>
                <a:cubicBezTo>
                  <a:pt x="628931" y="0"/>
                  <a:pt x="492122" y="124417"/>
                  <a:pt x="436226" y="277165"/>
                </a:cubicBezTo>
                <a:lnTo>
                  <a:pt x="55897" y="1315612"/>
                </a:lnTo>
                <a:lnTo>
                  <a:pt x="55897" y="1315612"/>
                </a:lnTo>
                <a:cubicBezTo>
                  <a:pt x="0" y="1467744"/>
                  <a:pt x="0" y="1716578"/>
                  <a:pt x="55897" y="1868711"/>
                </a:cubicBezTo>
                <a:lnTo>
                  <a:pt x="436226" y="2907157"/>
                </a:lnTo>
                <a:lnTo>
                  <a:pt x="436226" y="2907157"/>
                </a:lnTo>
                <a:cubicBezTo>
                  <a:pt x="492122" y="3059289"/>
                  <a:pt x="628931" y="3183706"/>
                  <a:pt x="740333" y="3183706"/>
                </a:cubicBezTo>
                <a:lnTo>
                  <a:pt x="1501774" y="3183706"/>
                </a:lnTo>
                <a:lnTo>
                  <a:pt x="1501774" y="3183706"/>
                </a:lnTo>
                <a:cubicBezTo>
                  <a:pt x="1613176" y="3183706"/>
                  <a:pt x="1749984" y="3059289"/>
                  <a:pt x="1805880" y="2907157"/>
                </a:cubicBezTo>
                <a:lnTo>
                  <a:pt x="2186210" y="1868711"/>
                </a:lnTo>
                <a:lnTo>
                  <a:pt x="2186210" y="1868711"/>
                </a:lnTo>
                <a:cubicBezTo>
                  <a:pt x="2242106" y="1716578"/>
                  <a:pt x="2242106" y="1467744"/>
                  <a:pt x="2186210" y="1315612"/>
                </a:cubicBezTo>
                <a:lnTo>
                  <a:pt x="1805880" y="277165"/>
                </a:lnTo>
                <a:close/>
              </a:path>
            </a:pathLst>
          </a:custGeom>
          <a:solidFill>
            <a:srgbClr val="FFCF00">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7" id="17"/>
          <p:cNvSpPr/>
          <p:nvPr/>
        </p:nvSpPr>
        <p:spPr>
          <a:xfrm rot="5400000" flipH="false" flipV="false">
            <a:off x="6935232" y="2383128"/>
            <a:ext cx="2242498" cy="3630075"/>
          </a:xfrm>
          <a:prstGeom prst="pie">
            <a:avLst/>
          </a:prstGeom>
          <a:solidFill>
            <a:srgbClr val="FDFDFD">
              <a:alpha val="100000"/>
            </a:srgbClr>
          </a:solidFill>
          <a:ln w="12700">
            <a:noFill/>
            <a:prstDash val="solid"/>
          </a:ln>
        </p:spPr>
        <p:txBody>
          <a:bodyPr anchor="ctr" rtlCol="false" lIns="34300" rIns="34300" tIns="17150" bIns="1715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18" id="18"/>
          <p:cNvGrpSpPr/>
          <p:nvPr/>
        </p:nvGrpSpPr>
        <p:grpSpPr>
          <a:xfrm>
            <a:off x="6947696" y="3140361"/>
            <a:ext cx="2427206" cy="1830419"/>
            <a:chOff x="6947696" y="3140361"/>
            <a:chExt cx="2427206" cy="1830419"/>
          </a:xfrm>
        </p:grpSpPr>
        <p:pic>
          <p:nvPicPr>
            <p:cNvPr name="Picture 19" id="19"/>
            <p:cNvPicPr>
              <a:picLocks noChangeAspect="true"/>
            </p:cNvPicPr>
            <p:nvPr/>
          </p:nvPicPr>
          <p:blipFill>
            <a:blip r:embed="rId8"/>
            <a:srcRect l="-2583" r="-1582" t="-7031" b="-4227"/>
            <a:stretch>
              <a:fillRect/>
            </a:stretch>
          </p:blipFill>
          <p:spPr>
            <a:xfrm rot="0" flipH="false" flipV="false">
              <a:off x="6947696" y="4095373"/>
              <a:ext cx="1482962" cy="875407"/>
            </a:xfrm>
            <a:prstGeom prst="rect">
              <a:avLst/>
            </a:prstGeom>
            <a:ln w="12700">
              <a:noFill/>
              <a:prstDash val="solid"/>
            </a:ln>
          </p:spPr>
        </p:pic>
        <p:pic>
          <p:nvPicPr>
            <p:cNvPr name="Picture 20" id="20"/>
            <p:cNvPicPr>
              <a:picLocks noChangeAspect="true"/>
            </p:cNvPicPr>
            <p:nvPr/>
          </p:nvPicPr>
          <p:blipFill>
            <a:blip r:embed="rId9"/>
            <a:srcRect l="20531" r="45204" t="15367" b="33325"/>
            <a:stretch>
              <a:fillRect/>
            </a:stretch>
          </p:blipFill>
          <p:spPr>
            <a:xfrm rot="0" flipH="false" flipV="false">
              <a:off x="8125113" y="3862671"/>
              <a:ext cx="1249789" cy="1048027"/>
            </a:xfrm>
            <a:prstGeom prst="rect">
              <a:avLst/>
            </a:prstGeom>
            <a:ln w="12700">
              <a:noFill/>
              <a:prstDash val="solid"/>
            </a:ln>
          </p:spPr>
        </p:pic>
        <p:pic>
          <p:nvPicPr>
            <p:cNvPr name="Picture 21" id="21"/>
            <p:cNvPicPr>
              <a:picLocks noChangeAspect="true"/>
            </p:cNvPicPr>
            <p:nvPr/>
          </p:nvPicPr>
          <p:blipFill>
            <a:blip r:embed="rId10"/>
            <a:srcRect l="37798" r="37978" t="30750" b="28970"/>
            <a:stretch>
              <a:fillRect/>
            </a:stretch>
          </p:blipFill>
          <p:spPr>
            <a:xfrm rot="0" flipH="false" flipV="false">
              <a:off x="7331572" y="3140361"/>
              <a:ext cx="1340919" cy="1248649"/>
            </a:xfrm>
            <a:prstGeom prst="rect">
              <a:avLst/>
            </a:prstGeom>
            <a:ln w="12700">
              <a:noFill/>
              <a:prstDash val="solid"/>
            </a:ln>
          </p:spPr>
        </p:pic>
      </p:grpSp>
      <p:sp>
        <p:nvSpPr>
          <p:cNvPr name="AutoShape 22" id="22"/>
          <p:cNvSpPr/>
          <p:nvPr/>
        </p:nvSpPr>
        <p:spPr>
          <a:xfrm rot="0" flipH="false" flipV="false">
            <a:off x="1618585" y="5938402"/>
            <a:ext cx="8952676" cy="615553"/>
          </a:xfrm>
          <a:prstGeom prst="rect">
            <a:avLst/>
          </a:prstGeom>
          <a:noFill/>
          <a:ln w="12700">
            <a:solidFill>
              <a:srgbClr val="EB5D1A">
                <a:alpha val="100000"/>
              </a:srgbClr>
            </a:solidFill>
            <a:prstDash val="dashDot"/>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Merchants are highly encouraged to purchase their devices from StoreHub to ensure the best experience, as these devices are fully compatible with StoreHub services and come with dedicated troubleshooting assistance.</a:t>
            </a:r>
            <a:endParaRPr lang="en-US" sz="1100"/>
          </a:p>
        </p:txBody>
      </p:sp>
      <p:sp>
        <p:nvSpPr>
          <p:cNvPr name="AutoShape 23" id="23"/>
          <p:cNvSpPr/>
          <p:nvPr/>
        </p:nvSpPr>
        <p:spPr>
          <a:xfrm rot="0" flipH="false" flipV="false">
            <a:off x="1056949" y="2143720"/>
            <a:ext cx="4113479" cy="1039966"/>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Essential hardware required to run key business operations, such as processing transactions, managing inventory, and facilitating seamless day-to-day activities.</a:t>
            </a:r>
            <a:endParaRPr lang="en-US" sz="1100"/>
          </a:p>
        </p:txBody>
      </p:sp>
      <p:sp>
        <p:nvSpPr>
          <p:cNvPr name="AutoShape 24" id="24"/>
          <p:cNvSpPr/>
          <p:nvPr/>
        </p:nvSpPr>
        <p:spPr>
          <a:xfrm rot="0" flipH="false" flipV="false">
            <a:off x="1514587" y="1761784"/>
            <a:ext cx="2363717" cy="368400"/>
          </a:xfrm>
          <a:prstGeom prst="rect">
            <a:avLst/>
          </a:prstGeom>
          <a:noFill/>
          <a:ln w="12700">
            <a:noFill/>
            <a:prstDash val="solid"/>
          </a:ln>
        </p:spPr>
        <p:txBody>
          <a:bodyPr anchor="ctr" rtlCol="false" lIns="25400" rIns="25400" tIns="25400" bIns="25400"/>
          <a:lstStyle/>
          <a:p>
            <a:pPr algn="ctr" indent="0" marL="609600">
              <a:lnSpc>
                <a:spcPct val="100000"/>
              </a:lnSpc>
              <a:defRPr/>
            </a:pPr>
            <a:r>
              <a:rPr lang="en-US" b="true" i="false" strike="noStrike" u="none" sz="1400">
                <a:solidFill>
                  <a:srgbClr val="C9009F"/>
                </a:solidFill>
                <a:latin typeface="Roboto"/>
                <a:ea typeface="Roboto"/>
                <a:cs typeface="Roboto"/>
                <a:sym typeface="Roboto"/>
              </a:rPr>
              <a:t>Core Device</a:t>
            </a:r>
            <a:endParaRPr lang="en-US" sz="1100"/>
          </a:p>
        </p:txBody>
      </p:sp>
      <p:sp>
        <p:nvSpPr>
          <p:cNvPr name="AutoShape 25" id="25"/>
          <p:cNvSpPr/>
          <p:nvPr/>
        </p:nvSpPr>
        <p:spPr>
          <a:xfrm rot="0" flipH="false" flipV="false">
            <a:off x="6094923" y="2150152"/>
            <a:ext cx="3721730" cy="1099523"/>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Additional hardware that enhances and supports business operations, providing extra functionality and improving efficiency alongside core devices.</a:t>
            </a:r>
            <a:endParaRPr lang="en-US" sz="1100"/>
          </a:p>
        </p:txBody>
      </p:sp>
      <p:sp>
        <p:nvSpPr>
          <p:cNvPr name="AutoShape 26" id="26"/>
          <p:cNvSpPr/>
          <p:nvPr/>
        </p:nvSpPr>
        <p:spPr>
          <a:xfrm rot="0" flipH="false" flipV="false">
            <a:off x="5631777" y="1770123"/>
            <a:ext cx="4114800" cy="266700"/>
          </a:xfrm>
          <a:prstGeom prst="rect">
            <a:avLst/>
          </a:prstGeom>
          <a:noFill/>
          <a:ln w="12700">
            <a:noFill/>
            <a:prstDash val="solid"/>
          </a:ln>
        </p:spPr>
        <p:txBody>
          <a:bodyPr anchor="ctr" rtlCol="false" lIns="25400" rIns="25400" tIns="25400" bIns="25400"/>
          <a:lstStyle/>
          <a:p>
            <a:pPr algn="ctr" indent="0" marL="609600">
              <a:lnSpc>
                <a:spcPct val="100000"/>
              </a:lnSpc>
              <a:defRPr/>
            </a:pPr>
            <a:r>
              <a:rPr lang="en-US" b="true" i="false" strike="noStrike" u="none" sz="1400">
                <a:solidFill>
                  <a:srgbClr val="FF630F"/>
                </a:solidFill>
                <a:latin typeface="Roboto"/>
                <a:ea typeface="Roboto"/>
                <a:cs typeface="Roboto"/>
                <a:sym typeface="Roboto"/>
              </a:rPr>
              <a:t>Supplementary Device</a:t>
            </a:r>
            <a:endParaRPr lang="en-US" sz="1100"/>
          </a:p>
        </p:txBody>
      </p:sp>
      <p:pic>
        <p:nvPicPr>
          <p:cNvPr name="Picture 27" id="27"/>
          <p:cNvPicPr>
            <a:picLocks noChangeAspect="true"/>
          </p:cNvPicPr>
          <p:nvPr/>
        </p:nvPicPr>
        <p:blipFill>
          <a:blip r:embed="rId11"/>
          <a:srcRect l="0" r="0" t="0" b="0"/>
          <a:stretch>
            <a:fillRect/>
          </a:stretch>
        </p:blipFill>
        <p:spPr>
          <a:xfrm rot="0" flipH="false" flipV="false">
            <a:off x="1454298" y="5642244"/>
            <a:ext cx="413583" cy="413583"/>
          </a:xfrm>
          <a:prstGeom prst="rect">
            <a:avLst/>
          </a:prstGeom>
          <a:ln w="12700">
            <a:noFill/>
            <a:prstDash val="solid"/>
          </a:ln>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Core Devices</a:t>
            </a:r>
            <a:endParaRPr lang="en-US" sz="1100"/>
          </a:p>
        </p:txBody>
      </p:sp>
      <p:sp>
        <p:nvSpPr>
          <p:cNvPr name="AutoShape 4" id="4"/>
          <p:cNvSpPr/>
          <p:nvPr/>
        </p:nvSpPr>
        <p:spPr>
          <a:xfrm rot="0" flipH="false" flipV="false">
            <a:off x="1956653" y="666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192925"/>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26970"/>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pic>
        <p:nvPicPr>
          <p:cNvPr name="Picture 8" id="8"/>
          <p:cNvPicPr>
            <a:picLocks noChangeAspect="true"/>
          </p:cNvPicPr>
          <p:nvPr/>
        </p:nvPicPr>
        <p:blipFill>
          <a:blip r:embed="rId5"/>
          <a:srcRect l="37183" r="32006" t="36012" b="33787"/>
          <a:stretch>
            <a:fillRect/>
          </a:stretch>
        </p:blipFill>
        <p:spPr>
          <a:xfrm rot="-729357" flipH="false" flipV="false">
            <a:off x="-4760" y="1418924"/>
            <a:ext cx="2357487" cy="1236061"/>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9" id="9"/>
          <p:cNvSpPr/>
          <p:nvPr/>
        </p:nvSpPr>
        <p:spPr>
          <a:xfrm rot="0" flipH="false" flipV="false">
            <a:off x="304984" y="1177770"/>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iMin Falcon</a:t>
            </a:r>
            <a:endParaRPr lang="en-US" sz="1100"/>
          </a:p>
        </p:txBody>
      </p:sp>
      <p:sp>
        <p:nvSpPr>
          <p:cNvPr name="AutoShape 10" id="10"/>
          <p:cNvSpPr/>
          <p:nvPr/>
        </p:nvSpPr>
        <p:spPr>
          <a:xfrm rot="0" flipH="false" flipV="false">
            <a:off x="1841435" y="1854514"/>
            <a:ext cx="2273365" cy="147637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Supports SIM Card</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Built in &amp; External Printer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USB, LAN, WiFi &amp; RJ11</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Handheld scanner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Multiple Register Sync</a:t>
            </a:r>
          </a:p>
        </p:txBody>
      </p:sp>
      <p:cxnSp>
        <p:nvCxnSpPr>
          <p:cNvPr name="Connector 11" id="11"/>
          <p:cNvCxnSpPr/>
          <p:nvPr/>
        </p:nvCxnSpPr>
        <p:spPr>
          <a:xfrm rot="0" flipH="false" flipV="false">
            <a:off x="1841435" y="170062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12" id="12"/>
          <p:cNvSpPr/>
          <p:nvPr/>
        </p:nvSpPr>
        <p:spPr>
          <a:xfrm rot="0" flipH="false" flipV="false">
            <a:off x="1850400"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sp>
        <p:nvSpPr>
          <p:cNvPr name="AutoShape 13" id="13"/>
          <p:cNvSpPr/>
          <p:nvPr/>
        </p:nvSpPr>
        <p:spPr>
          <a:xfrm rot="0" flipH="false" flipV="false">
            <a:off x="645577" y="2404296"/>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1,890</a:t>
            </a:r>
            <a:endParaRPr lang="en-US" sz="1100"/>
          </a:p>
        </p:txBody>
      </p:sp>
      <p:pic>
        <p:nvPicPr>
          <p:cNvPr name="Picture 14" id="14"/>
          <p:cNvPicPr>
            <a:picLocks noChangeAspect="true"/>
          </p:cNvPicPr>
          <p:nvPr/>
        </p:nvPicPr>
        <p:blipFill>
          <a:blip r:embed="rId6"/>
          <a:srcRect l="0" r="0" t="0" b="0"/>
          <a:stretch>
            <a:fillRect/>
          </a:stretch>
        </p:blipFill>
        <p:spPr>
          <a:xfrm rot="0" flipH="false" flipV="false">
            <a:off x="319106" y="2478507"/>
            <a:ext cx="358421" cy="201859"/>
          </a:xfrm>
          <a:prstGeom prst="rect">
            <a:avLst/>
          </a:prstGeom>
          <a:ln w="12700">
            <a:noFill/>
            <a:prstDash val="solid"/>
          </a:ln>
        </p:spPr>
      </p:pic>
      <p:pic>
        <p:nvPicPr>
          <p:cNvPr name="Picture 15" id="15"/>
          <p:cNvPicPr>
            <a:picLocks noChangeAspect="true"/>
          </p:cNvPicPr>
          <p:nvPr/>
        </p:nvPicPr>
        <p:blipFill>
          <a:blip r:embed="rId7"/>
          <a:srcRect l="0" r="0" t="0" b="0"/>
          <a:stretch>
            <a:fillRect/>
          </a:stretch>
        </p:blipFill>
        <p:spPr>
          <a:xfrm rot="0" flipH="false" flipV="false">
            <a:off x="319106" y="2812927"/>
            <a:ext cx="358421" cy="201859"/>
          </a:xfrm>
          <a:prstGeom prst="rect">
            <a:avLst/>
          </a:prstGeom>
          <a:ln w="12700">
            <a:noFill/>
            <a:prstDash val="solid"/>
          </a:ln>
        </p:spPr>
      </p:pic>
      <p:pic>
        <p:nvPicPr>
          <p:cNvPr name="Picture 16" id="16"/>
          <p:cNvPicPr>
            <a:picLocks noChangeAspect="true"/>
          </p:cNvPicPr>
          <p:nvPr/>
        </p:nvPicPr>
        <p:blipFill>
          <a:blip r:embed="rId8"/>
          <a:srcRect l="0" r="0" t="0" b="0"/>
          <a:stretch>
            <a:fillRect/>
          </a:stretch>
        </p:blipFill>
        <p:spPr>
          <a:xfrm rot="0" flipH="false" flipV="false">
            <a:off x="319106" y="3124541"/>
            <a:ext cx="358421" cy="201885"/>
          </a:xfrm>
          <a:prstGeom prst="rect">
            <a:avLst/>
          </a:prstGeom>
          <a:ln w="12700">
            <a:noFill/>
            <a:prstDash val="solid"/>
          </a:ln>
        </p:spPr>
      </p:pic>
      <p:sp>
        <p:nvSpPr>
          <p:cNvPr name="AutoShape 17" id="17"/>
          <p:cNvSpPr/>
          <p:nvPr/>
        </p:nvSpPr>
        <p:spPr>
          <a:xfrm rot="0" flipH="false" flipV="false">
            <a:off x="643174" y="271853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30,000</a:t>
            </a:r>
            <a:endParaRPr lang="en-US" sz="1100"/>
          </a:p>
        </p:txBody>
      </p:sp>
      <p:sp>
        <p:nvSpPr>
          <p:cNvPr name="AutoShape 18" id="18"/>
          <p:cNvSpPr/>
          <p:nvPr/>
        </p:nvSpPr>
        <p:spPr>
          <a:xfrm rot="0" flipH="false" flipV="false">
            <a:off x="628808" y="303791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17,990</a:t>
            </a:r>
            <a:endParaRPr lang="en-US" sz="1100"/>
          </a:p>
        </p:txBody>
      </p:sp>
      <p:cxnSp>
        <p:nvCxnSpPr>
          <p:cNvPr name="Connector 19" id="19"/>
          <p:cNvCxnSpPr/>
          <p:nvPr/>
        </p:nvCxnSpPr>
        <p:spPr>
          <a:xfrm rot="0" flipH="false" flipV="false">
            <a:off x="4000733" y="1711014"/>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0" id="20"/>
          <p:cNvSpPr/>
          <p:nvPr/>
        </p:nvSpPr>
        <p:spPr>
          <a:xfrm rot="0" flipH="false" flipV="false">
            <a:off x="4010976"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FF0000"/>
                </a:solidFill>
                <a:latin typeface="Roboto"/>
                <a:ea typeface="Roboto"/>
                <a:cs typeface="Roboto"/>
                <a:sym typeface="Roboto"/>
              </a:rPr>
              <a:t>Cons</a:t>
            </a:r>
            <a:endParaRPr lang="en-US" sz="1100"/>
          </a:p>
        </p:txBody>
      </p:sp>
      <p:sp>
        <p:nvSpPr>
          <p:cNvPr name="AutoShape 21" id="21"/>
          <p:cNvSpPr/>
          <p:nvPr/>
        </p:nvSpPr>
        <p:spPr>
          <a:xfrm rot="0" flipH="false" flipV="false">
            <a:off x="4061456" y="1831007"/>
            <a:ext cx="2273365" cy="99001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Does not have build in CFD</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Receipt size is small (80mm)</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Not suitable for fast paced business</a:t>
            </a:r>
          </a:p>
        </p:txBody>
      </p:sp>
      <p:cxnSp>
        <p:nvCxnSpPr>
          <p:cNvPr name="Connector 22" id="22"/>
          <p:cNvCxnSpPr/>
          <p:nvPr/>
        </p:nvCxnSpPr>
        <p:spPr>
          <a:xfrm rot="0" flipH="false" flipV="false">
            <a:off x="6182419" y="1711014"/>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3" id="23"/>
          <p:cNvSpPr/>
          <p:nvPr/>
        </p:nvSpPr>
        <p:spPr>
          <a:xfrm rot="0" flipH="false" flipV="false">
            <a:off x="6192662"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24" id="24"/>
          <p:cNvSpPr/>
          <p:nvPr/>
        </p:nvSpPr>
        <p:spPr>
          <a:xfrm rot="0" flipH="false" flipV="false">
            <a:off x="6243142" y="1831007"/>
            <a:ext cx="2030251" cy="1451679"/>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Businesses with low transaction volume: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Food Truck</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Home based</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Retail store</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25" id="25"/>
          <p:cNvSpPr/>
          <p:nvPr/>
        </p:nvSpPr>
        <p:spPr>
          <a:xfrm rot="0" flipH="false" flipV="false">
            <a:off x="1809114" y="4596238"/>
            <a:ext cx="2273300" cy="1130300"/>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Multiple Register Sync</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Handheld scanner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Strong performance</a:t>
            </a:r>
          </a:p>
        </p:txBody>
      </p:sp>
      <p:cxnSp>
        <p:nvCxnSpPr>
          <p:cNvPr name="Connector 26" id="26"/>
          <p:cNvCxnSpPr/>
          <p:nvPr/>
        </p:nvCxnSpPr>
        <p:spPr>
          <a:xfrm rot="0" flipH="false" flipV="false">
            <a:off x="1841435" y="4598406"/>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7" id="27"/>
          <p:cNvSpPr/>
          <p:nvPr/>
        </p:nvSpPr>
        <p:spPr>
          <a:xfrm rot="0" flipH="false" flipV="false">
            <a:off x="1850400"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sp>
        <p:nvSpPr>
          <p:cNvPr name="AutoShape 28" id="28"/>
          <p:cNvSpPr/>
          <p:nvPr/>
        </p:nvSpPr>
        <p:spPr>
          <a:xfrm rot="0" flipH="false" flipV="false">
            <a:off x="606685" y="5247199"/>
            <a:ext cx="1130300" cy="330200"/>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a:t>
            </a:r>
            <a:r>
              <a:rPr lang="en-US" b="true" i="false" strike="noStrike" u="none" sz="1000">
                <a:solidFill>
                  <a:srgbClr val="000000"/>
                </a:solidFill>
                <a:latin typeface="Roboto"/>
                <a:ea typeface="Roboto"/>
                <a:cs typeface="Roboto"/>
                <a:sym typeface="Roboto"/>
              </a:rPr>
              <a:t>1,400</a:t>
            </a:r>
            <a:endParaRPr lang="en-US" sz="1100"/>
          </a:p>
        </p:txBody>
      </p:sp>
      <p:pic>
        <p:nvPicPr>
          <p:cNvPr name="Picture 29" id="29"/>
          <p:cNvPicPr>
            <a:picLocks noChangeAspect="true"/>
          </p:cNvPicPr>
          <p:nvPr/>
        </p:nvPicPr>
        <p:blipFill>
          <a:blip r:embed="rId6"/>
          <a:srcRect l="0" r="0" t="0" b="0"/>
          <a:stretch>
            <a:fillRect/>
          </a:stretch>
        </p:blipFill>
        <p:spPr>
          <a:xfrm rot="0" flipH="false" flipV="false">
            <a:off x="281664" y="5321410"/>
            <a:ext cx="358421" cy="201859"/>
          </a:xfrm>
          <a:prstGeom prst="rect">
            <a:avLst/>
          </a:prstGeom>
          <a:ln w="12700">
            <a:noFill/>
            <a:prstDash val="solid"/>
          </a:ln>
        </p:spPr>
      </p:pic>
      <p:pic>
        <p:nvPicPr>
          <p:cNvPr name="Picture 30" id="30"/>
          <p:cNvPicPr>
            <a:picLocks noChangeAspect="true"/>
          </p:cNvPicPr>
          <p:nvPr/>
        </p:nvPicPr>
        <p:blipFill>
          <a:blip r:embed="rId7"/>
          <a:srcRect l="0" r="0" t="0" b="0"/>
          <a:stretch>
            <a:fillRect/>
          </a:stretch>
        </p:blipFill>
        <p:spPr>
          <a:xfrm rot="0" flipH="false" flipV="false">
            <a:off x="281664" y="5655830"/>
            <a:ext cx="358421" cy="201859"/>
          </a:xfrm>
          <a:prstGeom prst="rect">
            <a:avLst/>
          </a:prstGeom>
          <a:ln w="12700">
            <a:noFill/>
            <a:prstDash val="solid"/>
          </a:ln>
        </p:spPr>
      </p:pic>
      <p:pic>
        <p:nvPicPr>
          <p:cNvPr name="Picture 31" id="31"/>
          <p:cNvPicPr>
            <a:picLocks noChangeAspect="true"/>
          </p:cNvPicPr>
          <p:nvPr/>
        </p:nvPicPr>
        <p:blipFill>
          <a:blip r:embed="rId8"/>
          <a:srcRect l="0" r="0" t="0" b="0"/>
          <a:stretch>
            <a:fillRect/>
          </a:stretch>
        </p:blipFill>
        <p:spPr>
          <a:xfrm rot="0" flipH="false" flipV="false">
            <a:off x="281664" y="5967444"/>
            <a:ext cx="358421" cy="201885"/>
          </a:xfrm>
          <a:prstGeom prst="rect">
            <a:avLst/>
          </a:prstGeom>
          <a:ln w="12700">
            <a:noFill/>
            <a:prstDash val="solid"/>
          </a:ln>
        </p:spPr>
      </p:pic>
      <p:sp>
        <p:nvSpPr>
          <p:cNvPr name="AutoShape 32" id="32"/>
          <p:cNvSpPr/>
          <p:nvPr/>
        </p:nvSpPr>
        <p:spPr>
          <a:xfrm rot="0" flipH="false" flipV="false">
            <a:off x="604502" y="5561438"/>
            <a:ext cx="1168400" cy="330200"/>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a:t>
            </a:r>
            <a:r>
              <a:rPr lang="en-US" b="true" i="false" strike="noStrike" u="none" sz="1000">
                <a:solidFill>
                  <a:srgbClr val="000000"/>
                </a:solidFill>
                <a:latin typeface="Roboto"/>
                <a:ea typeface="Roboto"/>
                <a:cs typeface="Roboto"/>
                <a:sym typeface="Roboto"/>
              </a:rPr>
              <a:t>24,000</a:t>
            </a:r>
            <a:endParaRPr lang="en-US" sz="1100"/>
          </a:p>
        </p:txBody>
      </p:sp>
      <p:sp>
        <p:nvSpPr>
          <p:cNvPr name="AutoShape 33" id="33"/>
          <p:cNvSpPr/>
          <p:nvPr/>
        </p:nvSpPr>
        <p:spPr>
          <a:xfrm rot="0" flipH="false" flipV="false">
            <a:off x="590136" y="5880822"/>
            <a:ext cx="1168400" cy="330200"/>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a:t>
            </a:r>
            <a:r>
              <a:rPr lang="en-US" b="true" i="false" strike="noStrike" u="none" sz="1000">
                <a:solidFill>
                  <a:srgbClr val="000000"/>
                </a:solidFill>
                <a:latin typeface="Roboto"/>
                <a:ea typeface="Roboto"/>
                <a:cs typeface="Roboto"/>
                <a:sym typeface="Roboto"/>
              </a:rPr>
              <a:t>8,000</a:t>
            </a:r>
            <a:endParaRPr lang="en-US" sz="1100"/>
          </a:p>
        </p:txBody>
      </p:sp>
      <p:cxnSp>
        <p:nvCxnSpPr>
          <p:cNvPr name="Connector 34" id="34"/>
          <p:cNvCxnSpPr/>
          <p:nvPr/>
        </p:nvCxnSpPr>
        <p:spPr>
          <a:xfrm rot="0" flipH="false" flipV="false">
            <a:off x="4000733" y="460879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5" id="35"/>
          <p:cNvSpPr/>
          <p:nvPr/>
        </p:nvSpPr>
        <p:spPr>
          <a:xfrm rot="0" flipH="false" flipV="false">
            <a:off x="4010976"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FF0000"/>
                </a:solidFill>
                <a:latin typeface="Roboto"/>
                <a:ea typeface="Roboto"/>
                <a:cs typeface="Roboto"/>
                <a:sym typeface="Roboto"/>
              </a:rPr>
              <a:t>Cons</a:t>
            </a:r>
            <a:endParaRPr lang="en-US" sz="1100"/>
          </a:p>
        </p:txBody>
      </p:sp>
      <p:sp>
        <p:nvSpPr>
          <p:cNvPr name="AutoShape 36" id="36"/>
          <p:cNvSpPr/>
          <p:nvPr/>
        </p:nvSpPr>
        <p:spPr>
          <a:xfrm rot="0" flipH="false" flipV="false">
            <a:off x="3990496" y="4728788"/>
            <a:ext cx="2184400" cy="85090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Does not have </a:t>
            </a:r>
            <a:r>
              <a:rPr lang="en-US" b="false" i="false" strike="noStrike" u="none" sz="1000">
                <a:solidFill>
                  <a:srgbClr val="000000"/>
                </a:solidFill>
                <a:latin typeface="Roboto"/>
                <a:ea typeface="Roboto"/>
                <a:cs typeface="Roboto"/>
                <a:sym typeface="Roboto"/>
              </a:rPr>
              <a:t>build in CFD</a:t>
            </a:r>
            <a:r>
              <a:rPr lang="en-US" b="false" i="false" strike="noStrike" u="none" sz="1400">
                <a:solidFill>
                  <a:srgbClr val="000000"/>
                </a:solidFill>
                <a:latin typeface="Arial"/>
                <a:ea typeface="Arial"/>
                <a:cs typeface="Arial"/>
                <a:sym typeface="Arial"/>
              </a:rPr>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t>
            </a:r>
          </a:p>
        </p:txBody>
      </p:sp>
      <p:cxnSp>
        <p:nvCxnSpPr>
          <p:cNvPr name="Connector 37" id="37"/>
          <p:cNvCxnSpPr/>
          <p:nvPr/>
        </p:nvCxnSpPr>
        <p:spPr>
          <a:xfrm rot="0" flipH="false" flipV="false">
            <a:off x="6182419" y="460879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8" id="38"/>
          <p:cNvSpPr/>
          <p:nvPr/>
        </p:nvSpPr>
        <p:spPr>
          <a:xfrm rot="0" flipH="false" flipV="false">
            <a:off x="6192662"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39" id="39"/>
          <p:cNvSpPr/>
          <p:nvPr/>
        </p:nvSpPr>
        <p:spPr>
          <a:xfrm rot="0" flipH="false" flipV="false">
            <a:off x="6243142" y="4728788"/>
            <a:ext cx="2171700" cy="1041400"/>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Businesses with high transaction volume: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Café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a:t>
            </a:r>
          </a:p>
        </p:txBody>
      </p:sp>
      <p:sp>
        <p:nvSpPr>
          <p:cNvPr name="AutoShape 40" id="40"/>
          <p:cNvSpPr/>
          <p:nvPr/>
        </p:nvSpPr>
        <p:spPr>
          <a:xfrm rot="0" flipH="false" flipV="false">
            <a:off x="138655" y="3653702"/>
            <a:ext cx="1625600" cy="3048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iMin Falcon 2</a:t>
            </a:r>
            <a:endParaRPr lang="en-US" sz="1100"/>
          </a:p>
        </p:txBody>
      </p:sp>
      <p:sp>
        <p:nvSpPr>
          <p:cNvPr name="AutoShape 41" id="41"/>
          <p:cNvSpPr/>
          <p:nvPr/>
        </p:nvSpPr>
        <p:spPr>
          <a:xfrm rot="0" flipH="false" flipV="false">
            <a:off x="8569017" y="2634786"/>
            <a:ext cx="3140090" cy="2003921"/>
          </a:xfrm>
          <a:prstGeom prst="rect">
            <a:avLst/>
          </a:prstGeom>
          <a:noFill/>
          <a:ln w="25400" cap="flat">
            <a:solidFill>
              <a:srgbClr val="C9009F">
                <a:alpha val="100000"/>
              </a:srgbClr>
            </a:solidFill>
            <a:prstDash val="dashDot"/>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grpSp>
        <p:nvGrpSpPr>
          <p:cNvPr name="Group 42" id="42"/>
          <p:cNvGrpSpPr/>
          <p:nvPr/>
        </p:nvGrpSpPr>
        <p:grpSpPr>
          <a:xfrm>
            <a:off x="1583804" y="6267429"/>
            <a:ext cx="6528870" cy="474703"/>
            <a:chOff x="1583804" y="6267429"/>
            <a:chExt cx="6528870" cy="474703"/>
          </a:xfrm>
        </p:grpSpPr>
        <p:sp>
          <p:nvSpPr>
            <p:cNvPr name="AutoShape 43" id="43"/>
            <p:cNvSpPr/>
            <p:nvPr/>
          </p:nvSpPr>
          <p:spPr>
            <a:xfrm rot="0" flipH="false" flipV="false">
              <a:off x="1854373" y="6356023"/>
              <a:ext cx="6258301"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true" i="false" strike="noStrike" u="none" sz="1000">
                  <a:solidFill>
                    <a:srgbClr val="FF0000"/>
                  </a:solidFill>
                  <a:latin typeface="Roboto"/>
                  <a:ea typeface="Roboto"/>
                  <a:cs typeface="Roboto"/>
                  <a:sym typeface="Roboto"/>
                </a:rPr>
                <a:t>MUST READ</a:t>
              </a:r>
              <a:r>
                <a:rPr lang="en-US" b="false" i="false" strike="noStrike" u="none" sz="1000">
                  <a:solidFill>
                    <a:srgbClr val="000000"/>
                  </a:solidFill>
                  <a:latin typeface="Roboto"/>
                  <a:ea typeface="Roboto"/>
                  <a:cs typeface="Roboto"/>
                  <a:sym typeface="Roboto"/>
                </a:rPr>
                <a:t>: Price may differ depending on model. Check price list in </a:t>
              </a:r>
              <a:r>
                <a:rPr lang="en-US" b="false" i="false" strike="noStrike" u="none" sz="1000">
                  <a:solidFill>
                    <a:srgbClr val="000000"/>
                  </a:solidFill>
                  <a:latin typeface="Roboto"/>
                  <a:ea typeface="Roboto"/>
                  <a:cs typeface="Roboto"/>
                  <a:sym typeface="Roboto"/>
                  <a:hlinkClick r:id="rId9" tooltip="https://storehub.lightning.force.com/lightning/o/Pricebook2/home">
                    <a:extLst>
                      <a:ext uri="{A12FA001-AC4F-418D-AE19-62706E023703}">
                        <ahyp:hlinkClr xmlns:ahyp="http://schemas.microsoft.com/office/drawing/2018/hyperlinkcolor" val="tx"/>
                      </a:ext>
                    </a:extLst>
                  </a:hlinkClick>
                </a:rPr>
                <a:t>Salesforce</a:t>
              </a:r>
              <a:r>
                <a:rPr lang="en-US" b="false" i="false" strike="noStrike" u="none" sz="1000">
                  <a:solidFill>
                    <a:srgbClr val="000000"/>
                  </a:solidFill>
                  <a:latin typeface="Roboto"/>
                  <a:ea typeface="Roboto"/>
                  <a:cs typeface="Roboto"/>
                  <a:sym typeface="Roboto"/>
                </a:rPr>
                <a:t> for more information. </a:t>
              </a:r>
              <a:endParaRPr lang="en-US" sz="1100"/>
            </a:p>
          </p:txBody>
        </p:sp>
        <p:pic>
          <p:nvPicPr>
            <p:cNvPr name="Picture 44" id="44"/>
            <p:cNvPicPr>
              <a:picLocks noChangeAspect="true"/>
            </p:cNvPicPr>
            <p:nvPr/>
          </p:nvPicPr>
          <p:blipFill>
            <a:blip r:embed="rId10"/>
            <a:srcRect l="0" r="0" t="0" b="0"/>
            <a:stretch>
              <a:fillRect/>
            </a:stretch>
          </p:blipFill>
          <p:spPr>
            <a:xfrm rot="0" flipH="false" flipV="false">
              <a:off x="1583804" y="6267429"/>
              <a:ext cx="474703" cy="474703"/>
            </a:xfrm>
            <a:prstGeom prst="rect">
              <a:avLst/>
            </a:prstGeom>
            <a:ln w="12700">
              <a:noFill/>
              <a:prstDash val="solid"/>
            </a:ln>
          </p:spPr>
        </p:pic>
      </p:grpSp>
      <p:pic>
        <p:nvPicPr>
          <p:cNvPr name="Picture 45" id="45"/>
          <p:cNvPicPr>
            <a:picLocks noChangeAspect="true"/>
          </p:cNvPicPr>
          <p:nvPr/>
        </p:nvPicPr>
        <p:blipFill>
          <a:blip r:embed="rId11"/>
          <a:srcRect l="18965" r="23485" t="17929" b="16111"/>
          <a:stretch>
            <a:fillRect/>
          </a:stretch>
        </p:blipFill>
        <p:spPr>
          <a:xfrm rot="0" flipH="false" flipV="false">
            <a:off x="191171" y="3974314"/>
            <a:ext cx="1590771" cy="1021009"/>
          </a:xfrm>
          <a:prstGeom prst="roundRect">
            <a:avLst>
              <a:gd name="adj" fmla="val 0"/>
            </a:avLst>
          </a:prstGeom>
          <a:ln>
            <a:noFill/>
            <a:prstDash val="solid"/>
          </a:ln>
        </p:spPr>
      </p:pic>
      <p:pic>
        <p:nvPicPr>
          <p:cNvPr name="Picture 46" id="46"/>
          <p:cNvPicPr>
            <a:picLocks noChangeAspect="true"/>
          </p:cNvPicPr>
          <p:nvPr/>
        </p:nvPicPr>
        <p:blipFill>
          <a:blip r:embed="rId12"/>
          <a:srcRect l="0" r="0" t="0" b="0"/>
          <a:stretch>
            <a:fillRect/>
          </a:stretch>
        </p:blipFill>
        <p:spPr>
          <a:xfrm rot="0" flipH="false" flipV="false">
            <a:off x="9718097" y="1439161"/>
            <a:ext cx="1195625" cy="1195625"/>
          </a:xfrm>
          <a:prstGeom prst="rect">
            <a:avLst/>
          </a:prstGeom>
          <a:ln w="12700">
            <a:noFill/>
            <a:prstDash val="solid"/>
          </a:ln>
        </p:spPr>
      </p:pic>
      <p:sp>
        <p:nvSpPr>
          <p:cNvPr name="AutoShape 47" id="47"/>
          <p:cNvSpPr/>
          <p:nvPr/>
        </p:nvSpPr>
        <p:spPr>
          <a:xfrm rot="0" flipH="false" flipV="false">
            <a:off x="10118336" y="3226566"/>
            <a:ext cx="1590771" cy="723900"/>
          </a:xfrm>
          <a:prstGeom prst="rect">
            <a:avLst/>
          </a:prstGeom>
          <a:noFill/>
          <a:ln w="12700">
            <a:noFill/>
            <a:prstDash val="solid"/>
          </a:ln>
        </p:spPr>
        <p:txBody>
          <a:bodyPr anchor="ctr" rtlCol="false" lIns="34300" rIns="34300" tIns="17150" bIns="17150"/>
          <a:lstStyle/>
          <a:p>
            <a:pPr algn="l" indent="0">
              <a:lnSpc>
                <a:spcPct val="150000"/>
              </a:lnSpc>
              <a:defRPr/>
            </a:pPr>
            <a:r>
              <a:rPr lang="en-US" b="false" i="false" strike="noStrike" u="none" sz="1000">
                <a:solidFill>
                  <a:srgbClr val="1F2329"/>
                </a:solidFill>
                <a:latin typeface="Roboto"/>
                <a:ea typeface="Roboto"/>
                <a:cs typeface="Roboto"/>
                <a:sym typeface="Roboto"/>
              </a:rPr>
              <a:t>Always stay updated with the latest hardware release announcements!</a:t>
            </a:r>
            <a:endParaRPr lang="en-US" sz="1100"/>
          </a:p>
        </p:txBody>
      </p:sp>
      <p:pic>
        <p:nvPicPr>
          <p:cNvPr name="Picture 48" id="48"/>
          <p:cNvPicPr>
            <a:picLocks noChangeAspect="true"/>
          </p:cNvPicPr>
          <p:nvPr/>
        </p:nvPicPr>
        <p:blipFill>
          <a:blip r:embed="rId13"/>
          <a:stretch>
            <a:fillRect/>
          </a:stretch>
        </p:blipFill>
        <p:spPr>
          <a:xfrm rot="0" flipH="false" flipV="false">
            <a:off x="8656042" y="2680366"/>
            <a:ext cx="1365638" cy="1804453"/>
          </a:xfrm>
          <a:prstGeom prst="rect">
            <a:avLst/>
          </a:prstGeom>
          <a:ln>
            <a:noFill/>
            <a:prstDash val="solid"/>
          </a:ln>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Core Devices</a:t>
            </a:r>
            <a:endParaRPr lang="en-US" sz="1100"/>
          </a:p>
        </p:txBody>
      </p:sp>
      <p:sp>
        <p:nvSpPr>
          <p:cNvPr name="AutoShape 4" id="4"/>
          <p:cNvSpPr/>
          <p:nvPr/>
        </p:nvSpPr>
        <p:spPr>
          <a:xfrm rot="0" flipH="false" flipV="false">
            <a:off x="1956653" y="666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192925"/>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26970"/>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299223" y="1177770"/>
            <a:ext cx="1625600" cy="3048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Sunmi D3 Mini</a:t>
            </a:r>
            <a:endParaRPr lang="en-US" sz="1100"/>
          </a:p>
        </p:txBody>
      </p:sp>
      <p:sp>
        <p:nvSpPr>
          <p:cNvPr name="AutoShape 9" id="9"/>
          <p:cNvSpPr/>
          <p:nvPr/>
        </p:nvSpPr>
        <p:spPr>
          <a:xfrm rot="0" flipH="false" flipV="false">
            <a:off x="1841435" y="1854514"/>
            <a:ext cx="2273365" cy="147637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Supports SIM Card</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Built in &amp; External Printer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USB, LAN, WiFi &amp; RJ11</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Handheld scanner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Multiple Register Sync</a:t>
            </a:r>
          </a:p>
        </p:txBody>
      </p:sp>
      <p:cxnSp>
        <p:nvCxnSpPr>
          <p:cNvPr name="Connector 10" id="10"/>
          <p:cNvCxnSpPr/>
          <p:nvPr/>
        </p:nvCxnSpPr>
        <p:spPr>
          <a:xfrm rot="0" flipH="false" flipV="false">
            <a:off x="1841435" y="170062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11" id="11"/>
          <p:cNvSpPr/>
          <p:nvPr/>
        </p:nvSpPr>
        <p:spPr>
          <a:xfrm rot="0" flipH="false" flipV="false">
            <a:off x="1850400"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sp>
        <p:nvSpPr>
          <p:cNvPr name="AutoShape 12" id="12"/>
          <p:cNvSpPr/>
          <p:nvPr/>
        </p:nvSpPr>
        <p:spPr>
          <a:xfrm rot="0" flipH="false" flipV="false">
            <a:off x="645577" y="2404296"/>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1,890</a:t>
            </a:r>
            <a:endParaRPr lang="en-US" sz="1100"/>
          </a:p>
        </p:txBody>
      </p:sp>
      <p:pic>
        <p:nvPicPr>
          <p:cNvPr name="Picture 13" id="13"/>
          <p:cNvPicPr>
            <a:picLocks noChangeAspect="true"/>
          </p:cNvPicPr>
          <p:nvPr/>
        </p:nvPicPr>
        <p:blipFill>
          <a:blip r:embed="rId5"/>
          <a:srcRect l="0" r="0" t="0" b="0"/>
          <a:stretch>
            <a:fillRect/>
          </a:stretch>
        </p:blipFill>
        <p:spPr>
          <a:xfrm rot="0" flipH="false" flipV="false">
            <a:off x="319106" y="2478507"/>
            <a:ext cx="358421" cy="201859"/>
          </a:xfrm>
          <a:prstGeom prst="rect">
            <a:avLst/>
          </a:prstGeom>
          <a:ln w="12700">
            <a:noFill/>
            <a:prstDash val="solid"/>
          </a:ln>
        </p:spPr>
      </p:pic>
      <p:pic>
        <p:nvPicPr>
          <p:cNvPr name="Picture 14" id="14"/>
          <p:cNvPicPr>
            <a:picLocks noChangeAspect="true"/>
          </p:cNvPicPr>
          <p:nvPr/>
        </p:nvPicPr>
        <p:blipFill>
          <a:blip r:embed="rId6"/>
          <a:srcRect l="0" r="0" t="0" b="0"/>
          <a:stretch>
            <a:fillRect/>
          </a:stretch>
        </p:blipFill>
        <p:spPr>
          <a:xfrm rot="0" flipH="false" flipV="false">
            <a:off x="319106" y="2812927"/>
            <a:ext cx="358421" cy="201859"/>
          </a:xfrm>
          <a:prstGeom prst="rect">
            <a:avLst/>
          </a:prstGeom>
          <a:ln w="12700">
            <a:noFill/>
            <a:prstDash val="solid"/>
          </a:ln>
        </p:spPr>
      </p:pic>
      <p:pic>
        <p:nvPicPr>
          <p:cNvPr name="Picture 15" id="15"/>
          <p:cNvPicPr>
            <a:picLocks noChangeAspect="true"/>
          </p:cNvPicPr>
          <p:nvPr/>
        </p:nvPicPr>
        <p:blipFill>
          <a:blip r:embed="rId7"/>
          <a:srcRect l="0" r="0" t="0" b="0"/>
          <a:stretch>
            <a:fillRect/>
          </a:stretch>
        </p:blipFill>
        <p:spPr>
          <a:xfrm rot="0" flipH="false" flipV="false">
            <a:off x="319106" y="3124541"/>
            <a:ext cx="358421" cy="201885"/>
          </a:xfrm>
          <a:prstGeom prst="rect">
            <a:avLst/>
          </a:prstGeom>
          <a:ln w="12700">
            <a:noFill/>
            <a:prstDash val="solid"/>
          </a:ln>
        </p:spPr>
      </p:pic>
      <p:sp>
        <p:nvSpPr>
          <p:cNvPr name="AutoShape 16" id="16"/>
          <p:cNvSpPr/>
          <p:nvPr/>
        </p:nvSpPr>
        <p:spPr>
          <a:xfrm rot="0" flipH="false" flipV="false">
            <a:off x="643174" y="271853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30,000</a:t>
            </a:r>
            <a:endParaRPr lang="en-US" sz="1100"/>
          </a:p>
        </p:txBody>
      </p:sp>
      <p:sp>
        <p:nvSpPr>
          <p:cNvPr name="AutoShape 17" id="17"/>
          <p:cNvSpPr/>
          <p:nvPr/>
        </p:nvSpPr>
        <p:spPr>
          <a:xfrm rot="0" flipH="false" flipV="false">
            <a:off x="628808" y="303791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17,990</a:t>
            </a:r>
            <a:endParaRPr lang="en-US" sz="1100"/>
          </a:p>
        </p:txBody>
      </p:sp>
      <p:cxnSp>
        <p:nvCxnSpPr>
          <p:cNvPr name="Connector 18" id="18"/>
          <p:cNvCxnSpPr/>
          <p:nvPr/>
        </p:nvCxnSpPr>
        <p:spPr>
          <a:xfrm rot="0" flipH="false" flipV="false">
            <a:off x="4000733" y="1711014"/>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19" id="19"/>
          <p:cNvSpPr/>
          <p:nvPr/>
        </p:nvSpPr>
        <p:spPr>
          <a:xfrm rot="0" flipH="false" flipV="false">
            <a:off x="4010976"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FF0000"/>
                </a:solidFill>
                <a:latin typeface="Roboto"/>
                <a:ea typeface="Roboto"/>
                <a:cs typeface="Roboto"/>
                <a:sym typeface="Roboto"/>
              </a:rPr>
              <a:t>Cons</a:t>
            </a:r>
            <a:endParaRPr lang="en-US" sz="1100"/>
          </a:p>
        </p:txBody>
      </p:sp>
      <p:sp>
        <p:nvSpPr>
          <p:cNvPr name="AutoShape 20" id="20"/>
          <p:cNvSpPr/>
          <p:nvPr/>
        </p:nvSpPr>
        <p:spPr>
          <a:xfrm rot="0" flipH="false" flipV="false">
            <a:off x="4061456" y="1831007"/>
            <a:ext cx="2273300" cy="107950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Does not have build in CFD</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Receipt size is small (60mm)</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Not suitable for fast paced business</a:t>
            </a:r>
          </a:p>
        </p:txBody>
      </p:sp>
      <p:cxnSp>
        <p:nvCxnSpPr>
          <p:cNvPr name="Connector 21" id="21"/>
          <p:cNvCxnSpPr/>
          <p:nvPr/>
        </p:nvCxnSpPr>
        <p:spPr>
          <a:xfrm rot="0" flipH="false" flipV="false">
            <a:off x="6182419" y="1711014"/>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2" id="22"/>
          <p:cNvSpPr/>
          <p:nvPr/>
        </p:nvSpPr>
        <p:spPr>
          <a:xfrm rot="0" flipH="false" flipV="false">
            <a:off x="6192662" y="1587038"/>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23" id="23"/>
          <p:cNvSpPr/>
          <p:nvPr/>
        </p:nvSpPr>
        <p:spPr>
          <a:xfrm rot="0" flipH="false" flipV="false">
            <a:off x="6243142" y="1831007"/>
            <a:ext cx="2030251" cy="1451679"/>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Businesses with low transaction volume: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Food Truck</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Home based</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Retail store</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24" id="24"/>
          <p:cNvSpPr/>
          <p:nvPr/>
        </p:nvSpPr>
        <p:spPr>
          <a:xfrm rot="0" flipH="false" flipV="false">
            <a:off x="1841435" y="4752295"/>
            <a:ext cx="2273365" cy="1220847"/>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Built in Customer Facing Display</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USB, WiFi &amp; LAN connections</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Multiple Register Sync</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Handheld scanner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Strong performance</a:t>
            </a:r>
          </a:p>
        </p:txBody>
      </p:sp>
      <p:cxnSp>
        <p:nvCxnSpPr>
          <p:cNvPr name="Connector 25" id="25"/>
          <p:cNvCxnSpPr/>
          <p:nvPr/>
        </p:nvCxnSpPr>
        <p:spPr>
          <a:xfrm rot="0" flipH="false" flipV="false">
            <a:off x="1841435" y="4598406"/>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6" id="26"/>
          <p:cNvSpPr/>
          <p:nvPr/>
        </p:nvSpPr>
        <p:spPr>
          <a:xfrm rot="0" flipH="false" flipV="false">
            <a:off x="1850400"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sp>
        <p:nvSpPr>
          <p:cNvPr name="AutoShape 27" id="27"/>
          <p:cNvSpPr/>
          <p:nvPr/>
        </p:nvSpPr>
        <p:spPr>
          <a:xfrm rot="0" flipH="false" flipV="false">
            <a:off x="608135" y="5247199"/>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2,490</a:t>
            </a:r>
            <a:endParaRPr lang="en-US" sz="1100"/>
          </a:p>
        </p:txBody>
      </p:sp>
      <p:pic>
        <p:nvPicPr>
          <p:cNvPr name="Picture 28" id="28"/>
          <p:cNvPicPr>
            <a:picLocks noChangeAspect="true"/>
          </p:cNvPicPr>
          <p:nvPr/>
        </p:nvPicPr>
        <p:blipFill>
          <a:blip r:embed="rId5"/>
          <a:srcRect l="0" r="0" t="0" b="0"/>
          <a:stretch>
            <a:fillRect/>
          </a:stretch>
        </p:blipFill>
        <p:spPr>
          <a:xfrm rot="0" flipH="false" flipV="false">
            <a:off x="281664" y="5321410"/>
            <a:ext cx="358421" cy="201859"/>
          </a:xfrm>
          <a:prstGeom prst="rect">
            <a:avLst/>
          </a:prstGeom>
          <a:ln w="12700">
            <a:noFill/>
            <a:prstDash val="solid"/>
          </a:ln>
        </p:spPr>
      </p:pic>
      <p:pic>
        <p:nvPicPr>
          <p:cNvPr name="Picture 29" id="29"/>
          <p:cNvPicPr>
            <a:picLocks noChangeAspect="true"/>
          </p:cNvPicPr>
          <p:nvPr/>
        </p:nvPicPr>
        <p:blipFill>
          <a:blip r:embed="rId6"/>
          <a:srcRect l="0" r="0" t="0" b="0"/>
          <a:stretch>
            <a:fillRect/>
          </a:stretch>
        </p:blipFill>
        <p:spPr>
          <a:xfrm rot="0" flipH="false" flipV="false">
            <a:off x="281664" y="5655830"/>
            <a:ext cx="358421" cy="201859"/>
          </a:xfrm>
          <a:prstGeom prst="rect">
            <a:avLst/>
          </a:prstGeom>
          <a:ln w="12700">
            <a:noFill/>
            <a:prstDash val="solid"/>
          </a:ln>
        </p:spPr>
      </p:pic>
      <p:pic>
        <p:nvPicPr>
          <p:cNvPr name="Picture 30" id="30"/>
          <p:cNvPicPr>
            <a:picLocks noChangeAspect="true"/>
          </p:cNvPicPr>
          <p:nvPr/>
        </p:nvPicPr>
        <p:blipFill>
          <a:blip r:embed="rId7"/>
          <a:srcRect l="0" r="0" t="0" b="0"/>
          <a:stretch>
            <a:fillRect/>
          </a:stretch>
        </p:blipFill>
        <p:spPr>
          <a:xfrm rot="0" flipH="false" flipV="false">
            <a:off x="281664" y="5967444"/>
            <a:ext cx="358421" cy="201885"/>
          </a:xfrm>
          <a:prstGeom prst="rect">
            <a:avLst/>
          </a:prstGeom>
          <a:ln w="12700">
            <a:noFill/>
            <a:prstDash val="solid"/>
          </a:ln>
        </p:spPr>
      </p:pic>
      <p:sp>
        <p:nvSpPr>
          <p:cNvPr name="AutoShape 31" id="31"/>
          <p:cNvSpPr/>
          <p:nvPr/>
        </p:nvSpPr>
        <p:spPr>
          <a:xfrm rot="0" flipH="false" flipV="false">
            <a:off x="605732" y="5561438"/>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40,000</a:t>
            </a:r>
            <a:endParaRPr lang="en-US" sz="1100"/>
          </a:p>
        </p:txBody>
      </p:sp>
      <p:sp>
        <p:nvSpPr>
          <p:cNvPr name="AutoShape 32" id="32"/>
          <p:cNvSpPr/>
          <p:nvPr/>
        </p:nvSpPr>
        <p:spPr>
          <a:xfrm rot="0" flipH="false" flipV="false">
            <a:off x="591366" y="5880822"/>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19,990</a:t>
            </a:r>
            <a:endParaRPr lang="en-US" sz="1100"/>
          </a:p>
        </p:txBody>
      </p:sp>
      <p:cxnSp>
        <p:nvCxnSpPr>
          <p:cNvPr name="Connector 33" id="33"/>
          <p:cNvCxnSpPr/>
          <p:nvPr/>
        </p:nvCxnSpPr>
        <p:spPr>
          <a:xfrm rot="0" flipH="false" flipV="false">
            <a:off x="4000733" y="460879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4" id="34"/>
          <p:cNvSpPr/>
          <p:nvPr/>
        </p:nvSpPr>
        <p:spPr>
          <a:xfrm rot="0" flipH="false" flipV="false">
            <a:off x="4010976"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FF0000"/>
                </a:solidFill>
                <a:latin typeface="Roboto"/>
                <a:ea typeface="Roboto"/>
                <a:cs typeface="Roboto"/>
                <a:sym typeface="Roboto"/>
              </a:rPr>
              <a:t>Cons</a:t>
            </a:r>
            <a:endParaRPr lang="en-US" sz="1100"/>
          </a:p>
        </p:txBody>
      </p:sp>
      <p:sp>
        <p:nvSpPr>
          <p:cNvPr name="AutoShape 35" id="35"/>
          <p:cNvSpPr/>
          <p:nvPr/>
        </p:nvSpPr>
        <p:spPr>
          <a:xfrm rot="0" flipH="false" flipV="false">
            <a:off x="3990496" y="4728788"/>
            <a:ext cx="2181679" cy="1682512"/>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Does not have built in printer</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High cost</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Does not support RJ-11 connection</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t>
            </a:r>
          </a:p>
        </p:txBody>
      </p:sp>
      <p:cxnSp>
        <p:nvCxnSpPr>
          <p:cNvPr name="Connector 36" id="36"/>
          <p:cNvCxnSpPr/>
          <p:nvPr/>
        </p:nvCxnSpPr>
        <p:spPr>
          <a:xfrm rot="0" flipH="false" flipV="false">
            <a:off x="6182419" y="4608795"/>
            <a:ext cx="0" cy="1538641"/>
          </a:xfrm>
          <a:prstGeom prst="straightConnector1">
            <a:avLst/>
          </a:prstGeom>
          <a:noFill/>
          <a:ln w="254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7" id="37"/>
          <p:cNvSpPr/>
          <p:nvPr/>
        </p:nvSpPr>
        <p:spPr>
          <a:xfrm rot="0" flipH="false" flipV="false">
            <a:off x="6192662" y="448481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38" id="38"/>
          <p:cNvSpPr/>
          <p:nvPr/>
        </p:nvSpPr>
        <p:spPr>
          <a:xfrm rot="0" flipH="false" flipV="false">
            <a:off x="6243142" y="4728788"/>
            <a:ext cx="2159289" cy="1220847"/>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Businesses with high transaction volume: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Café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Retail Store</a:t>
            </a:r>
          </a:p>
        </p:txBody>
      </p:sp>
      <p:sp>
        <p:nvSpPr>
          <p:cNvPr name="AutoShape 39" id="39"/>
          <p:cNvSpPr/>
          <p:nvPr/>
        </p:nvSpPr>
        <p:spPr>
          <a:xfrm rot="0" flipH="false" flipV="false">
            <a:off x="144416" y="3653702"/>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Sunmi D3 Pro</a:t>
            </a:r>
            <a:endParaRPr lang="en-US" sz="1100"/>
          </a:p>
        </p:txBody>
      </p:sp>
      <p:pic>
        <p:nvPicPr>
          <p:cNvPr name="Picture 40" id="40"/>
          <p:cNvPicPr>
            <a:picLocks noChangeAspect="true"/>
          </p:cNvPicPr>
          <p:nvPr/>
        </p:nvPicPr>
        <p:blipFill>
          <a:blip r:embed="rId8"/>
          <a:srcRect l="0" r="0" t="0" b="0"/>
          <a:stretch>
            <a:fillRect/>
          </a:stretch>
        </p:blipFill>
        <p:spPr>
          <a:xfrm rot="0" flipH="false" flipV="false">
            <a:off x="319106" y="3959780"/>
            <a:ext cx="1264698" cy="126469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41" id="41"/>
          <p:cNvSpPr/>
          <p:nvPr/>
        </p:nvSpPr>
        <p:spPr>
          <a:xfrm rot="0" flipH="false" flipV="false">
            <a:off x="8402431" y="1587038"/>
            <a:ext cx="3278581" cy="4849621"/>
          </a:xfrm>
          <a:prstGeom prst="rect">
            <a:avLst/>
          </a:prstGeom>
          <a:noFill/>
          <a:ln w="25400" cap="flat">
            <a:solidFill>
              <a:srgbClr val="C9009F">
                <a:alpha val="100000"/>
              </a:srgbClr>
            </a:solidFill>
            <a:prstDash val="dashDot"/>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2" id="42"/>
          <p:cNvSpPr/>
          <p:nvPr/>
        </p:nvSpPr>
        <p:spPr>
          <a:xfrm rot="0" flipH="false" flipV="false">
            <a:off x="9034925" y="1419977"/>
            <a:ext cx="1973510" cy="340519"/>
          </a:xfrm>
          <a:prstGeom prst="roundRect">
            <a:avLst>
              <a:gd name="adj" fmla="val 16666"/>
            </a:avLst>
          </a:prstGeom>
          <a:solidFill>
            <a:srgbClr val="C9009F">
              <a:alpha val="100000"/>
            </a:srgbClr>
          </a:solid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FFFFFF"/>
                </a:solidFill>
                <a:latin typeface="Roboto"/>
                <a:ea typeface="Roboto"/>
                <a:cs typeface="Roboto"/>
                <a:sym typeface="Roboto"/>
              </a:rPr>
              <a:t>Not sold by StoreHub</a:t>
            </a:r>
            <a:endParaRPr lang="en-US" sz="1100"/>
          </a:p>
        </p:txBody>
      </p:sp>
      <p:pic>
        <p:nvPicPr>
          <p:cNvPr name="Picture 43" id="43"/>
          <p:cNvPicPr>
            <a:picLocks noChangeAspect="true"/>
          </p:cNvPicPr>
          <p:nvPr/>
        </p:nvPicPr>
        <p:blipFill>
          <a:blip r:embed="rId9"/>
          <a:srcRect l="38467" r="37448" t="27146" b="29531"/>
          <a:stretch>
            <a:fillRect/>
          </a:stretch>
        </p:blipFill>
        <p:spPr>
          <a:xfrm rot="0" flipH="false" flipV="false">
            <a:off x="8642266" y="2129398"/>
            <a:ext cx="968671" cy="975752"/>
          </a:xfrm>
          <a:prstGeom prst="rect">
            <a:avLst/>
          </a:prstGeom>
          <a:ln w="12700">
            <a:noFill/>
            <a:prstDash val="solid"/>
          </a:ln>
        </p:spPr>
      </p:pic>
      <p:sp>
        <p:nvSpPr>
          <p:cNvPr name="AutoShape 44" id="44"/>
          <p:cNvSpPr/>
          <p:nvPr/>
        </p:nvSpPr>
        <p:spPr>
          <a:xfrm rot="0" flipH="false" flipV="false">
            <a:off x="8319562" y="1832145"/>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iPad</a:t>
            </a:r>
            <a:endParaRPr lang="en-US" sz="1100"/>
          </a:p>
        </p:txBody>
      </p:sp>
      <p:sp>
        <p:nvSpPr>
          <p:cNvPr name="AutoShape 45" id="45"/>
          <p:cNvSpPr/>
          <p:nvPr/>
        </p:nvSpPr>
        <p:spPr>
          <a:xfrm rot="0" flipH="false" flipV="false">
            <a:off x="10367334" y="203864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pic>
        <p:nvPicPr>
          <p:cNvPr name="Picture 46" id="46"/>
          <p:cNvPicPr>
            <a:picLocks noChangeAspect="true"/>
          </p:cNvPicPr>
          <p:nvPr/>
        </p:nvPicPr>
        <p:blipFill>
          <a:blip r:embed="rId5"/>
          <a:srcRect l="0" r="0" t="0" b="0"/>
          <a:stretch>
            <a:fillRect/>
          </a:stretch>
        </p:blipFill>
        <p:spPr>
          <a:xfrm rot="0" flipH="false" flipV="false">
            <a:off x="10040863" y="2112851"/>
            <a:ext cx="358421" cy="201859"/>
          </a:xfrm>
          <a:prstGeom prst="rect">
            <a:avLst/>
          </a:prstGeom>
          <a:ln w="12700">
            <a:noFill/>
            <a:prstDash val="solid"/>
          </a:ln>
        </p:spPr>
      </p:pic>
      <p:pic>
        <p:nvPicPr>
          <p:cNvPr name="Picture 47" id="47"/>
          <p:cNvPicPr>
            <a:picLocks noChangeAspect="true"/>
          </p:cNvPicPr>
          <p:nvPr/>
        </p:nvPicPr>
        <p:blipFill>
          <a:blip r:embed="rId6"/>
          <a:srcRect l="0" r="0" t="0" b="0"/>
          <a:stretch>
            <a:fillRect/>
          </a:stretch>
        </p:blipFill>
        <p:spPr>
          <a:xfrm rot="0" flipH="false" flipV="false">
            <a:off x="10040863" y="2447271"/>
            <a:ext cx="358421" cy="201859"/>
          </a:xfrm>
          <a:prstGeom prst="rect">
            <a:avLst/>
          </a:prstGeom>
          <a:ln w="12700">
            <a:noFill/>
            <a:prstDash val="solid"/>
          </a:ln>
        </p:spPr>
      </p:pic>
      <p:pic>
        <p:nvPicPr>
          <p:cNvPr name="Picture 48" id="48"/>
          <p:cNvPicPr>
            <a:picLocks noChangeAspect="true"/>
          </p:cNvPicPr>
          <p:nvPr/>
        </p:nvPicPr>
        <p:blipFill>
          <a:blip r:embed="rId7"/>
          <a:srcRect l="0" r="0" t="0" b="0"/>
          <a:stretch>
            <a:fillRect/>
          </a:stretch>
        </p:blipFill>
        <p:spPr>
          <a:xfrm rot="0" flipH="false" flipV="false">
            <a:off x="10040863" y="2758885"/>
            <a:ext cx="358421" cy="201885"/>
          </a:xfrm>
          <a:prstGeom prst="rect">
            <a:avLst/>
          </a:prstGeom>
          <a:ln w="12700">
            <a:noFill/>
            <a:prstDash val="solid"/>
          </a:ln>
        </p:spPr>
      </p:pic>
      <p:sp>
        <p:nvSpPr>
          <p:cNvPr name="AutoShape 49" id="49"/>
          <p:cNvSpPr/>
          <p:nvPr/>
        </p:nvSpPr>
        <p:spPr>
          <a:xfrm rot="0" flipH="false" flipV="false">
            <a:off x="10364931" y="235287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50" id="50"/>
          <p:cNvSpPr/>
          <p:nvPr/>
        </p:nvSpPr>
        <p:spPr>
          <a:xfrm rot="0" flipH="false" flipV="false">
            <a:off x="10350565" y="267226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51" id="51"/>
          <p:cNvSpPr/>
          <p:nvPr/>
        </p:nvSpPr>
        <p:spPr>
          <a:xfrm rot="0" flipH="false" flipV="false">
            <a:off x="8447497" y="3359390"/>
            <a:ext cx="3073400" cy="107950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Strong performance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WiFi only</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external CFD and Printer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Multiple Register Sync </a:t>
            </a:r>
          </a:p>
        </p:txBody>
      </p:sp>
      <p:sp>
        <p:nvSpPr>
          <p:cNvPr name="AutoShape 52" id="52"/>
          <p:cNvSpPr/>
          <p:nvPr/>
        </p:nvSpPr>
        <p:spPr>
          <a:xfrm rot="0" flipH="false" flipV="false">
            <a:off x="8371698" y="3152304"/>
            <a:ext cx="968671"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B050"/>
                </a:solidFill>
                <a:latin typeface="Roboto"/>
                <a:ea typeface="Roboto"/>
                <a:cs typeface="Roboto"/>
                <a:sym typeface="Roboto"/>
              </a:rPr>
              <a:t>Pros</a:t>
            </a:r>
            <a:endParaRPr lang="en-US" sz="1100"/>
          </a:p>
        </p:txBody>
      </p:sp>
      <p:sp>
        <p:nvSpPr>
          <p:cNvPr name="AutoShape 53" id="53"/>
          <p:cNvSpPr/>
          <p:nvPr/>
        </p:nvSpPr>
        <p:spPr>
          <a:xfrm rot="0" flipH="false" flipV="false">
            <a:off x="8448741" y="4377917"/>
            <a:ext cx="783793"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FF0000"/>
                </a:solidFill>
                <a:latin typeface="Roboto"/>
                <a:ea typeface="Roboto"/>
                <a:cs typeface="Roboto"/>
                <a:sym typeface="Roboto"/>
              </a:rPr>
              <a:t>Cons</a:t>
            </a:r>
            <a:endParaRPr lang="en-US" sz="1100"/>
          </a:p>
        </p:txBody>
      </p:sp>
      <p:sp>
        <p:nvSpPr>
          <p:cNvPr name="AutoShape 54" id="54"/>
          <p:cNvSpPr/>
          <p:nvPr/>
        </p:nvSpPr>
        <p:spPr>
          <a:xfrm rot="0" flipH="false" flipV="false">
            <a:off x="8450137" y="4534873"/>
            <a:ext cx="3201114" cy="759182"/>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Does not support LAN, USB &amp; RJ-11</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High cost</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Must be 9</a:t>
            </a:r>
            <a:r>
              <a:rPr lang="en-US" b="false" i="false" strike="noStrike" u="none" sz="1000" baseline="30000">
                <a:solidFill>
                  <a:srgbClr val="000000"/>
                </a:solidFill>
                <a:latin typeface="Roboto"/>
                <a:ea typeface="Roboto"/>
                <a:cs typeface="Roboto"/>
                <a:sym typeface="Roboto"/>
              </a:rPr>
              <a:t>th</a:t>
            </a:r>
            <a:r>
              <a:rPr lang="en-US" b="false" i="false" strike="noStrike" u="none" sz="1000">
                <a:solidFill>
                  <a:srgbClr val="000000"/>
                </a:solidFill>
                <a:latin typeface="Roboto"/>
                <a:ea typeface="Roboto"/>
                <a:cs typeface="Roboto"/>
                <a:sym typeface="Roboto"/>
              </a:rPr>
              <a:t> generation an above</a:t>
            </a:r>
          </a:p>
        </p:txBody>
      </p:sp>
      <p:cxnSp>
        <p:nvCxnSpPr>
          <p:cNvPr name="Connector 55" id="55"/>
          <p:cNvCxnSpPr/>
          <p:nvPr/>
        </p:nvCxnSpPr>
        <p:spPr>
          <a:xfrm rot="10800000" flipH="false" flipV="true">
            <a:off x="8467783" y="4383887"/>
            <a:ext cx="2433455" cy="0"/>
          </a:xfrm>
          <a:prstGeom prst="straightConnector1">
            <a:avLst/>
          </a:prstGeom>
          <a:noFill/>
          <a:ln w="127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6" id="56"/>
          <p:cNvSpPr/>
          <p:nvPr/>
        </p:nvSpPr>
        <p:spPr>
          <a:xfrm rot="0" flipH="false" flipV="false">
            <a:off x="8405743" y="5333248"/>
            <a:ext cx="1196229"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2060"/>
                </a:solidFill>
                <a:latin typeface="Roboto"/>
                <a:ea typeface="Roboto"/>
                <a:cs typeface="Roboto"/>
                <a:sym typeface="Roboto"/>
              </a:rPr>
              <a:t>Suitable For</a:t>
            </a:r>
            <a:endParaRPr lang="en-US" sz="1100"/>
          </a:p>
        </p:txBody>
      </p:sp>
      <p:cxnSp>
        <p:nvCxnSpPr>
          <p:cNvPr name="Connector 57" id="57"/>
          <p:cNvCxnSpPr/>
          <p:nvPr/>
        </p:nvCxnSpPr>
        <p:spPr>
          <a:xfrm rot="10800000" flipH="false" flipV="true">
            <a:off x="8421123" y="5293306"/>
            <a:ext cx="2480115" cy="0"/>
          </a:xfrm>
          <a:prstGeom prst="straightConnector1">
            <a:avLst/>
          </a:prstGeom>
          <a:noFill/>
          <a:ln w="12700" cap="flat">
            <a:solidFill>
              <a:srgbClr val="C9009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8" id="58"/>
          <p:cNvSpPr/>
          <p:nvPr/>
        </p:nvSpPr>
        <p:spPr>
          <a:xfrm rot="0" flipH="false" flipV="false">
            <a:off x="8470910" y="5529002"/>
            <a:ext cx="3292971" cy="759182"/>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Businesses with high transaction volume: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Café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a:t>
            </a:r>
          </a:p>
        </p:txBody>
      </p:sp>
      <p:sp>
        <p:nvSpPr>
          <p:cNvPr name="AutoShape 59" id="59"/>
          <p:cNvSpPr/>
          <p:nvPr/>
        </p:nvSpPr>
        <p:spPr>
          <a:xfrm rot="0" flipH="false" flipV="false">
            <a:off x="9553899" y="5763512"/>
            <a:ext cx="1068543"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Retail store </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Food truck</a:t>
            </a:r>
          </a:p>
        </p:txBody>
      </p:sp>
      <p:grpSp>
        <p:nvGrpSpPr>
          <p:cNvPr name="Group 60" id="60"/>
          <p:cNvGrpSpPr/>
          <p:nvPr/>
        </p:nvGrpSpPr>
        <p:grpSpPr>
          <a:xfrm>
            <a:off x="1583804" y="6267429"/>
            <a:ext cx="6528870" cy="474703"/>
            <a:chOff x="1583804" y="6267429"/>
            <a:chExt cx="6528870" cy="474703"/>
          </a:xfrm>
        </p:grpSpPr>
        <p:sp>
          <p:nvSpPr>
            <p:cNvPr name="AutoShape 61" id="61"/>
            <p:cNvSpPr/>
            <p:nvPr/>
          </p:nvSpPr>
          <p:spPr>
            <a:xfrm rot="0" flipH="false" flipV="false">
              <a:off x="1854373" y="6356023"/>
              <a:ext cx="6258301"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true" i="false" strike="noStrike" u="none" sz="1000">
                  <a:solidFill>
                    <a:srgbClr val="FF0000"/>
                  </a:solidFill>
                  <a:latin typeface="Roboto"/>
                  <a:ea typeface="Roboto"/>
                  <a:cs typeface="Roboto"/>
                  <a:sym typeface="Roboto"/>
                </a:rPr>
                <a:t>MUST READ</a:t>
              </a:r>
              <a:r>
                <a:rPr lang="en-US" b="false" i="false" strike="noStrike" u="none" sz="1000">
                  <a:solidFill>
                    <a:srgbClr val="000000"/>
                  </a:solidFill>
                  <a:latin typeface="Roboto"/>
                  <a:ea typeface="Roboto"/>
                  <a:cs typeface="Roboto"/>
                  <a:sym typeface="Roboto"/>
                </a:rPr>
                <a:t>: Price may differ depending on model. Check price list in </a:t>
              </a:r>
              <a:r>
                <a:rPr lang="en-US" b="false" i="false" strike="noStrike" u="none" sz="1000">
                  <a:solidFill>
                    <a:srgbClr val="000000"/>
                  </a:solidFill>
                  <a:latin typeface="Roboto"/>
                  <a:ea typeface="Roboto"/>
                  <a:cs typeface="Roboto"/>
                  <a:sym typeface="Roboto"/>
                  <a:hlinkClick r:id="rId10" tooltip="https://storehub.lightning.force.com/lightning/o/Pricebook2/home">
                    <a:extLst>
                      <a:ext uri="{A12FA001-AC4F-418D-AE19-62706E023703}">
                        <ahyp:hlinkClr xmlns:ahyp="http://schemas.microsoft.com/office/drawing/2018/hyperlinkcolor" val="tx"/>
                      </a:ext>
                    </a:extLst>
                  </a:hlinkClick>
                </a:rPr>
                <a:t>Salesforce</a:t>
              </a:r>
              <a:r>
                <a:rPr lang="en-US" b="false" i="false" strike="noStrike" u="none" sz="1000">
                  <a:solidFill>
                    <a:srgbClr val="000000"/>
                  </a:solidFill>
                  <a:latin typeface="Roboto"/>
                  <a:ea typeface="Roboto"/>
                  <a:cs typeface="Roboto"/>
                  <a:sym typeface="Roboto"/>
                </a:rPr>
                <a:t> for more information. </a:t>
              </a:r>
              <a:endParaRPr lang="en-US" sz="1100"/>
            </a:p>
          </p:txBody>
        </p:sp>
        <p:pic>
          <p:nvPicPr>
            <p:cNvPr name="Picture 62" id="62"/>
            <p:cNvPicPr>
              <a:picLocks noChangeAspect="true"/>
            </p:cNvPicPr>
            <p:nvPr/>
          </p:nvPicPr>
          <p:blipFill>
            <a:blip r:embed="rId11"/>
            <a:srcRect l="0" r="0" t="0" b="0"/>
            <a:stretch>
              <a:fillRect/>
            </a:stretch>
          </p:blipFill>
          <p:spPr>
            <a:xfrm rot="0" flipH="false" flipV="false">
              <a:off x="1583804" y="6267429"/>
              <a:ext cx="474703" cy="474703"/>
            </a:xfrm>
            <a:prstGeom prst="rect">
              <a:avLst/>
            </a:prstGeom>
            <a:ln w="12700">
              <a:noFill/>
              <a:prstDash val="solid"/>
            </a:ln>
          </p:spPr>
        </p:pic>
      </p:grpSp>
      <p:pic>
        <p:nvPicPr>
          <p:cNvPr name="Picture 63" id="63"/>
          <p:cNvPicPr>
            <a:picLocks noChangeAspect="true"/>
          </p:cNvPicPr>
          <p:nvPr/>
        </p:nvPicPr>
        <p:blipFill>
          <a:blip r:embed="rId12"/>
          <a:srcRect l="17585" r="14042" t="12465" b="16477"/>
          <a:stretch>
            <a:fillRect/>
          </a:stretch>
        </p:blipFill>
        <p:spPr>
          <a:xfrm rot="0" flipH="false" flipV="false">
            <a:off x="219867" y="1482570"/>
            <a:ext cx="1574881" cy="916566"/>
          </a:xfrm>
          <a:prstGeom prst="roundRect">
            <a:avLst>
              <a:gd name="adj" fmla="val 0"/>
            </a:avLst>
          </a:prstGeom>
          <a:ln>
            <a:noFill/>
            <a:prstDash val="solid"/>
          </a:ln>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1581214" y="3757962"/>
            <a:ext cx="8486078" cy="3088862"/>
          </a:xfrm>
          <a:prstGeom prst="roundRect">
            <a:avLst>
              <a:gd name="adj" fmla="val 16666"/>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Supplementary Devices</a:t>
            </a:r>
            <a:endParaRPr lang="en-US" sz="1100"/>
          </a:p>
        </p:txBody>
      </p:sp>
      <p:sp>
        <p:nvSpPr>
          <p:cNvPr name="AutoShape 5" id="5"/>
          <p:cNvSpPr/>
          <p:nvPr/>
        </p:nvSpPr>
        <p:spPr>
          <a:xfrm rot="0" flipH="false" flipV="false">
            <a:off x="1956653" y="778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6" id="6"/>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8" id="8"/>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pic>
        <p:nvPicPr>
          <p:cNvPr name="Picture 9" id="9"/>
          <p:cNvPicPr>
            <a:picLocks noChangeAspect="true"/>
          </p:cNvPicPr>
          <p:nvPr/>
        </p:nvPicPr>
        <p:blipFill>
          <a:blip r:embed="rId5"/>
          <a:srcRect l="0" r="0" t="0" b="0"/>
          <a:stretch>
            <a:fillRect/>
          </a:stretch>
        </p:blipFill>
        <p:spPr>
          <a:xfrm rot="0" flipH="false" flipV="false">
            <a:off x="2054105" y="4404345"/>
            <a:ext cx="1269468" cy="1269468"/>
          </a:xfrm>
          <a:prstGeom prst="rect">
            <a:avLst/>
          </a:prstGeom>
          <a:ln w="12700">
            <a:noFill/>
            <a:prstDash val="solid"/>
          </a:ln>
        </p:spPr>
      </p:pic>
      <p:sp>
        <p:nvSpPr>
          <p:cNvPr name="AutoShape 10" id="10"/>
          <p:cNvSpPr/>
          <p:nvPr/>
        </p:nvSpPr>
        <p:spPr>
          <a:xfrm rot="0" flipH="false" flipV="false">
            <a:off x="185668" y="1131306"/>
            <a:ext cx="11805451" cy="379591"/>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400">
                <a:solidFill>
                  <a:srgbClr val="000000"/>
                </a:solidFill>
                <a:latin typeface="Roboto"/>
                <a:ea typeface="Roboto"/>
                <a:cs typeface="Roboto"/>
                <a:sym typeface="Roboto"/>
              </a:rPr>
              <a:t>The following supplementary devices are for </a:t>
            </a:r>
            <a:r>
              <a:rPr lang="en-US" b="true" i="false" strike="noStrike" u="none" sz="1400">
                <a:solidFill>
                  <a:srgbClr val="000000"/>
                </a:solidFill>
                <a:latin typeface="Roboto"/>
                <a:ea typeface="Roboto"/>
                <a:cs typeface="Roboto"/>
                <a:sym typeface="Roboto"/>
              </a:rPr>
              <a:t>Kitchen Display System  &amp; Number Calling System</a:t>
            </a:r>
            <a:r>
              <a:rPr lang="en-US" b="false" i="false" strike="noStrike" u="none" sz="1400">
                <a:solidFill>
                  <a:srgbClr val="000000"/>
                </a:solidFill>
                <a:latin typeface="Roboto"/>
                <a:ea typeface="Roboto"/>
                <a:cs typeface="Roboto"/>
                <a:sym typeface="Roboto"/>
              </a:rPr>
              <a:t>, designed specifically for F&amp;B businesses only.</a:t>
            </a:r>
            <a:endParaRPr lang="en-US" sz="1100"/>
          </a:p>
        </p:txBody>
      </p:sp>
      <p:sp>
        <p:nvSpPr>
          <p:cNvPr name="AutoShape 11" id="11"/>
          <p:cNvSpPr/>
          <p:nvPr/>
        </p:nvSpPr>
        <p:spPr>
          <a:xfrm rot="0" flipH="false" flipV="false">
            <a:off x="2268619" y="5622735"/>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1,450</a:t>
            </a:r>
            <a:endParaRPr lang="en-US" sz="1100"/>
          </a:p>
        </p:txBody>
      </p:sp>
      <p:pic>
        <p:nvPicPr>
          <p:cNvPr name="Picture 12" id="12"/>
          <p:cNvPicPr>
            <a:picLocks noChangeAspect="true"/>
          </p:cNvPicPr>
          <p:nvPr/>
        </p:nvPicPr>
        <p:blipFill>
          <a:blip r:embed="rId6"/>
          <a:srcRect l="0" r="0" t="0" b="0"/>
          <a:stretch>
            <a:fillRect/>
          </a:stretch>
        </p:blipFill>
        <p:spPr>
          <a:xfrm rot="0" flipH="false" flipV="false">
            <a:off x="1942148" y="5696946"/>
            <a:ext cx="358421" cy="201859"/>
          </a:xfrm>
          <a:prstGeom prst="rect">
            <a:avLst/>
          </a:prstGeom>
          <a:ln w="12700">
            <a:noFill/>
            <a:prstDash val="solid"/>
          </a:ln>
        </p:spPr>
      </p:pic>
      <p:pic>
        <p:nvPicPr>
          <p:cNvPr name="Picture 13" id="13"/>
          <p:cNvPicPr>
            <a:picLocks noChangeAspect="true"/>
          </p:cNvPicPr>
          <p:nvPr/>
        </p:nvPicPr>
        <p:blipFill>
          <a:blip r:embed="rId7"/>
          <a:srcRect l="0" r="0" t="0" b="0"/>
          <a:stretch>
            <a:fillRect/>
          </a:stretch>
        </p:blipFill>
        <p:spPr>
          <a:xfrm rot="0" flipH="false" flipV="false">
            <a:off x="1942148" y="6031366"/>
            <a:ext cx="358421" cy="201859"/>
          </a:xfrm>
          <a:prstGeom prst="rect">
            <a:avLst/>
          </a:prstGeom>
          <a:ln w="12700">
            <a:noFill/>
            <a:prstDash val="solid"/>
          </a:ln>
        </p:spPr>
      </p:pic>
      <p:pic>
        <p:nvPicPr>
          <p:cNvPr name="Picture 14" id="14"/>
          <p:cNvPicPr>
            <a:picLocks noChangeAspect="true"/>
          </p:cNvPicPr>
          <p:nvPr/>
        </p:nvPicPr>
        <p:blipFill>
          <a:blip r:embed="rId8"/>
          <a:srcRect l="0" r="0" t="0" b="0"/>
          <a:stretch>
            <a:fillRect/>
          </a:stretch>
        </p:blipFill>
        <p:spPr>
          <a:xfrm rot="0" flipH="false" flipV="false">
            <a:off x="1942148" y="6342980"/>
            <a:ext cx="358421" cy="201885"/>
          </a:xfrm>
          <a:prstGeom prst="rect">
            <a:avLst/>
          </a:prstGeom>
          <a:ln w="12700">
            <a:noFill/>
            <a:prstDash val="solid"/>
          </a:ln>
        </p:spPr>
      </p:pic>
      <p:sp>
        <p:nvSpPr>
          <p:cNvPr name="AutoShape 15" id="15"/>
          <p:cNvSpPr/>
          <p:nvPr/>
        </p:nvSpPr>
        <p:spPr>
          <a:xfrm rot="0" flipH="false" flipV="false">
            <a:off x="2266216" y="5936974"/>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29,000</a:t>
            </a:r>
            <a:endParaRPr lang="en-US" sz="1100"/>
          </a:p>
        </p:txBody>
      </p:sp>
      <p:sp>
        <p:nvSpPr>
          <p:cNvPr name="AutoShape 16" id="16"/>
          <p:cNvSpPr/>
          <p:nvPr/>
        </p:nvSpPr>
        <p:spPr>
          <a:xfrm rot="0" flipH="false" flipV="false">
            <a:off x="2251850" y="6256358"/>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14,900</a:t>
            </a:r>
            <a:endParaRPr lang="en-US" sz="1100"/>
          </a:p>
        </p:txBody>
      </p:sp>
      <p:pic>
        <p:nvPicPr>
          <p:cNvPr name="Picture 17" id="17"/>
          <p:cNvPicPr>
            <a:picLocks noChangeAspect="true"/>
          </p:cNvPicPr>
          <p:nvPr/>
        </p:nvPicPr>
        <p:blipFill>
          <a:blip r:embed="rId9"/>
          <a:srcRect l="0" r="0" t="0" b="0"/>
          <a:stretch>
            <a:fillRect/>
          </a:stretch>
        </p:blipFill>
        <p:spPr>
          <a:xfrm rot="0" flipH="false" flipV="false">
            <a:off x="4103920" y="4515062"/>
            <a:ext cx="1580372" cy="945571"/>
          </a:xfrm>
          <a:prstGeom prst="rect">
            <a:avLst/>
          </a:prstGeom>
          <a:ln w="12700">
            <a:noFill/>
            <a:prstDash val="solid"/>
          </a:ln>
        </p:spPr>
      </p:pic>
      <p:sp>
        <p:nvSpPr>
          <p:cNvPr name="AutoShape 18" id="18"/>
          <p:cNvSpPr/>
          <p:nvPr/>
        </p:nvSpPr>
        <p:spPr>
          <a:xfrm rot="0" flipH="false" flipV="false">
            <a:off x="4426681" y="5624968"/>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1,400</a:t>
            </a:r>
            <a:endParaRPr lang="en-US" sz="1100"/>
          </a:p>
        </p:txBody>
      </p:sp>
      <p:pic>
        <p:nvPicPr>
          <p:cNvPr name="Picture 19" id="19"/>
          <p:cNvPicPr>
            <a:picLocks noChangeAspect="true"/>
          </p:cNvPicPr>
          <p:nvPr/>
        </p:nvPicPr>
        <p:blipFill>
          <a:blip r:embed="rId6"/>
          <a:srcRect l="0" r="0" t="0" b="0"/>
          <a:stretch>
            <a:fillRect/>
          </a:stretch>
        </p:blipFill>
        <p:spPr>
          <a:xfrm rot="0" flipH="false" flipV="false">
            <a:off x="4100210" y="5699179"/>
            <a:ext cx="358421" cy="201859"/>
          </a:xfrm>
          <a:prstGeom prst="rect">
            <a:avLst/>
          </a:prstGeom>
          <a:ln w="12700">
            <a:noFill/>
            <a:prstDash val="solid"/>
          </a:ln>
        </p:spPr>
      </p:pic>
      <p:pic>
        <p:nvPicPr>
          <p:cNvPr name="Picture 20" id="20"/>
          <p:cNvPicPr>
            <a:picLocks noChangeAspect="true"/>
          </p:cNvPicPr>
          <p:nvPr/>
        </p:nvPicPr>
        <p:blipFill>
          <a:blip r:embed="rId7"/>
          <a:srcRect l="0" r="0" t="0" b="0"/>
          <a:stretch>
            <a:fillRect/>
          </a:stretch>
        </p:blipFill>
        <p:spPr>
          <a:xfrm rot="0" flipH="false" flipV="false">
            <a:off x="4100210" y="6033599"/>
            <a:ext cx="358421" cy="201859"/>
          </a:xfrm>
          <a:prstGeom prst="rect">
            <a:avLst/>
          </a:prstGeom>
          <a:ln w="12700">
            <a:noFill/>
            <a:prstDash val="solid"/>
          </a:ln>
        </p:spPr>
      </p:pic>
      <p:pic>
        <p:nvPicPr>
          <p:cNvPr name="Picture 21" id="21"/>
          <p:cNvPicPr>
            <a:picLocks noChangeAspect="true"/>
          </p:cNvPicPr>
          <p:nvPr/>
        </p:nvPicPr>
        <p:blipFill>
          <a:blip r:embed="rId8"/>
          <a:srcRect l="0" r="0" t="0" b="0"/>
          <a:stretch>
            <a:fillRect/>
          </a:stretch>
        </p:blipFill>
        <p:spPr>
          <a:xfrm rot="0" flipH="false" flipV="false">
            <a:off x="4100210" y="6345213"/>
            <a:ext cx="358421" cy="201885"/>
          </a:xfrm>
          <a:prstGeom prst="rect">
            <a:avLst/>
          </a:prstGeom>
          <a:ln w="12700">
            <a:noFill/>
            <a:prstDash val="solid"/>
          </a:ln>
        </p:spPr>
      </p:pic>
      <p:sp>
        <p:nvSpPr>
          <p:cNvPr name="AutoShape 22" id="22"/>
          <p:cNvSpPr/>
          <p:nvPr/>
        </p:nvSpPr>
        <p:spPr>
          <a:xfrm rot="0" flipH="false" flipV="false">
            <a:off x="4424278" y="5939207"/>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30,000</a:t>
            </a:r>
            <a:endParaRPr lang="en-US" sz="1100"/>
          </a:p>
        </p:txBody>
      </p:sp>
      <p:sp>
        <p:nvSpPr>
          <p:cNvPr name="AutoShape 23" id="23"/>
          <p:cNvSpPr/>
          <p:nvPr/>
        </p:nvSpPr>
        <p:spPr>
          <a:xfrm rot="0" flipH="false" flipV="false">
            <a:off x="4409912" y="6258591"/>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24" id="24"/>
          <p:cNvSpPr/>
          <p:nvPr/>
        </p:nvSpPr>
        <p:spPr>
          <a:xfrm rot="0" flipH="false" flipV="false">
            <a:off x="1767576" y="4103740"/>
            <a:ext cx="161407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Swan 1</a:t>
            </a:r>
            <a:endParaRPr lang="en-US" sz="1100"/>
          </a:p>
        </p:txBody>
      </p:sp>
      <p:sp>
        <p:nvSpPr>
          <p:cNvPr name="AutoShape 25" id="25"/>
          <p:cNvSpPr/>
          <p:nvPr/>
        </p:nvSpPr>
        <p:spPr>
          <a:xfrm rot="0" flipH="false" flipV="false">
            <a:off x="4119657" y="4105249"/>
            <a:ext cx="161407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Swan 1k</a:t>
            </a:r>
            <a:endParaRPr lang="en-US" sz="1100"/>
          </a:p>
        </p:txBody>
      </p:sp>
      <p:pic>
        <p:nvPicPr>
          <p:cNvPr name="Picture 26" id="26"/>
          <p:cNvPicPr>
            <a:picLocks noChangeAspect="true"/>
          </p:cNvPicPr>
          <p:nvPr/>
        </p:nvPicPr>
        <p:blipFill>
          <a:blip r:embed="rId10"/>
          <a:srcRect l="0" r="0" t="0" b="0"/>
          <a:stretch>
            <a:fillRect/>
          </a:stretch>
        </p:blipFill>
        <p:spPr>
          <a:xfrm rot="0" flipH="false" flipV="false">
            <a:off x="6339878" y="4557389"/>
            <a:ext cx="1165940" cy="1165940"/>
          </a:xfrm>
          <a:prstGeom prst="rect">
            <a:avLst/>
          </a:prstGeom>
          <a:ln w="12700">
            <a:noFill/>
            <a:prstDash val="solid"/>
          </a:ln>
        </p:spPr>
      </p:pic>
      <p:pic>
        <p:nvPicPr>
          <p:cNvPr name="Picture 27" id="27"/>
          <p:cNvPicPr>
            <a:picLocks noChangeAspect="true"/>
          </p:cNvPicPr>
          <p:nvPr/>
        </p:nvPicPr>
        <p:blipFill>
          <a:blip r:embed="rId11"/>
          <a:srcRect l="0" r="0" t="0" b="0"/>
          <a:stretch>
            <a:fillRect/>
          </a:stretch>
        </p:blipFill>
        <p:spPr>
          <a:xfrm rot="0" flipH="false" flipV="false">
            <a:off x="8578855" y="4786940"/>
            <a:ext cx="945571" cy="945571"/>
          </a:xfrm>
          <a:prstGeom prst="rect">
            <a:avLst/>
          </a:prstGeom>
          <a:ln w="12700">
            <a:noFill/>
            <a:prstDash val="solid"/>
          </a:ln>
        </p:spPr>
      </p:pic>
      <p:sp>
        <p:nvSpPr>
          <p:cNvPr name="AutoShape 28" id="28"/>
          <p:cNvSpPr/>
          <p:nvPr/>
        </p:nvSpPr>
        <p:spPr>
          <a:xfrm rot="0" flipH="false" flipV="false">
            <a:off x="8742805" y="562240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35</a:t>
            </a:r>
            <a:endParaRPr lang="en-US" sz="1100"/>
          </a:p>
        </p:txBody>
      </p:sp>
      <p:pic>
        <p:nvPicPr>
          <p:cNvPr name="Picture 29" id="29"/>
          <p:cNvPicPr>
            <a:picLocks noChangeAspect="true"/>
          </p:cNvPicPr>
          <p:nvPr/>
        </p:nvPicPr>
        <p:blipFill>
          <a:blip r:embed="rId6"/>
          <a:srcRect l="0" r="0" t="0" b="0"/>
          <a:stretch>
            <a:fillRect/>
          </a:stretch>
        </p:blipFill>
        <p:spPr>
          <a:xfrm rot="0" flipH="false" flipV="false">
            <a:off x="8416334" y="5696611"/>
            <a:ext cx="358421" cy="201859"/>
          </a:xfrm>
          <a:prstGeom prst="rect">
            <a:avLst/>
          </a:prstGeom>
          <a:ln w="12700">
            <a:noFill/>
            <a:prstDash val="solid"/>
          </a:ln>
        </p:spPr>
      </p:pic>
      <p:pic>
        <p:nvPicPr>
          <p:cNvPr name="Picture 30" id="30"/>
          <p:cNvPicPr>
            <a:picLocks noChangeAspect="true"/>
          </p:cNvPicPr>
          <p:nvPr/>
        </p:nvPicPr>
        <p:blipFill>
          <a:blip r:embed="rId7"/>
          <a:srcRect l="0" r="0" t="0" b="0"/>
          <a:stretch>
            <a:fillRect/>
          </a:stretch>
        </p:blipFill>
        <p:spPr>
          <a:xfrm rot="0" flipH="false" flipV="false">
            <a:off x="8416334" y="6031031"/>
            <a:ext cx="358421" cy="201859"/>
          </a:xfrm>
          <a:prstGeom prst="rect">
            <a:avLst/>
          </a:prstGeom>
          <a:ln w="12700">
            <a:noFill/>
            <a:prstDash val="solid"/>
          </a:ln>
        </p:spPr>
      </p:pic>
      <p:pic>
        <p:nvPicPr>
          <p:cNvPr name="Picture 31" id="31"/>
          <p:cNvPicPr>
            <a:picLocks noChangeAspect="true"/>
          </p:cNvPicPr>
          <p:nvPr/>
        </p:nvPicPr>
        <p:blipFill>
          <a:blip r:embed="rId8"/>
          <a:srcRect l="0" r="0" t="0" b="0"/>
          <a:stretch>
            <a:fillRect/>
          </a:stretch>
        </p:blipFill>
        <p:spPr>
          <a:xfrm rot="0" flipH="false" flipV="false">
            <a:off x="8416334" y="6342645"/>
            <a:ext cx="358421" cy="201885"/>
          </a:xfrm>
          <a:prstGeom prst="rect">
            <a:avLst/>
          </a:prstGeom>
          <a:ln w="12700">
            <a:noFill/>
            <a:prstDash val="solid"/>
          </a:ln>
        </p:spPr>
      </p:pic>
      <p:sp>
        <p:nvSpPr>
          <p:cNvPr name="AutoShape 32" id="32"/>
          <p:cNvSpPr/>
          <p:nvPr/>
        </p:nvSpPr>
        <p:spPr>
          <a:xfrm rot="0" flipH="false" flipV="false">
            <a:off x="8740402" y="593663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33" id="33"/>
          <p:cNvSpPr/>
          <p:nvPr/>
        </p:nvSpPr>
        <p:spPr>
          <a:xfrm rot="0" flipH="false" flipV="false">
            <a:off x="8726036" y="625602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34" id="34"/>
          <p:cNvSpPr/>
          <p:nvPr/>
        </p:nvSpPr>
        <p:spPr>
          <a:xfrm rot="0" flipH="false" flipV="false">
            <a:off x="6584743" y="5622400"/>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199</a:t>
            </a:r>
            <a:endParaRPr lang="en-US" sz="1100"/>
          </a:p>
        </p:txBody>
      </p:sp>
      <p:pic>
        <p:nvPicPr>
          <p:cNvPr name="Picture 35" id="35"/>
          <p:cNvPicPr>
            <a:picLocks noChangeAspect="true"/>
          </p:cNvPicPr>
          <p:nvPr/>
        </p:nvPicPr>
        <p:blipFill>
          <a:blip r:embed="rId6"/>
          <a:srcRect l="0" r="0" t="0" b="0"/>
          <a:stretch>
            <a:fillRect/>
          </a:stretch>
        </p:blipFill>
        <p:spPr>
          <a:xfrm rot="0" flipH="false" flipV="false">
            <a:off x="6258272" y="5696611"/>
            <a:ext cx="358421" cy="201859"/>
          </a:xfrm>
          <a:prstGeom prst="rect">
            <a:avLst/>
          </a:prstGeom>
          <a:ln w="12700">
            <a:noFill/>
            <a:prstDash val="solid"/>
          </a:ln>
        </p:spPr>
      </p:pic>
      <p:pic>
        <p:nvPicPr>
          <p:cNvPr name="Picture 36" id="36"/>
          <p:cNvPicPr>
            <a:picLocks noChangeAspect="true"/>
          </p:cNvPicPr>
          <p:nvPr/>
        </p:nvPicPr>
        <p:blipFill>
          <a:blip r:embed="rId7"/>
          <a:srcRect l="0" r="0" t="0" b="0"/>
          <a:stretch>
            <a:fillRect/>
          </a:stretch>
        </p:blipFill>
        <p:spPr>
          <a:xfrm rot="0" flipH="false" flipV="false">
            <a:off x="6258272" y="6031031"/>
            <a:ext cx="358421" cy="201859"/>
          </a:xfrm>
          <a:prstGeom prst="rect">
            <a:avLst/>
          </a:prstGeom>
          <a:ln w="12700">
            <a:noFill/>
            <a:prstDash val="solid"/>
          </a:ln>
        </p:spPr>
      </p:pic>
      <p:pic>
        <p:nvPicPr>
          <p:cNvPr name="Picture 37" id="37"/>
          <p:cNvPicPr>
            <a:picLocks noChangeAspect="true"/>
          </p:cNvPicPr>
          <p:nvPr/>
        </p:nvPicPr>
        <p:blipFill>
          <a:blip r:embed="rId8"/>
          <a:srcRect l="0" r="0" t="0" b="0"/>
          <a:stretch>
            <a:fillRect/>
          </a:stretch>
        </p:blipFill>
        <p:spPr>
          <a:xfrm rot="0" flipH="false" flipV="false">
            <a:off x="6258272" y="6342645"/>
            <a:ext cx="358421" cy="201885"/>
          </a:xfrm>
          <a:prstGeom prst="rect">
            <a:avLst/>
          </a:prstGeom>
          <a:ln w="12700">
            <a:noFill/>
            <a:prstDash val="solid"/>
          </a:ln>
        </p:spPr>
      </p:pic>
      <p:sp>
        <p:nvSpPr>
          <p:cNvPr name="AutoShape 38" id="38"/>
          <p:cNvSpPr/>
          <p:nvPr/>
        </p:nvSpPr>
        <p:spPr>
          <a:xfrm rot="0" flipH="false" flipV="false">
            <a:off x="6582340" y="593663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39" id="39"/>
          <p:cNvSpPr/>
          <p:nvPr/>
        </p:nvSpPr>
        <p:spPr>
          <a:xfrm rot="0" flipH="false" flipV="false">
            <a:off x="6567974" y="6256023"/>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NA</a:t>
            </a:r>
            <a:endParaRPr lang="en-US" sz="1100"/>
          </a:p>
        </p:txBody>
      </p:sp>
      <p:sp>
        <p:nvSpPr>
          <p:cNvPr name="AutoShape 40" id="40"/>
          <p:cNvSpPr/>
          <p:nvPr/>
        </p:nvSpPr>
        <p:spPr>
          <a:xfrm rot="0" flipH="false" flipV="false">
            <a:off x="6146136" y="4103740"/>
            <a:ext cx="161407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Mi TV Stick</a:t>
            </a:r>
            <a:endParaRPr lang="en-US" sz="1100"/>
          </a:p>
        </p:txBody>
      </p:sp>
      <p:sp>
        <p:nvSpPr>
          <p:cNvPr name="AutoShape 41" id="41"/>
          <p:cNvSpPr/>
          <p:nvPr/>
        </p:nvSpPr>
        <p:spPr>
          <a:xfrm rot="0" flipH="false" flipV="false">
            <a:off x="8277899" y="4103740"/>
            <a:ext cx="161407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Wall Mount</a:t>
            </a:r>
            <a:endParaRPr lang="en-US" sz="1100"/>
          </a:p>
        </p:txBody>
      </p:sp>
      <p:cxnSp>
        <p:nvCxnSpPr>
          <p:cNvPr name="Connector 42" id="42"/>
          <p:cNvCxnSpPr/>
          <p:nvPr/>
        </p:nvCxnSpPr>
        <p:spPr>
          <a:xfrm rot="10800000" flipH="false" flipV="true">
            <a:off x="3875155" y="1510897"/>
            <a:ext cx="1636871" cy="0"/>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pic>
        <p:nvPicPr>
          <p:cNvPr name="Picture 43" id="43"/>
          <p:cNvPicPr>
            <a:picLocks noChangeAspect="true"/>
          </p:cNvPicPr>
          <p:nvPr/>
        </p:nvPicPr>
        <p:blipFill>
          <a:blip r:embed="rId12"/>
          <a:srcRect l="0" r="0" t="0" b="0"/>
          <a:stretch>
            <a:fillRect/>
          </a:stretch>
        </p:blipFill>
        <p:spPr>
          <a:xfrm rot="10800000" flipH="false" flipV="true">
            <a:off x="4238410" y="1605289"/>
            <a:ext cx="371736" cy="402462"/>
          </a:xfrm>
          <a:prstGeom prst="rect">
            <a:avLst/>
          </a:prstGeom>
          <a:ln w="12700">
            <a:noFill/>
            <a:prstDash val="solid"/>
          </a:ln>
        </p:spPr>
      </p:pic>
      <p:sp>
        <p:nvSpPr>
          <p:cNvPr name="AutoShape 44" id="44"/>
          <p:cNvSpPr/>
          <p:nvPr/>
        </p:nvSpPr>
        <p:spPr>
          <a:xfrm rot="0" flipH="false" flipV="false">
            <a:off x="286397" y="1971157"/>
            <a:ext cx="3959638" cy="759182"/>
          </a:xfrm>
          <a:prstGeom prst="rect">
            <a:avLst/>
          </a:prstGeom>
          <a:noFill/>
          <a:ln w="12700">
            <a:solidFill>
              <a:srgbClr val="FFCF00">
                <a:alpha val="100000"/>
              </a:srgbClr>
            </a:solid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Sync orders from POS &amp; Online orders to Kitchen</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Prevent miscommunication between kitchen and waiter staff</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Monitor order flow to prevent delays.</a:t>
            </a:r>
          </a:p>
        </p:txBody>
      </p:sp>
      <p:cxnSp>
        <p:nvCxnSpPr>
          <p:cNvPr name="Connector 45" id="45"/>
          <p:cNvCxnSpPr/>
          <p:nvPr/>
        </p:nvCxnSpPr>
        <p:spPr>
          <a:xfrm rot="10800000" flipH="false" flipV="true">
            <a:off x="5824253" y="1511778"/>
            <a:ext cx="1924027" cy="0"/>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pic>
        <p:nvPicPr>
          <p:cNvPr name="Picture 46" id="46"/>
          <p:cNvPicPr>
            <a:picLocks noChangeAspect="true"/>
          </p:cNvPicPr>
          <p:nvPr/>
        </p:nvPicPr>
        <p:blipFill>
          <a:blip r:embed="rId12"/>
          <a:srcRect l="0" r="0" t="0" b="0"/>
          <a:stretch>
            <a:fillRect/>
          </a:stretch>
        </p:blipFill>
        <p:spPr>
          <a:xfrm rot="0" flipH="false" flipV="false">
            <a:off x="6409606" y="1596428"/>
            <a:ext cx="371736" cy="402462"/>
          </a:xfrm>
          <a:prstGeom prst="rect">
            <a:avLst/>
          </a:prstGeom>
          <a:ln w="12700">
            <a:noFill/>
            <a:prstDash val="solid"/>
          </a:ln>
        </p:spPr>
      </p:pic>
      <p:sp>
        <p:nvSpPr>
          <p:cNvPr name="AutoShape 47" id="47"/>
          <p:cNvSpPr/>
          <p:nvPr/>
        </p:nvSpPr>
        <p:spPr>
          <a:xfrm rot="0" flipH="false" flipV="false">
            <a:off x="6781342" y="1971157"/>
            <a:ext cx="4787505" cy="759182"/>
          </a:xfrm>
          <a:prstGeom prst="rect">
            <a:avLst/>
          </a:prstGeom>
          <a:noFill/>
          <a:ln w="12700">
            <a:solidFill>
              <a:srgbClr val="FFCF00">
                <a:alpha val="100000"/>
              </a:srgbClr>
            </a:solid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Works with Kitchen Display System to display order numbers and status.</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Helps staff to focus on preparing meals</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Ease to process multiple orders even during busy periods</a:t>
            </a:r>
          </a:p>
        </p:txBody>
      </p:sp>
      <p:cxnSp>
        <p:nvCxnSpPr>
          <p:cNvPr name="Connector 48" id="48"/>
          <p:cNvCxnSpPr/>
          <p:nvPr/>
        </p:nvCxnSpPr>
        <p:spPr>
          <a:xfrm rot="0" flipH="false" flipV="true">
            <a:off x="3679902" y="4557389"/>
            <a:ext cx="0" cy="1888018"/>
          </a:xfrm>
          <a:prstGeom prst="straightConnector1">
            <a:avLst/>
          </a:prstGeom>
          <a:noFill/>
          <a:ln w="25400" cap="flat">
            <a:solidFill>
              <a:srgbClr val="FDFDFD">
                <a:alpha val="100000"/>
              </a:srgbClr>
            </a:solidFill>
            <a:prstDash val="solid"/>
            <a:headEnd type="none" w="med" len="med"/>
            <a:tailEnd type="none" w="med" len="med"/>
          </a:ln>
          <a:effectLst>
            <a:outerShdw dir="0" dist="38100" blurRad="50800" algn="l" rotWithShape="false">
              <a:srgbClr val="000000">
                <a:alpha val="40000"/>
              </a:srgbClr>
            </a:outerShdw>
          </a:effectLst>
        </p:spPr>
      </p:cxnSp>
      <p:cxnSp>
        <p:nvCxnSpPr>
          <p:cNvPr name="Connector 49" id="49"/>
          <p:cNvCxnSpPr/>
          <p:nvPr/>
        </p:nvCxnSpPr>
        <p:spPr>
          <a:xfrm rot="0" flipH="false" flipV="true">
            <a:off x="5871602" y="4557389"/>
            <a:ext cx="0" cy="1888018"/>
          </a:xfrm>
          <a:prstGeom prst="straightConnector1">
            <a:avLst/>
          </a:prstGeom>
          <a:noFill/>
          <a:ln w="25400" cap="flat">
            <a:solidFill>
              <a:srgbClr val="FDFDFD">
                <a:alpha val="100000"/>
              </a:srgbClr>
            </a:solidFill>
            <a:prstDash val="solid"/>
            <a:headEnd type="none" w="med" len="med"/>
            <a:tailEnd type="none" w="med" len="med"/>
          </a:ln>
          <a:effectLst>
            <a:outerShdw dir="0" dist="38100" blurRad="50800" algn="l" rotWithShape="false">
              <a:srgbClr val="000000">
                <a:alpha val="40000"/>
              </a:srgbClr>
            </a:outerShdw>
          </a:effectLst>
        </p:spPr>
      </p:cxnSp>
      <p:cxnSp>
        <p:nvCxnSpPr>
          <p:cNvPr name="Connector 50" id="50"/>
          <p:cNvCxnSpPr/>
          <p:nvPr/>
        </p:nvCxnSpPr>
        <p:spPr>
          <a:xfrm rot="0" flipH="false" flipV="true">
            <a:off x="8063477" y="4557389"/>
            <a:ext cx="0" cy="1888018"/>
          </a:xfrm>
          <a:prstGeom prst="straightConnector1">
            <a:avLst/>
          </a:prstGeom>
          <a:noFill/>
          <a:ln w="25400" cap="flat">
            <a:solidFill>
              <a:srgbClr val="FDFDFD">
                <a:alpha val="100000"/>
              </a:srgbClr>
            </a:solidFill>
            <a:prstDash val="solid"/>
            <a:headEnd type="none" w="med" len="med"/>
            <a:tailEnd type="none" w="med" len="med"/>
          </a:ln>
          <a:effectLst>
            <a:outerShdw dir="0" dist="38100" blurRad="50800" algn="l" rotWithShape="false">
              <a:srgbClr val="000000">
                <a:alpha val="40000"/>
              </a:srgbClr>
            </a:outerShdw>
          </a:effectLst>
        </p:spPr>
      </p:cxn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5899371" y="3913739"/>
            <a:ext cx="1904852"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KDS &amp; NCS Order Flow - Quick Service Set Up</a:t>
            </a:r>
            <a:endParaRPr lang="en-US" sz="1100"/>
          </a:p>
        </p:txBody>
      </p:sp>
      <p:sp>
        <p:nvSpPr>
          <p:cNvPr name="AutoShape 5" id="5"/>
          <p:cNvSpPr/>
          <p:nvPr/>
        </p:nvSpPr>
        <p:spPr>
          <a:xfrm rot="0" flipH="false" flipV="false">
            <a:off x="1945210" y="103190"/>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6" id="6"/>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8" id="8"/>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pic>
        <p:nvPicPr>
          <p:cNvPr name="Picture 9" id="9"/>
          <p:cNvPicPr>
            <a:picLocks noChangeAspect="true"/>
          </p:cNvPicPr>
          <p:nvPr/>
        </p:nvPicPr>
        <p:blipFill>
          <a:blip r:embed="rId5"/>
          <a:srcRect l="0" r="0" t="0" b="0"/>
          <a:stretch>
            <a:fillRect/>
          </a:stretch>
        </p:blipFill>
        <p:spPr>
          <a:xfrm rot="0" flipH="false" flipV="false">
            <a:off x="2687535" y="2198249"/>
            <a:ext cx="1772078" cy="177207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10" id="10"/>
          <p:cNvSpPr/>
          <p:nvPr/>
        </p:nvSpPr>
        <p:spPr>
          <a:xfrm rot="0" flipH="false" flipV="false">
            <a:off x="2835698" y="3959441"/>
            <a:ext cx="1904852"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1" id="11"/>
          <p:cNvSpPr/>
          <p:nvPr/>
        </p:nvSpPr>
        <p:spPr>
          <a:xfrm rot="0" flipH="false" flipV="false">
            <a:off x="2981086" y="4005141"/>
            <a:ext cx="161407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POS Register</a:t>
            </a:r>
            <a:endParaRPr lang="en-US" sz="1100"/>
          </a:p>
        </p:txBody>
      </p:sp>
      <p:pic>
        <p:nvPicPr>
          <p:cNvPr name="Picture 12" id="12"/>
          <p:cNvPicPr>
            <a:picLocks noChangeAspect="true"/>
          </p:cNvPicPr>
          <p:nvPr/>
        </p:nvPicPr>
        <p:blipFill>
          <a:blip r:embed="rId6"/>
          <a:srcRect l="0" r="0" t="0" b="0"/>
          <a:stretch>
            <a:fillRect/>
          </a:stretch>
        </p:blipFill>
        <p:spPr>
          <a:xfrm rot="0" flipH="false" flipV="false">
            <a:off x="6043847" y="2286520"/>
            <a:ext cx="1592344" cy="1592344"/>
          </a:xfrm>
          <a:prstGeom prst="rect">
            <a:avLst/>
          </a:prstGeom>
          <a:ln w="12700">
            <a:noFill/>
            <a:prstDash val="solid"/>
          </a:ln>
        </p:spPr>
      </p:pic>
      <p:sp>
        <p:nvSpPr>
          <p:cNvPr name="AutoShape 13" id="13"/>
          <p:cNvSpPr/>
          <p:nvPr/>
        </p:nvSpPr>
        <p:spPr>
          <a:xfrm rot="0" flipH="false" flipV="false">
            <a:off x="5896531" y="3959441"/>
            <a:ext cx="186595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Kitchen Display System</a:t>
            </a:r>
            <a:endParaRPr lang="en-US" sz="1100"/>
          </a:p>
        </p:txBody>
      </p:sp>
      <p:cxnSp>
        <p:nvCxnSpPr>
          <p:cNvPr name="Connector 14" id="14"/>
          <p:cNvCxnSpPr/>
          <p:nvPr/>
        </p:nvCxnSpPr>
        <p:spPr>
          <a:xfrm rot="0" flipH="false" flipV="false">
            <a:off x="1418605" y="3084288"/>
            <a:ext cx="1268930" cy="0"/>
          </a:xfrm>
          <a:prstGeom prst="straightConnector1">
            <a:avLst/>
          </a:prstGeom>
          <a:noFill/>
          <a:ln w="12700" cap="flat">
            <a:solidFill>
              <a:srgbClr val="FFCF00">
                <a:alpha val="100000"/>
              </a:srgbClr>
            </a:solidFill>
            <a:prstDash val="solid"/>
            <a:headEnd type="none" w="med" len="med"/>
            <a:tailEnd type="triangle" w="med" len="med"/>
          </a:ln>
        </p:spPr>
      </p:cxnSp>
      <p:cxnSp>
        <p:nvCxnSpPr>
          <p:cNvPr name="Connector 15" id="15"/>
          <p:cNvCxnSpPr/>
          <p:nvPr/>
        </p:nvCxnSpPr>
        <p:spPr>
          <a:xfrm rot="0" flipH="false" flipV="true">
            <a:off x="4459613" y="3082692"/>
            <a:ext cx="1584234" cy="1596"/>
          </a:xfrm>
          <a:prstGeom prst="straightConnector1">
            <a:avLst/>
          </a:prstGeom>
          <a:noFill/>
          <a:ln w="12700" cap="flat">
            <a:solidFill>
              <a:srgbClr val="FFCF00">
                <a:alpha val="100000"/>
              </a:srgbClr>
            </a:solidFill>
            <a:prstDash val="solid"/>
            <a:headEnd type="none" w="med" len="med"/>
            <a:tailEnd type="triangle" w="med" len="med"/>
          </a:ln>
        </p:spPr>
      </p:cxnSp>
      <p:cxnSp>
        <p:nvCxnSpPr>
          <p:cNvPr name="Connector 16" id="16"/>
          <p:cNvCxnSpPr/>
          <p:nvPr/>
        </p:nvCxnSpPr>
        <p:spPr>
          <a:xfrm rot="0" flipH="false" flipV="true">
            <a:off x="7636191" y="3073402"/>
            <a:ext cx="1286442" cy="9290"/>
          </a:xfrm>
          <a:prstGeom prst="straightConnector1">
            <a:avLst/>
          </a:prstGeom>
          <a:noFill/>
          <a:ln w="12700" cap="flat">
            <a:solidFill>
              <a:srgbClr val="FFCF00">
                <a:alpha val="100000"/>
              </a:srgbClr>
            </a:solidFill>
            <a:prstDash val="solid"/>
            <a:headEnd type="none" w="med" len="med"/>
            <a:tailEnd type="triangle" w="med" len="med"/>
          </a:ln>
        </p:spPr>
      </p:cxnSp>
      <p:sp>
        <p:nvSpPr>
          <p:cNvPr name="AutoShape 17" id="17"/>
          <p:cNvSpPr/>
          <p:nvPr/>
        </p:nvSpPr>
        <p:spPr>
          <a:xfrm rot="0" flipH="false" flipV="false">
            <a:off x="9246821" y="3918820"/>
            <a:ext cx="1904852"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8" id="18"/>
          <p:cNvSpPr/>
          <p:nvPr/>
        </p:nvSpPr>
        <p:spPr>
          <a:xfrm rot="0" flipH="false" flipV="false">
            <a:off x="9243981" y="3964522"/>
            <a:ext cx="186595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Number Calling System</a:t>
            </a:r>
            <a:endParaRPr lang="en-US" sz="1100"/>
          </a:p>
        </p:txBody>
      </p:sp>
      <p:sp>
        <p:nvSpPr>
          <p:cNvPr name="AutoShape 19" id="19"/>
          <p:cNvSpPr/>
          <p:nvPr/>
        </p:nvSpPr>
        <p:spPr>
          <a:xfrm rot="0" flipH="false" flipV="false">
            <a:off x="2475414" y="4555817"/>
            <a:ext cx="2625419" cy="990015"/>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Order Placement </a:t>
            </a:r>
            <a:endParaRPr lang="en-US" sz="1100"/>
          </a:p>
          <a:p>
            <a:pPr algn="ctr" indent="0">
              <a:lnSpc>
                <a:spcPct val="150000"/>
              </a:lnSpc>
            </a:pPr>
            <a:r>
              <a:rPr lang="en-US" b="false" i="false" strike="noStrike" u="none" sz="1000">
                <a:solidFill>
                  <a:srgbClr val="000000"/>
                </a:solidFill>
                <a:latin typeface="Roboto"/>
                <a:ea typeface="Roboto"/>
                <a:cs typeface="Roboto"/>
                <a:sym typeface="Roboto"/>
              </a:rPr>
              <a:t>When a customer places an order via online or in-store, the order is automatically synced with the POS register in real-time.</a:t>
            </a:r>
          </a:p>
        </p:txBody>
      </p:sp>
      <p:pic>
        <p:nvPicPr>
          <p:cNvPr name="Picture 20" id="20"/>
          <p:cNvPicPr>
            <a:picLocks noChangeAspect="true"/>
          </p:cNvPicPr>
          <p:nvPr/>
        </p:nvPicPr>
        <p:blipFill>
          <a:blip r:embed="rId7"/>
          <a:srcRect l="0" r="0" t="0" b="0"/>
          <a:stretch>
            <a:fillRect/>
          </a:stretch>
        </p:blipFill>
        <p:spPr>
          <a:xfrm rot="0" flipH="false" flipV="false">
            <a:off x="5029390" y="2683221"/>
            <a:ext cx="368400" cy="368400"/>
          </a:xfrm>
          <a:prstGeom prst="rect">
            <a:avLst/>
          </a:prstGeom>
          <a:ln w="12700">
            <a:noFill/>
            <a:prstDash val="solid"/>
          </a:ln>
        </p:spPr>
      </p:pic>
      <p:pic>
        <p:nvPicPr>
          <p:cNvPr name="Picture 21" id="21"/>
          <p:cNvPicPr>
            <a:picLocks noChangeAspect="true"/>
          </p:cNvPicPr>
          <p:nvPr/>
        </p:nvPicPr>
        <p:blipFill>
          <a:blip r:embed="rId7"/>
          <a:srcRect l="0" r="0" t="0" b="0"/>
          <a:stretch>
            <a:fillRect/>
          </a:stretch>
        </p:blipFill>
        <p:spPr>
          <a:xfrm rot="0" flipH="false" flipV="false">
            <a:off x="8125475" y="2679853"/>
            <a:ext cx="368400" cy="368400"/>
          </a:xfrm>
          <a:prstGeom prst="rect">
            <a:avLst/>
          </a:prstGeom>
          <a:ln w="12700">
            <a:noFill/>
            <a:prstDash val="solid"/>
          </a:ln>
        </p:spPr>
      </p:pic>
      <p:pic>
        <p:nvPicPr>
          <p:cNvPr name="Picture 22" id="22"/>
          <p:cNvPicPr>
            <a:picLocks noChangeAspect="true"/>
          </p:cNvPicPr>
          <p:nvPr/>
        </p:nvPicPr>
        <p:blipFill>
          <a:blip r:embed="rId7"/>
          <a:srcRect l="0" r="0" t="0" b="0"/>
          <a:stretch>
            <a:fillRect/>
          </a:stretch>
        </p:blipFill>
        <p:spPr>
          <a:xfrm rot="0" flipH="false" flipV="false">
            <a:off x="1956653" y="2679852"/>
            <a:ext cx="368400" cy="368400"/>
          </a:xfrm>
          <a:prstGeom prst="rect">
            <a:avLst/>
          </a:prstGeom>
          <a:ln w="12700">
            <a:noFill/>
            <a:prstDash val="solid"/>
          </a:ln>
        </p:spPr>
      </p:pic>
      <p:grpSp>
        <p:nvGrpSpPr>
          <p:cNvPr name="Group 23" id="23"/>
          <p:cNvGrpSpPr/>
          <p:nvPr/>
        </p:nvGrpSpPr>
        <p:grpSpPr>
          <a:xfrm>
            <a:off x="185668" y="1246429"/>
            <a:ext cx="1547935" cy="3619212"/>
            <a:chOff x="185668" y="1246429"/>
            <a:chExt cx="1547935" cy="3619212"/>
          </a:xfrm>
        </p:grpSpPr>
        <p:grpSp>
          <p:nvGrpSpPr>
            <p:cNvPr name="Group 24" id="24"/>
            <p:cNvGrpSpPr/>
            <p:nvPr/>
          </p:nvGrpSpPr>
          <p:grpSpPr>
            <a:xfrm>
              <a:off x="212018" y="1246429"/>
              <a:ext cx="1521585" cy="2686460"/>
              <a:chOff x="212018" y="1246429"/>
              <a:chExt cx="1521585" cy="2686460"/>
            </a:xfrm>
          </p:grpSpPr>
          <p:sp>
            <p:nvSpPr>
              <p:cNvPr name="AutoShape 25" id="25"/>
              <p:cNvSpPr/>
              <p:nvPr/>
            </p:nvSpPr>
            <p:spPr>
              <a:xfrm rot="0" flipH="false" flipV="false">
                <a:off x="509244" y="1246429"/>
                <a:ext cx="909361" cy="814039"/>
              </a:xfrm>
              <a:prstGeom prst="ellipse">
                <a:avLst/>
              </a:prstGeom>
              <a:noFill/>
              <a:ln w="25400" cap="flat">
                <a:solidFill>
                  <a:srgbClr val="FFCF00">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6" id="26"/>
              <p:cNvSpPr/>
              <p:nvPr/>
            </p:nvSpPr>
            <p:spPr>
              <a:xfrm rot="0" flipH="false" flipV="false">
                <a:off x="359946" y="1535287"/>
                <a:ext cx="1207956"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Beep Delivery</a:t>
                </a:r>
                <a:endParaRPr lang="en-US" sz="1100"/>
              </a:p>
            </p:txBody>
          </p:sp>
          <p:sp>
            <p:nvSpPr>
              <p:cNvPr name="AutoShape 27" id="27"/>
              <p:cNvSpPr/>
              <p:nvPr/>
            </p:nvSpPr>
            <p:spPr>
              <a:xfrm rot="0" flipH="false" flipV="false">
                <a:off x="355667" y="2424835"/>
                <a:ext cx="1229773" cy="297517"/>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QR Order &amp; Pay</a:t>
                </a:r>
                <a:endParaRPr lang="en-US" sz="1100"/>
              </a:p>
            </p:txBody>
          </p:sp>
          <p:sp>
            <p:nvSpPr>
              <p:cNvPr name="AutoShape 28" id="28"/>
              <p:cNvSpPr/>
              <p:nvPr/>
            </p:nvSpPr>
            <p:spPr>
              <a:xfrm rot="0" flipH="false" flipV="false">
                <a:off x="212018" y="3238874"/>
                <a:ext cx="1521585" cy="528350"/>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Food Delivery Integration</a:t>
                </a:r>
                <a:endParaRPr lang="en-US" sz="1100"/>
              </a:p>
            </p:txBody>
          </p:sp>
          <p:sp>
            <p:nvSpPr>
              <p:cNvPr name="AutoShape 29" id="29"/>
              <p:cNvSpPr/>
              <p:nvPr/>
            </p:nvSpPr>
            <p:spPr>
              <a:xfrm rot="0" flipH="false" flipV="false">
                <a:off x="498336" y="2181924"/>
                <a:ext cx="909361" cy="814039"/>
              </a:xfrm>
              <a:prstGeom prst="ellipse">
                <a:avLst/>
              </a:prstGeom>
              <a:noFill/>
              <a:ln w="25400" cap="flat">
                <a:solidFill>
                  <a:srgbClr val="FFCF00">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0" id="30"/>
              <p:cNvSpPr/>
              <p:nvPr/>
            </p:nvSpPr>
            <p:spPr>
              <a:xfrm rot="0" flipH="false" flipV="false">
                <a:off x="500591" y="3118850"/>
                <a:ext cx="909361" cy="814039"/>
              </a:xfrm>
              <a:prstGeom prst="ellipse">
                <a:avLst/>
              </a:prstGeom>
              <a:noFill/>
              <a:ln w="25400" cap="flat">
                <a:solidFill>
                  <a:srgbClr val="FFCF00">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grpSp>
        <p:sp>
          <p:nvSpPr>
            <p:cNvPr name="AutoShape 31" id="31"/>
            <p:cNvSpPr/>
            <p:nvPr/>
          </p:nvSpPr>
          <p:spPr>
            <a:xfrm rot="0" flipH="false" flipV="false">
              <a:off x="185668" y="4309694"/>
              <a:ext cx="1521585" cy="297517"/>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Dine-in </a:t>
              </a:r>
              <a:endParaRPr lang="en-US" sz="1100"/>
            </a:p>
          </p:txBody>
        </p:sp>
        <p:sp>
          <p:nvSpPr>
            <p:cNvPr name="AutoShape 32" id="32"/>
            <p:cNvSpPr/>
            <p:nvPr/>
          </p:nvSpPr>
          <p:spPr>
            <a:xfrm rot="0" flipH="false" flipV="false">
              <a:off x="491781" y="4051602"/>
              <a:ext cx="909361" cy="814039"/>
            </a:xfrm>
            <a:prstGeom prst="ellipse">
              <a:avLst/>
            </a:prstGeom>
            <a:noFill/>
            <a:ln w="25400" cap="flat">
              <a:solidFill>
                <a:srgbClr val="FFCF00">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grpSp>
      <p:sp>
        <p:nvSpPr>
          <p:cNvPr name="AutoShape 33" id="33"/>
          <p:cNvSpPr/>
          <p:nvPr/>
        </p:nvSpPr>
        <p:spPr>
          <a:xfrm rot="0" flipH="false" flipV="false">
            <a:off x="5388139" y="4606957"/>
            <a:ext cx="2927315" cy="990015"/>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Order Display in Kitchen</a:t>
            </a:r>
            <a:endParaRPr lang="en-US" sz="1100"/>
          </a:p>
          <a:p>
            <a:pPr algn="ctr" indent="0">
              <a:lnSpc>
                <a:spcPct val="150000"/>
              </a:lnSpc>
            </a:pPr>
            <a:r>
              <a:rPr lang="en-US" b="false" i="false" strike="noStrike" u="none" sz="1000">
                <a:solidFill>
                  <a:srgbClr val="000000"/>
                </a:solidFill>
                <a:latin typeface="Roboto"/>
                <a:ea typeface="Roboto"/>
                <a:cs typeface="Roboto"/>
                <a:sym typeface="Roboto"/>
              </a:rPr>
              <a:t>The KDS app captures and organizes incoming orders, presenting detailed information to the kitchen staff for seamless preparation.</a:t>
            </a:r>
          </a:p>
        </p:txBody>
      </p:sp>
      <p:sp>
        <p:nvSpPr>
          <p:cNvPr name="AutoShape 34" id="34"/>
          <p:cNvSpPr/>
          <p:nvPr/>
        </p:nvSpPr>
        <p:spPr>
          <a:xfrm rot="0" flipH="false" flipV="false">
            <a:off x="8542849" y="4555817"/>
            <a:ext cx="3157370" cy="990015"/>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Order Completion &amp; Status</a:t>
            </a:r>
            <a:endParaRPr lang="en-US" sz="1100"/>
          </a:p>
          <a:p>
            <a:pPr algn="ctr" indent="0">
              <a:lnSpc>
                <a:spcPct val="150000"/>
              </a:lnSpc>
            </a:pPr>
            <a:r>
              <a:rPr lang="en-US" b="false" i="false" strike="noStrike" u="none" sz="1000">
                <a:solidFill>
                  <a:srgbClr val="000000"/>
                </a:solidFill>
                <a:latin typeface="Roboto"/>
                <a:ea typeface="Roboto"/>
                <a:cs typeface="Roboto"/>
                <a:sym typeface="Roboto"/>
              </a:rPr>
              <a:t>The kitchen staff completes the order on KDS app, it triggers an update in the NCS app, informing customers their order is ready to be served.</a:t>
            </a:r>
          </a:p>
        </p:txBody>
      </p:sp>
      <p:sp>
        <p:nvSpPr>
          <p:cNvPr name="AutoShape 35" id="35"/>
          <p:cNvSpPr/>
          <p:nvPr/>
        </p:nvSpPr>
        <p:spPr>
          <a:xfrm rot="0" flipH="false" flipV="false">
            <a:off x="22765" y="6611354"/>
            <a:ext cx="2720433" cy="235962"/>
          </a:xfrm>
          <a:prstGeom prst="rect">
            <a:avLst/>
          </a:prstGeom>
          <a:noFill/>
          <a:ln w="12700">
            <a:noFill/>
            <a:prstDash val="solid"/>
          </a:ln>
        </p:spPr>
        <p:txBody>
          <a:bodyPr anchor="ctr" rtlCol="false" lIns="91440" rIns="91440" tIns="45720" bIns="45720"/>
          <a:lstStyle/>
          <a:p>
            <a:pPr algn="l" indent="0">
              <a:lnSpc>
                <a:spcPct val="150000"/>
              </a:lnSpc>
              <a:defRPr/>
            </a:pPr>
            <a:r>
              <a:rPr lang="en-US" b="true" i="false" strike="noStrike" u="none" sz="700">
                <a:solidFill>
                  <a:srgbClr val="000000"/>
                </a:solidFill>
                <a:latin typeface="Roboto"/>
                <a:ea typeface="Roboto"/>
                <a:cs typeface="Roboto"/>
                <a:sym typeface="Roboto"/>
              </a:rPr>
              <a:t>NCS = Number Calling System | KDS = Kitchen Display System</a:t>
            </a:r>
            <a:endParaRPr lang="en-US" sz="1100"/>
          </a:p>
        </p:txBody>
      </p:sp>
      <p:sp>
        <p:nvSpPr>
          <p:cNvPr name="AutoShape 36" id="36"/>
          <p:cNvSpPr/>
          <p:nvPr/>
        </p:nvSpPr>
        <p:spPr>
          <a:xfrm rot="0" flipH="false" flipV="false">
            <a:off x="1618585" y="5938402"/>
            <a:ext cx="8953500" cy="546100"/>
          </a:xfrm>
          <a:prstGeom prst="rect">
            <a:avLst/>
          </a:prstGeom>
          <a:noFill/>
          <a:ln w="12700">
            <a:solidFill>
              <a:srgbClr val="FF0000">
                <a:alpha val="100000"/>
              </a:srgbClr>
            </a:solidFill>
            <a:prstDash val="dashDot"/>
          </a:ln>
        </p:spPr>
        <p:txBody>
          <a:bodyPr anchor="t" rtlCol="false" wrap="square" lIns="91440" rIns="91440" tIns="45720" bIns="45720">
            <a:spAutoFit/>
          </a:bodyPr>
          <a:lstStyle/>
          <a:p>
            <a:pPr algn="ctr" indent="0">
              <a:lnSpc>
                <a:spcPct val="150000"/>
              </a:lnSpc>
              <a:defRPr/>
            </a:pPr>
            <a:r>
              <a:rPr lang="en-US" b="true" i="false" strike="noStrike" u="none" sz="1000">
                <a:solidFill>
                  <a:srgbClr val="FF0000"/>
                </a:solidFill>
                <a:latin typeface="Roboto"/>
                <a:ea typeface="Roboto"/>
                <a:cs typeface="Roboto"/>
                <a:sym typeface="Roboto"/>
              </a:rPr>
              <a:t>MUST READ</a:t>
            </a:r>
            <a:r>
              <a:rPr lang="en-US" b="false" i="false" strike="noStrike" u="none" sz="1000">
                <a:solidFill>
                  <a:srgbClr val="000000"/>
                </a:solidFill>
                <a:latin typeface="Roboto"/>
                <a:ea typeface="Roboto"/>
                <a:cs typeface="Roboto"/>
                <a:sym typeface="Roboto"/>
              </a:rPr>
              <a:t>: Refer to ou</a:t>
            </a:r>
            <a:r>
              <a:rPr lang="en-US" b="false" i="false" strike="noStrike" u="none" sz="1000">
                <a:solidFill>
                  <a:srgbClr val="0043DA"/>
                </a:solidFill>
                <a:latin typeface="Roboto"/>
                <a:ea typeface="Roboto"/>
                <a:cs typeface="Roboto"/>
                <a:sym typeface="Roboto"/>
              </a:rPr>
              <a:t>r </a:t>
            </a:r>
            <a:r>
              <a:rPr lang="en-US" b="true" i="false" strike="noStrike" u="none" sz="1000">
                <a:solidFill>
                  <a:srgbClr val="0043DA"/>
                </a:solidFill>
                <a:latin typeface="Roboto"/>
                <a:ea typeface="Roboto"/>
                <a:cs typeface="Roboto"/>
                <a:sym typeface="Roboto"/>
                <a:hlinkClick r:id="rId8" tooltip="https://care.storehub.com/en/collections/11388207-kitchen-display-system">
                  <a:extLst>
                    <a:ext uri="{A12FA001-AC4F-418D-AE19-62706E023703}">
                      <ahyp:hlinkClr xmlns:ahyp="http://schemas.microsoft.com/office/drawing/2018/hyperlinkcolor" val="tx"/>
                    </a:ext>
                  </a:extLst>
                </a:hlinkClick>
              </a:rPr>
              <a:t>Knowledge Base article</a:t>
            </a:r>
            <a:r>
              <a:rPr lang="en-US" b="true" i="false" strike="noStrike" u="none" sz="1000">
                <a:solidFill>
                  <a:srgbClr val="000000"/>
                </a:solidFill>
                <a:latin typeface="Roboto"/>
                <a:ea typeface="Roboto"/>
                <a:cs typeface="Roboto"/>
                <a:sym typeface="Roboto"/>
                <a:hlinkClick r:id="rId9" tooltip="https://care.storehub.com/en/collections/11388207-kitchen-display-system">
                  <a:extLst>
                    <a:ext uri="{A12FA001-AC4F-418D-AE19-62706E023703}">
                      <ahyp:hlinkClr xmlns:ahyp="http://schemas.microsoft.com/office/drawing/2018/hyperlinkcolor" val="tx"/>
                    </a:ext>
                  </a:extLst>
                </a:hlinkClick>
              </a:rPr>
              <a:t> </a:t>
            </a:r>
            <a:r>
              <a:rPr lang="en-US" b="false" i="false" strike="noStrike" u="none" sz="1000">
                <a:solidFill>
                  <a:srgbClr val="000000"/>
                </a:solidFill>
                <a:latin typeface="Roboto"/>
                <a:ea typeface="Roboto"/>
                <a:cs typeface="Roboto"/>
                <a:sym typeface="Roboto"/>
              </a:rPr>
              <a:t>for a detailed guide on the various setup options tailored to different business operations, including comprehensive instructions for the KDS and NCS.</a:t>
            </a:r>
            <a:endParaRPr lang="en-US" sz="1100"/>
          </a:p>
        </p:txBody>
      </p:sp>
      <p:pic>
        <p:nvPicPr>
          <p:cNvPr name="Picture 37" id="37"/>
          <p:cNvPicPr>
            <a:picLocks noChangeAspect="true"/>
          </p:cNvPicPr>
          <p:nvPr/>
        </p:nvPicPr>
        <p:blipFill>
          <a:blip r:embed="rId10"/>
          <a:srcRect l="0" r="0" t="0" b="0"/>
          <a:stretch>
            <a:fillRect/>
          </a:stretch>
        </p:blipFill>
        <p:spPr>
          <a:xfrm rot="0" flipH="false" flipV="false">
            <a:off x="1348088" y="5771367"/>
            <a:ext cx="474703" cy="474703"/>
          </a:xfrm>
          <a:prstGeom prst="rect">
            <a:avLst/>
          </a:prstGeom>
          <a:ln w="12700">
            <a:noFill/>
            <a:prstDash val="solid"/>
          </a:ln>
        </p:spPr>
      </p:pic>
      <p:pic>
        <p:nvPicPr>
          <p:cNvPr name="Picture 38" id="38"/>
          <p:cNvPicPr>
            <a:picLocks noChangeAspect="true"/>
          </p:cNvPicPr>
          <p:nvPr/>
        </p:nvPicPr>
        <p:blipFill>
          <a:blip r:embed="rId11"/>
          <a:srcRect l="0" r="0" t="0" b="0"/>
          <a:stretch>
            <a:fillRect/>
          </a:stretch>
        </p:blipFill>
        <p:spPr>
          <a:xfrm rot="-5400000" flipH="false" flipV="false">
            <a:off x="3788123" y="6190705"/>
            <a:ext cx="272057" cy="272057"/>
          </a:xfrm>
          <a:prstGeom prst="rect">
            <a:avLst/>
          </a:prstGeom>
          <a:ln w="12700">
            <a:noFill/>
            <a:prstDash val="solid"/>
          </a:ln>
        </p:spPr>
      </p:pic>
      <p:pic>
        <p:nvPicPr>
          <p:cNvPr name="Picture 39" id="39"/>
          <p:cNvPicPr>
            <a:picLocks noChangeAspect="true"/>
          </p:cNvPicPr>
          <p:nvPr/>
        </p:nvPicPr>
        <p:blipFill>
          <a:blip r:embed="rId12"/>
          <a:srcRect l="23566" r="22875" t="8354" b="24034"/>
          <a:stretch>
            <a:fillRect/>
          </a:stretch>
        </p:blipFill>
        <p:spPr>
          <a:xfrm rot="0" flipH="false" flipV="false">
            <a:off x="8958416" y="2173880"/>
            <a:ext cx="2406669" cy="1701342"/>
          </a:xfrm>
          <a:prstGeom prst="rect">
            <a:avLst/>
          </a:prstGeom>
          <a:ln w="12700">
            <a:noFill/>
            <a:prstDash val="solid"/>
          </a:ln>
        </p:spPr>
      </p:pic>
      <p:pic>
        <p:nvPicPr>
          <p:cNvPr name="Picture 40" id="40"/>
          <p:cNvPicPr>
            <a:picLocks noChangeAspect="true"/>
          </p:cNvPicPr>
          <p:nvPr/>
        </p:nvPicPr>
        <p:blipFill>
          <a:blip r:embed="rId13"/>
          <a:srcRect l="0" r="0" t="0" b="0"/>
          <a:stretch>
            <a:fillRect/>
          </a:stretch>
        </p:blipFill>
        <p:spPr>
          <a:xfrm rot="0" flipH="false" flipV="false">
            <a:off x="10455140" y="1258895"/>
            <a:ext cx="1165940" cy="1165940"/>
          </a:xfrm>
          <a:prstGeom prst="rect">
            <a:avLst/>
          </a:prstGeom>
          <a:ln w="12700">
            <a:noFill/>
            <a:prstDash val="solid"/>
          </a:ln>
        </p:spPr>
      </p:pic>
      <p:pic>
        <p:nvPicPr>
          <p:cNvPr name="Picture 41" id="41"/>
          <p:cNvPicPr>
            <a:picLocks noChangeAspect="true"/>
          </p:cNvPicPr>
          <p:nvPr/>
        </p:nvPicPr>
        <p:blipFill>
          <a:blip r:embed="rId14"/>
          <a:srcRect l="0" r="0" t="0" b="0"/>
          <a:stretch>
            <a:fillRect/>
          </a:stretch>
        </p:blipFill>
        <p:spPr>
          <a:xfrm rot="0" flipH="false" flipV="false">
            <a:off x="5848089" y="1820168"/>
            <a:ext cx="670085" cy="661071"/>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42" id="42"/>
          <p:cNvPicPr>
            <a:picLocks noChangeAspect="true"/>
          </p:cNvPicPr>
          <p:nvPr/>
        </p:nvPicPr>
        <p:blipFill>
          <a:blip r:embed="rId15"/>
          <a:srcRect l="0" r="0" t="0" b="0"/>
          <a:stretch>
            <a:fillRect/>
          </a:stretch>
        </p:blipFill>
        <p:spPr>
          <a:xfrm rot="0" flipH="false" flipV="false">
            <a:off x="8684633" y="1527351"/>
            <a:ext cx="692246" cy="654573"/>
          </a:xfrm>
          <a:prstGeom prst="rect">
            <a:avLst/>
          </a:prstGeom>
          <a:ln w="12700">
            <a:noFill/>
            <a:prstDash val="solid"/>
          </a:ln>
          <a:effectLst>
            <a:outerShdw dir="0" dist="0" blurRad="63500" algn="ctr" sx="102000" sy="102000" rotWithShape="false">
              <a:srgbClr val="000000">
                <a:alpha val="40000"/>
              </a:srgbClr>
            </a:outerShdw>
          </a:effectLst>
        </p:spPr>
      </p:pic>
      <p:cxnSp>
        <p:nvCxnSpPr>
          <p:cNvPr name="Connector 43" id="43"/>
          <p:cNvCxnSpPr/>
          <p:nvPr/>
        </p:nvCxnSpPr>
        <p:spPr>
          <a:xfrm rot="0" flipH="false" flipV="false">
            <a:off x="9679510" y="1949684"/>
            <a:ext cx="802958" cy="0"/>
          </a:xfrm>
          <a:prstGeom prst="straightConnector1">
            <a:avLst/>
          </a:prstGeom>
          <a:noFill/>
          <a:ln w="12700" cap="flat">
            <a:solidFill>
              <a:srgbClr val="FFCF00">
                <a:alpha val="100000"/>
              </a:srgbClr>
            </a:solidFill>
            <a:prstDash val="solid"/>
            <a:headEnd type="none" w="med" len="med"/>
            <a:tailEnd type="triangle" w="med" len="med"/>
          </a:ln>
        </p:spPr>
      </p:cxnSp>
      <p:sp>
        <p:nvSpPr>
          <p:cNvPr name="AutoShape 44" id="44"/>
          <p:cNvSpPr/>
          <p:nvPr/>
        </p:nvSpPr>
        <p:spPr>
          <a:xfrm rot="0" flipH="false" flipV="false">
            <a:off x="9396167" y="1284585"/>
            <a:ext cx="1369644" cy="615553"/>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Install NCS app on Mi TV Stick</a:t>
            </a:r>
            <a:endParaRPr lang="en-US" sz="1100"/>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49" y="682531"/>
            <a:ext cx="10464800" cy="457200"/>
          </a:xfrm>
          <a:prstGeom prst="rect">
            <a:avLst/>
          </a:prstGeom>
          <a:noFill/>
          <a:ln w="12700">
            <a:noFill/>
            <a:prstDash val="solid"/>
          </a:ln>
        </p:spPr>
        <p:txBody>
          <a:bodyPr anchor="ctr" rtlCol="false" wrap="square" lIns="0" rIns="0" tIns="0" bIns="0">
            <a:spAutoFit/>
          </a:bodyPr>
          <a:lstStyle/>
          <a:p>
            <a:pPr algn="l" indent="0" marL="609600">
              <a:lnSpc>
                <a:spcPct val="125000"/>
              </a:lnSpc>
              <a:defRPr/>
            </a:pPr>
            <a:r>
              <a:rPr lang="en-US" b="true" i="false" strike="noStrike" u="none" sz="2400">
                <a:solidFill>
                  <a:srgbClr val="1F2329"/>
                </a:solidFill>
                <a:latin typeface="Signika"/>
                <a:ea typeface="Signika"/>
                <a:cs typeface="Signika"/>
                <a:sym typeface="Signika"/>
              </a:rPr>
              <a:t>Support &amp; Coverage </a:t>
            </a:r>
            <a:endParaRPr lang="en-US" sz="1100"/>
          </a:p>
        </p:txBody>
      </p:sp>
      <p:grpSp>
        <p:nvGrpSpPr>
          <p:cNvPr name="Group 4" id="4"/>
          <p:cNvGrpSpPr/>
          <p:nvPr/>
        </p:nvGrpSpPr>
        <p:grpSpPr>
          <a:xfrm>
            <a:off x="718688" y="1456254"/>
            <a:ext cx="4303073" cy="4367453"/>
            <a:chOff x="718688" y="1456254"/>
            <a:chExt cx="4303073" cy="4367453"/>
          </a:xfrm>
        </p:grpSpPr>
        <p:pic>
          <p:nvPicPr>
            <p:cNvPr name="Picture 5" id="5"/>
            <p:cNvPicPr>
              <a:picLocks noChangeAspect="true"/>
            </p:cNvPicPr>
            <p:nvPr/>
          </p:nvPicPr>
          <p:blipFill>
            <a:blip r:embed="rId3"/>
            <a:srcRect l="0" r="0" t="0" b="0"/>
            <a:stretch>
              <a:fillRect/>
            </a:stretch>
          </p:blipFill>
          <p:spPr>
            <a:xfrm rot="0" flipH="false" flipV="false">
              <a:off x="718688" y="1456254"/>
              <a:ext cx="4303073" cy="4367453"/>
            </a:xfrm>
            <a:prstGeom prst="rect">
              <a:avLst/>
            </a:prstGeom>
            <a:ln w="12700">
              <a:noFill/>
              <a:prstDash val="solid"/>
            </a:ln>
          </p:spPr>
        </p:pic>
        <p:pic>
          <p:nvPicPr>
            <p:cNvPr name="Picture 6" id="6"/>
            <p:cNvPicPr>
              <a:picLocks noChangeAspect="true"/>
            </p:cNvPicPr>
            <p:nvPr/>
          </p:nvPicPr>
          <p:blipFill>
            <a:blip r:embed="rId4"/>
            <a:srcRect l="0" r="0" t="0" b="0"/>
            <a:stretch>
              <a:fillRect/>
            </a:stretch>
          </p:blipFill>
          <p:spPr>
            <a:xfrm rot="0" flipH="false" flipV="false">
              <a:off x="1571452" y="4036511"/>
              <a:ext cx="466568" cy="309947"/>
            </a:xfrm>
            <a:prstGeom prst="rect">
              <a:avLst/>
            </a:prstGeom>
            <a:ln w="12700" cmpd="sng" cap="flat">
              <a:solidFill>
                <a:srgbClr val="999999">
                  <a:alpha val="100000"/>
                </a:srgbClr>
              </a:solidFill>
              <a:prstDash val="solid"/>
              <a:round/>
            </a:ln>
          </p:spPr>
        </p:pic>
        <p:pic>
          <p:nvPicPr>
            <p:cNvPr name="Picture 7" id="7"/>
            <p:cNvPicPr>
              <a:picLocks noChangeAspect="true"/>
            </p:cNvPicPr>
            <p:nvPr/>
          </p:nvPicPr>
          <p:blipFill>
            <a:blip r:embed="rId5"/>
            <a:srcRect l="0" r="0" t="0" b="0"/>
            <a:stretch>
              <a:fillRect/>
            </a:stretch>
          </p:blipFill>
          <p:spPr>
            <a:xfrm rot="0" flipH="false" flipV="false">
              <a:off x="2887029" y="3484532"/>
              <a:ext cx="466569" cy="310902"/>
            </a:xfrm>
            <a:prstGeom prst="rect">
              <a:avLst/>
            </a:prstGeom>
            <a:ln w="12700" cmpd="sng" cap="flat">
              <a:solidFill>
                <a:srgbClr val="999999">
                  <a:alpha val="100000"/>
                </a:srgbClr>
              </a:solidFill>
              <a:prstDash val="solid"/>
              <a:round/>
            </a:ln>
          </p:spPr>
        </p:pic>
        <p:pic>
          <p:nvPicPr>
            <p:cNvPr name="Picture 8" id="8"/>
            <p:cNvPicPr>
              <a:picLocks noChangeAspect="true"/>
            </p:cNvPicPr>
            <p:nvPr/>
          </p:nvPicPr>
          <p:blipFill>
            <a:blip r:embed="rId6"/>
            <a:srcRect l="0" r="0" t="0" b="0"/>
            <a:stretch>
              <a:fillRect/>
            </a:stretch>
          </p:blipFill>
          <p:spPr>
            <a:xfrm rot="0" flipH="false" flipV="false">
              <a:off x="2309800" y="4662913"/>
              <a:ext cx="466568" cy="310717"/>
            </a:xfrm>
            <a:prstGeom prst="rect">
              <a:avLst/>
            </a:prstGeom>
            <a:ln w="12700" cmpd="sng" cap="flat">
              <a:solidFill>
                <a:srgbClr val="999999">
                  <a:alpha val="100000"/>
                </a:srgbClr>
              </a:solidFill>
              <a:prstDash val="solid"/>
              <a:round/>
            </a:ln>
          </p:spPr>
        </p:pic>
      </p:grpSp>
      <p:cxnSp>
        <p:nvCxnSpPr>
          <p:cNvPr name="Connector 9" id="9"/>
          <p:cNvCxnSpPr/>
          <p:nvPr/>
        </p:nvCxnSpPr>
        <p:spPr>
          <a:xfrm rot="10800000" flipH="false" flipV="false">
            <a:off x="5021761" y="3639981"/>
            <a:ext cx="698106" cy="1"/>
          </a:xfrm>
          <a:prstGeom prst="straightConnector1">
            <a:avLst/>
          </a:prstGeom>
          <a:noFill/>
          <a:ln w="12700" cmpd="sng" cap="flat">
            <a:solidFill>
              <a:srgbClr val="FF9900">
                <a:alpha val="100000"/>
              </a:srgbClr>
            </a:solidFill>
            <a:prstDash val="dash"/>
            <a:round/>
            <a:headEnd type="none" w="med" len="med"/>
            <a:tailEnd type="none" w="med" len="med"/>
          </a:ln>
        </p:spPr>
      </p:cxnSp>
      <p:sp>
        <p:nvSpPr>
          <p:cNvPr name="AutoShape 10" id="10"/>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11" id="11"/>
          <p:cNvPicPr>
            <a:picLocks noChangeAspect="true"/>
          </p:cNvPicPr>
          <p:nvPr/>
        </p:nvPicPr>
        <p:blipFill>
          <a:blip r:embed="rId7"/>
          <a:srcRect l="0" r="0" t="0" b="0"/>
          <a:stretch>
            <a:fillRect/>
          </a:stretch>
        </p:blipFill>
        <p:spPr>
          <a:xfrm rot="0" flipH="false" flipV="false">
            <a:off x="198893" y="230607"/>
            <a:ext cx="1596274" cy="238087"/>
          </a:xfrm>
          <a:prstGeom prst="rect">
            <a:avLst/>
          </a:prstGeom>
          <a:ln w="12700">
            <a:noFill/>
            <a:prstDash val="solid"/>
          </a:ln>
        </p:spPr>
      </p:pic>
      <p:sp>
        <p:nvSpPr>
          <p:cNvPr name="AutoShape 12" id="12"/>
          <p:cNvSpPr/>
          <p:nvPr/>
        </p:nvSpPr>
        <p:spPr>
          <a:xfrm rot="0" flipH="false" flipV="false">
            <a:off x="5719867" y="1750432"/>
            <a:ext cx="5896800" cy="3779099"/>
          </a:xfrm>
          <a:prstGeom prst="rect">
            <a:avLst/>
          </a:prstGeom>
          <a:noFill/>
          <a:ln w="12700" cmpd="sng" cap="flat">
            <a:solidFill>
              <a:srgbClr val="FF9900">
                <a:alpha val="100000"/>
              </a:srgbClr>
            </a:solidFill>
            <a:prstDash val="dash"/>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3" id="13"/>
          <p:cNvSpPr/>
          <p:nvPr/>
        </p:nvSpPr>
        <p:spPr>
          <a:xfrm rot="0" flipH="false" flipV="false">
            <a:off x="5883152" y="1755099"/>
            <a:ext cx="5458800" cy="3635077"/>
          </a:xfrm>
          <a:prstGeom prst="rect">
            <a:avLst/>
          </a:prstGeom>
          <a:noFill/>
          <a:ln w="12700">
            <a:noFill/>
            <a:prstDash val="solid"/>
          </a:ln>
        </p:spPr>
        <p:txBody>
          <a:bodyPr anchor="t" rtlCol="false" lIns="121900" rIns="121900" tIns="121900" bIns="121900"/>
          <a:lstStyle/>
          <a:p>
            <a:pPr algn="l" indent="-165100" marL="387350">
              <a:lnSpc>
                <a:spcPct val="150000"/>
              </a:lnSpc>
              <a:buClr>
                <a:srgbClr val="000000"/>
              </a:buClr>
              <a:buChar char="•"/>
              <a:defRPr/>
            </a:pPr>
            <a:r>
              <a:rPr lang="en-US" b="false" i="false" strike="noStrike" u="none" sz="1300">
                <a:solidFill>
                  <a:srgbClr val="000000"/>
                </a:solidFill>
                <a:latin typeface="Roboto"/>
                <a:ea typeface="Roboto"/>
                <a:cs typeface="Roboto"/>
                <a:sym typeface="Roboto"/>
              </a:rPr>
              <a:t>StoreHub provides products and services not limited to Malaysia, the Philippines, and Thailand but extends its offerings to </a:t>
            </a:r>
            <a:r>
              <a:rPr lang="en-US" b="true" i="false" strike="noStrike" u="none" sz="1300">
                <a:solidFill>
                  <a:srgbClr val="FF0000"/>
                </a:solidFill>
                <a:latin typeface="Roboto"/>
                <a:ea typeface="Roboto"/>
                <a:cs typeface="Roboto"/>
                <a:sym typeface="Roboto"/>
              </a:rPr>
              <a:t>various other countries</a:t>
            </a:r>
            <a:r>
              <a:rPr lang="en-US" b="false" i="false" strike="noStrike" u="none" sz="1300">
                <a:solidFill>
                  <a:srgbClr val="000000"/>
                </a:solidFill>
                <a:latin typeface="Roboto"/>
                <a:ea typeface="Roboto"/>
                <a:cs typeface="Roboto"/>
                <a:sym typeface="Roboto"/>
              </a:rPr>
              <a:t> too. </a:t>
            </a:r>
            <a:br>
              <a:rPr lang="en-US" b="false" i="false" strike="noStrike" u="none" sz="1300">
                <a:solidFill>
                  <a:srgbClr val="000000"/>
                </a:solidFill>
                <a:latin typeface="Roboto"/>
                <a:ea typeface="Roboto"/>
                <a:cs typeface="Roboto"/>
                <a:sym typeface="Roboto"/>
              </a:rPr>
            </a:br>
            <a:r>
              <a:rPr lang="en-US" b="false" i="false" strike="noStrike" u="none" sz="1300">
                <a:solidFill>
                  <a:srgbClr val="000000"/>
                </a:solidFill>
                <a:latin typeface="Roboto"/>
                <a:ea typeface="Roboto"/>
                <a:cs typeface="Roboto"/>
                <a:sym typeface="Roboto"/>
              </a:rPr>
              <a:t>However, hardware delivery is determined on a case-by-case basis, and it is necessary to consult with the supply chain team for further details.</a:t>
            </a:r>
            <a:br>
              <a:rPr lang="en-US" b="false" i="false" strike="noStrike" u="none" sz="1300">
                <a:solidFill>
                  <a:srgbClr val="000000"/>
                </a:solidFill>
                <a:latin typeface="Roboto"/>
                <a:ea typeface="Roboto"/>
                <a:cs typeface="Roboto"/>
                <a:sym typeface="Roboto"/>
              </a:rPr>
            </a:br>
            <a:r>
              <a:rPr lang="en-US" b="false" i="false" strike="noStrike" u="none" sz="1300">
                <a:solidFill>
                  <a:srgbClr val="000000"/>
                </a:solidFill>
                <a:latin typeface="Roboto"/>
                <a:ea typeface="Roboto"/>
                <a:cs typeface="Roboto"/>
                <a:sym typeface="Roboto"/>
              </a:rPr>
              <a:t>If hardware delivery to other countries is not possible, merchants will be advised to use iPad or buy same hardware model as StoreHub sell (depending on the availability of the hardware within the region)</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t>
            </a:r>
          </a:p>
        </p:txBody>
      </p:sp>
      <p:pic>
        <p:nvPicPr>
          <p:cNvPr name="Picture 14" id="14"/>
          <p:cNvPicPr>
            <a:picLocks noChangeAspect="true"/>
          </p:cNvPicPr>
          <p:nvPr/>
        </p:nvPicPr>
        <p:blipFill>
          <a:blip r:embed="rId8"/>
          <a:srcRect l="0" r="0" t="0" b="0"/>
          <a:stretch>
            <a:fillRect/>
          </a:stretch>
        </p:blipFill>
        <p:spPr>
          <a:xfrm rot="0" flipH="false" flipV="false">
            <a:off x="11070567" y="195644"/>
            <a:ext cx="546100" cy="546100"/>
          </a:xfrm>
          <a:prstGeom prst="rect">
            <a:avLst/>
          </a:prstGeom>
          <a:ln w="12700">
            <a:noFill/>
            <a:prstDash val="solid"/>
          </a:ln>
        </p:spPr>
      </p:pic>
      <p:sp>
        <p:nvSpPr>
          <p:cNvPr name="AutoShape 15" id="15"/>
          <p:cNvSpPr/>
          <p:nvPr/>
        </p:nvSpPr>
        <p:spPr>
          <a:xfrm rot="0" flipH="false" flipV="false">
            <a:off x="1904813" y="90944"/>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About StoreHub</a:t>
            </a:r>
            <a:endParaRPr lang="en-US" sz="1100"/>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6249088" y="3757385"/>
            <a:ext cx="5683545"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6249088" y="1172004"/>
            <a:ext cx="5683545"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121842" y="3763702"/>
            <a:ext cx="5793574"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114000" y="1172005"/>
            <a:ext cx="5793574"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6" id="6"/>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Supplementary Devices (Cont.)</a:t>
            </a:r>
            <a:endParaRPr lang="en-US" sz="1100"/>
          </a:p>
        </p:txBody>
      </p:sp>
      <p:sp>
        <p:nvSpPr>
          <p:cNvPr name="AutoShape 8" id="8"/>
          <p:cNvSpPr/>
          <p:nvPr/>
        </p:nvSpPr>
        <p:spPr>
          <a:xfrm rot="0" flipH="false" flipV="false">
            <a:off x="1956653" y="778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9" id="9"/>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10" id="10"/>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11" id="11"/>
          <p:cNvPicPr>
            <a:picLocks noChangeAspect="true"/>
          </p:cNvPicPr>
          <p:nvPr/>
        </p:nvPicPr>
        <p:blipFill>
          <a:blip r:embed="rId4"/>
          <a:srcRect l="20532" r="45203" t="15366" b="33325"/>
          <a:stretch>
            <a:fillRect/>
          </a:stretch>
        </p:blipFill>
        <p:spPr>
          <a:xfrm rot="0" flipH="false" flipV="false">
            <a:off x="387689" y="1499259"/>
            <a:ext cx="1249874" cy="1048099"/>
          </a:xfrm>
          <a:prstGeom prst="rect">
            <a:avLst/>
          </a:prstGeom>
          <a:ln w="12700">
            <a:noFill/>
            <a:prstDash val="solid"/>
          </a:ln>
        </p:spPr>
      </p:pic>
      <p:pic>
        <p:nvPicPr>
          <p:cNvPr name="Picture 12" id="12"/>
          <p:cNvPicPr>
            <a:picLocks noChangeAspect="true"/>
          </p:cNvPicPr>
          <p:nvPr/>
        </p:nvPicPr>
        <p:blipFill>
          <a:blip r:embed="rId5"/>
          <a:srcRect l="0" r="0" t="0" b="0"/>
          <a:stretch>
            <a:fillRect/>
          </a:stretch>
        </p:blipFill>
        <p:spPr>
          <a:xfrm rot="0" flipH="false" flipV="false">
            <a:off x="10833111" y="0"/>
            <a:ext cx="1099523" cy="1099523"/>
          </a:xfrm>
          <a:prstGeom prst="rect">
            <a:avLst/>
          </a:prstGeom>
          <a:ln w="12700">
            <a:noFill/>
            <a:prstDash val="solid"/>
          </a:ln>
        </p:spPr>
      </p:pic>
      <p:sp>
        <p:nvSpPr>
          <p:cNvPr name="AutoShape 13" id="13"/>
          <p:cNvSpPr/>
          <p:nvPr/>
        </p:nvSpPr>
        <p:spPr>
          <a:xfrm rot="0" flipH="false" flipV="false">
            <a:off x="645577" y="2523796"/>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480</a:t>
            </a:r>
            <a:endParaRPr lang="en-US" sz="1100"/>
          </a:p>
        </p:txBody>
      </p:sp>
      <p:pic>
        <p:nvPicPr>
          <p:cNvPr name="Picture 14" id="14"/>
          <p:cNvPicPr>
            <a:picLocks noChangeAspect="true"/>
          </p:cNvPicPr>
          <p:nvPr/>
        </p:nvPicPr>
        <p:blipFill>
          <a:blip r:embed="rId6"/>
          <a:srcRect l="0" r="0" t="0" b="0"/>
          <a:stretch>
            <a:fillRect/>
          </a:stretch>
        </p:blipFill>
        <p:spPr>
          <a:xfrm rot="0" flipH="false" flipV="false">
            <a:off x="319106" y="2598007"/>
            <a:ext cx="358421" cy="201859"/>
          </a:xfrm>
          <a:prstGeom prst="rect">
            <a:avLst/>
          </a:prstGeom>
          <a:ln w="12700">
            <a:noFill/>
            <a:prstDash val="solid"/>
          </a:ln>
        </p:spPr>
      </p:pic>
      <p:pic>
        <p:nvPicPr>
          <p:cNvPr name="Picture 15" id="15"/>
          <p:cNvPicPr>
            <a:picLocks noChangeAspect="true"/>
          </p:cNvPicPr>
          <p:nvPr/>
        </p:nvPicPr>
        <p:blipFill>
          <a:blip r:embed="rId7"/>
          <a:srcRect l="0" r="0" t="0" b="0"/>
          <a:stretch>
            <a:fillRect/>
          </a:stretch>
        </p:blipFill>
        <p:spPr>
          <a:xfrm rot="0" flipH="false" flipV="false">
            <a:off x="319106" y="2932427"/>
            <a:ext cx="358421" cy="201859"/>
          </a:xfrm>
          <a:prstGeom prst="rect">
            <a:avLst/>
          </a:prstGeom>
          <a:ln w="12700">
            <a:noFill/>
            <a:prstDash val="solid"/>
          </a:ln>
        </p:spPr>
      </p:pic>
      <p:pic>
        <p:nvPicPr>
          <p:cNvPr name="Picture 16" id="16"/>
          <p:cNvPicPr>
            <a:picLocks noChangeAspect="true"/>
          </p:cNvPicPr>
          <p:nvPr/>
        </p:nvPicPr>
        <p:blipFill>
          <a:blip r:embed="rId8"/>
          <a:srcRect l="0" r="0" t="0" b="0"/>
          <a:stretch>
            <a:fillRect/>
          </a:stretch>
        </p:blipFill>
        <p:spPr>
          <a:xfrm rot="0" flipH="false" flipV="false">
            <a:off x="319106" y="3244041"/>
            <a:ext cx="358421" cy="201885"/>
          </a:xfrm>
          <a:prstGeom prst="rect">
            <a:avLst/>
          </a:prstGeom>
          <a:ln w="12700">
            <a:noFill/>
            <a:prstDash val="solid"/>
          </a:ln>
        </p:spPr>
      </p:pic>
      <p:sp>
        <p:nvSpPr>
          <p:cNvPr name="AutoShape 17" id="17"/>
          <p:cNvSpPr/>
          <p:nvPr/>
        </p:nvSpPr>
        <p:spPr>
          <a:xfrm rot="0" flipH="false" flipV="false">
            <a:off x="643174" y="283803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8,100</a:t>
            </a:r>
            <a:endParaRPr lang="en-US" sz="1100"/>
          </a:p>
        </p:txBody>
      </p:sp>
      <p:sp>
        <p:nvSpPr>
          <p:cNvPr name="AutoShape 18" id="18"/>
          <p:cNvSpPr/>
          <p:nvPr/>
        </p:nvSpPr>
        <p:spPr>
          <a:xfrm rot="0" flipH="false" flipV="false">
            <a:off x="628808" y="315741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6,000</a:t>
            </a:r>
            <a:endParaRPr lang="en-US" sz="1100"/>
          </a:p>
        </p:txBody>
      </p:sp>
      <p:cxnSp>
        <p:nvCxnSpPr>
          <p:cNvPr name="Connector 19" id="19"/>
          <p:cNvCxnSpPr/>
          <p:nvPr/>
        </p:nvCxnSpPr>
        <p:spPr>
          <a:xfrm rot="0" flipH="false" flipV="false">
            <a:off x="1772977" y="1841679"/>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0" id="20"/>
          <p:cNvSpPr/>
          <p:nvPr/>
        </p:nvSpPr>
        <p:spPr>
          <a:xfrm rot="0" flipH="false" flipV="false">
            <a:off x="1841435" y="1974014"/>
            <a:ext cx="2149056" cy="99001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Print receipts &amp; kitchen dockets</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USB, LAN &amp; RJ11</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Compatible with iMin Falcon &amp; Sunmi D3 Pro </a:t>
            </a:r>
          </a:p>
        </p:txBody>
      </p:sp>
      <p:sp>
        <p:nvSpPr>
          <p:cNvPr name="AutoShape 21" id="21"/>
          <p:cNvSpPr/>
          <p:nvPr/>
        </p:nvSpPr>
        <p:spPr>
          <a:xfrm rot="0" flipH="false" flipV="false">
            <a:off x="1895451" y="1715531"/>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22" id="22"/>
          <p:cNvCxnSpPr/>
          <p:nvPr/>
        </p:nvCxnSpPr>
        <p:spPr>
          <a:xfrm rot="0" flipH="false" flipV="false">
            <a:off x="4000733" y="1830514"/>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3" id="23"/>
          <p:cNvSpPr/>
          <p:nvPr/>
        </p:nvSpPr>
        <p:spPr>
          <a:xfrm rot="0" flipH="false" flipV="false">
            <a:off x="4104821" y="1687790"/>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24" id="24"/>
          <p:cNvSpPr/>
          <p:nvPr/>
        </p:nvSpPr>
        <p:spPr>
          <a:xfrm rot="0" flipH="false" flipV="false">
            <a:off x="4087531" y="1941281"/>
            <a:ext cx="2026140" cy="1451679"/>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1000">
                <a:solidFill>
                  <a:srgbClr val="000000"/>
                </a:solidFill>
                <a:latin typeface="Roboto"/>
                <a:ea typeface="Roboto"/>
                <a:cs typeface="Roboto"/>
                <a:sym typeface="Roboto"/>
              </a:rPr>
              <a:t>Retail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Prints receipt </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1000">
                <a:solidFill>
                  <a:srgbClr val="000000"/>
                </a:solidFill>
                <a:latin typeface="Roboto"/>
                <a:ea typeface="Roboto"/>
                <a:cs typeface="Roboto"/>
                <a:sym typeface="Roboto"/>
              </a:rPr>
              <a:t>F&amp;B store</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Printer receipts &amp; kitchen docket</a:t>
            </a:r>
          </a:p>
        </p:txBody>
      </p:sp>
      <p:sp>
        <p:nvSpPr>
          <p:cNvPr name="AutoShape 25" id="25"/>
          <p:cNvSpPr/>
          <p:nvPr/>
        </p:nvSpPr>
        <p:spPr>
          <a:xfrm rot="0" flipH="false" flipV="false">
            <a:off x="645577" y="5182562"/>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900</a:t>
            </a:r>
            <a:endParaRPr lang="en-US" sz="1100"/>
          </a:p>
        </p:txBody>
      </p:sp>
      <p:pic>
        <p:nvPicPr>
          <p:cNvPr name="Picture 26" id="26"/>
          <p:cNvPicPr>
            <a:picLocks noChangeAspect="true"/>
          </p:cNvPicPr>
          <p:nvPr/>
        </p:nvPicPr>
        <p:blipFill>
          <a:blip r:embed="rId6"/>
          <a:srcRect l="0" r="0" t="0" b="0"/>
          <a:stretch>
            <a:fillRect/>
          </a:stretch>
        </p:blipFill>
        <p:spPr>
          <a:xfrm rot="0" flipH="false" flipV="false">
            <a:off x="319106" y="5256773"/>
            <a:ext cx="358421" cy="201859"/>
          </a:xfrm>
          <a:prstGeom prst="rect">
            <a:avLst/>
          </a:prstGeom>
          <a:ln w="12700">
            <a:noFill/>
            <a:prstDash val="solid"/>
          </a:ln>
        </p:spPr>
      </p:pic>
      <p:pic>
        <p:nvPicPr>
          <p:cNvPr name="Picture 27" id="27"/>
          <p:cNvPicPr>
            <a:picLocks noChangeAspect="true"/>
          </p:cNvPicPr>
          <p:nvPr/>
        </p:nvPicPr>
        <p:blipFill>
          <a:blip r:embed="rId7"/>
          <a:srcRect l="0" r="0" t="0" b="0"/>
          <a:stretch>
            <a:fillRect/>
          </a:stretch>
        </p:blipFill>
        <p:spPr>
          <a:xfrm rot="0" flipH="false" flipV="false">
            <a:off x="319106" y="5591193"/>
            <a:ext cx="358421" cy="201859"/>
          </a:xfrm>
          <a:prstGeom prst="rect">
            <a:avLst/>
          </a:prstGeom>
          <a:ln w="12700">
            <a:noFill/>
            <a:prstDash val="solid"/>
          </a:ln>
        </p:spPr>
      </p:pic>
      <p:pic>
        <p:nvPicPr>
          <p:cNvPr name="Picture 28" id="28"/>
          <p:cNvPicPr>
            <a:picLocks noChangeAspect="true"/>
          </p:cNvPicPr>
          <p:nvPr/>
        </p:nvPicPr>
        <p:blipFill>
          <a:blip r:embed="rId8"/>
          <a:srcRect l="0" r="0" t="0" b="0"/>
          <a:stretch>
            <a:fillRect/>
          </a:stretch>
        </p:blipFill>
        <p:spPr>
          <a:xfrm rot="0" flipH="false" flipV="false">
            <a:off x="319106" y="5902807"/>
            <a:ext cx="358421" cy="201885"/>
          </a:xfrm>
          <a:prstGeom prst="rect">
            <a:avLst/>
          </a:prstGeom>
          <a:ln w="12700">
            <a:noFill/>
            <a:prstDash val="solid"/>
          </a:ln>
        </p:spPr>
      </p:pic>
      <p:sp>
        <p:nvSpPr>
          <p:cNvPr name="AutoShape 29" id="29"/>
          <p:cNvSpPr/>
          <p:nvPr/>
        </p:nvSpPr>
        <p:spPr>
          <a:xfrm rot="0" flipH="false" flipV="false">
            <a:off x="643174" y="5496801"/>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24,000</a:t>
            </a:r>
            <a:endParaRPr lang="en-US" sz="1100"/>
          </a:p>
        </p:txBody>
      </p:sp>
      <p:sp>
        <p:nvSpPr>
          <p:cNvPr name="AutoShape 30" id="30"/>
          <p:cNvSpPr/>
          <p:nvPr/>
        </p:nvSpPr>
        <p:spPr>
          <a:xfrm rot="0" flipH="false" flipV="false">
            <a:off x="628808" y="581618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9,000</a:t>
            </a:r>
            <a:endParaRPr lang="en-US" sz="1100"/>
          </a:p>
        </p:txBody>
      </p:sp>
      <p:cxnSp>
        <p:nvCxnSpPr>
          <p:cNvPr name="Connector 31" id="31"/>
          <p:cNvCxnSpPr/>
          <p:nvPr/>
        </p:nvCxnSpPr>
        <p:spPr>
          <a:xfrm rot="0" flipH="false" flipV="false">
            <a:off x="1772977" y="4500445"/>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2" id="32"/>
          <p:cNvSpPr/>
          <p:nvPr/>
        </p:nvSpPr>
        <p:spPr>
          <a:xfrm rot="0" flipH="false" flipV="false">
            <a:off x="1841435" y="4632780"/>
            <a:ext cx="2149056" cy="99001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Prints barcode &amp; label stickers</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USB &amp; LAN</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Compatible with iMin Falcon &amp; Sunmi D3 Pro </a:t>
            </a:r>
          </a:p>
        </p:txBody>
      </p:sp>
      <p:sp>
        <p:nvSpPr>
          <p:cNvPr name="AutoShape 33" id="33"/>
          <p:cNvSpPr/>
          <p:nvPr/>
        </p:nvSpPr>
        <p:spPr>
          <a:xfrm rot="0" flipH="false" flipV="false">
            <a:off x="1895451" y="4374297"/>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34" id="34"/>
          <p:cNvCxnSpPr/>
          <p:nvPr/>
        </p:nvCxnSpPr>
        <p:spPr>
          <a:xfrm rot="0" flipH="false" flipV="false">
            <a:off x="4000733" y="4489280"/>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5" id="35"/>
          <p:cNvSpPr/>
          <p:nvPr/>
        </p:nvSpPr>
        <p:spPr>
          <a:xfrm rot="0" flipH="false" flipV="false">
            <a:off x="4104821" y="4346556"/>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36" id="36"/>
          <p:cNvSpPr/>
          <p:nvPr/>
        </p:nvSpPr>
        <p:spPr>
          <a:xfrm rot="0" flipH="false" flipV="false">
            <a:off x="4132506" y="4593389"/>
            <a:ext cx="2030251" cy="1220847"/>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1000">
                <a:solidFill>
                  <a:srgbClr val="000000"/>
                </a:solidFill>
                <a:latin typeface="Roboto"/>
                <a:ea typeface="Roboto"/>
                <a:cs typeface="Roboto"/>
                <a:sym typeface="Roboto"/>
              </a:rPr>
              <a:t>Retail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Barcode sticker</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1000">
                <a:solidFill>
                  <a:srgbClr val="000000"/>
                </a:solidFill>
                <a:latin typeface="Roboto"/>
                <a:ea typeface="Roboto"/>
                <a:cs typeface="Roboto"/>
                <a:sym typeface="Roboto"/>
              </a:rPr>
              <a:t>F&amp;B store</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Label printer</a:t>
            </a:r>
          </a:p>
        </p:txBody>
      </p:sp>
      <p:sp>
        <p:nvSpPr>
          <p:cNvPr name="AutoShape 37" id="37"/>
          <p:cNvSpPr/>
          <p:nvPr/>
        </p:nvSpPr>
        <p:spPr>
          <a:xfrm rot="0" flipH="false" flipV="false">
            <a:off x="236323" y="1208348"/>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CPQ6+</a:t>
            </a:r>
            <a:endParaRPr lang="en-US" sz="1100"/>
          </a:p>
        </p:txBody>
      </p:sp>
      <p:sp>
        <p:nvSpPr>
          <p:cNvPr name="AutoShape 38" id="38"/>
          <p:cNvSpPr/>
          <p:nvPr/>
        </p:nvSpPr>
        <p:spPr>
          <a:xfrm rot="0" flipH="false" flipV="false">
            <a:off x="236323" y="3842468"/>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Bixolon</a:t>
            </a:r>
            <a:endParaRPr lang="en-US" sz="1100"/>
          </a:p>
        </p:txBody>
      </p:sp>
      <p:cxnSp>
        <p:nvCxnSpPr>
          <p:cNvPr name="Connector 39" id="39"/>
          <p:cNvCxnSpPr/>
          <p:nvPr/>
        </p:nvCxnSpPr>
        <p:spPr>
          <a:xfrm rot="10800000" flipH="false" flipV="true">
            <a:off x="6078331" y="1282672"/>
            <a:ext cx="35340" cy="4990907"/>
          </a:xfrm>
          <a:prstGeom prst="straightConnector1">
            <a:avLst/>
          </a:prstGeom>
          <a:noFill/>
          <a:ln w="25400" cap="flat">
            <a:solidFill>
              <a:srgbClr val="000000">
                <a:alpha val="100000"/>
              </a:srgbClr>
            </a:solidFill>
            <a:prstDash val="dashDot"/>
            <a:headEnd type="none" w="med" len="med"/>
            <a:tailEnd type="none" w="med" len="med"/>
          </a:ln>
        </p:spPr>
      </p:cxnSp>
      <p:sp>
        <p:nvSpPr>
          <p:cNvPr name="AutoShape 40" id="40"/>
          <p:cNvSpPr/>
          <p:nvPr/>
        </p:nvSpPr>
        <p:spPr>
          <a:xfrm rot="0" flipH="false" flipV="false">
            <a:off x="6627012" y="2510905"/>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260</a:t>
            </a:r>
            <a:endParaRPr lang="en-US" sz="1100"/>
          </a:p>
        </p:txBody>
      </p:sp>
      <p:pic>
        <p:nvPicPr>
          <p:cNvPr name="Picture 41" id="41"/>
          <p:cNvPicPr>
            <a:picLocks noChangeAspect="true"/>
          </p:cNvPicPr>
          <p:nvPr/>
        </p:nvPicPr>
        <p:blipFill>
          <a:blip r:embed="rId6"/>
          <a:srcRect l="0" r="0" t="0" b="0"/>
          <a:stretch>
            <a:fillRect/>
          </a:stretch>
        </p:blipFill>
        <p:spPr>
          <a:xfrm rot="0" flipH="false" flipV="false">
            <a:off x="6300541" y="2585116"/>
            <a:ext cx="358421" cy="201859"/>
          </a:xfrm>
          <a:prstGeom prst="rect">
            <a:avLst/>
          </a:prstGeom>
          <a:ln w="12700">
            <a:noFill/>
            <a:prstDash val="solid"/>
          </a:ln>
        </p:spPr>
      </p:pic>
      <p:pic>
        <p:nvPicPr>
          <p:cNvPr name="Picture 42" id="42"/>
          <p:cNvPicPr>
            <a:picLocks noChangeAspect="true"/>
          </p:cNvPicPr>
          <p:nvPr/>
        </p:nvPicPr>
        <p:blipFill>
          <a:blip r:embed="rId7"/>
          <a:srcRect l="0" r="0" t="0" b="0"/>
          <a:stretch>
            <a:fillRect/>
          </a:stretch>
        </p:blipFill>
        <p:spPr>
          <a:xfrm rot="0" flipH="false" flipV="false">
            <a:off x="6300541" y="2919536"/>
            <a:ext cx="358421" cy="201859"/>
          </a:xfrm>
          <a:prstGeom prst="rect">
            <a:avLst/>
          </a:prstGeom>
          <a:ln w="12700">
            <a:noFill/>
            <a:prstDash val="solid"/>
          </a:ln>
        </p:spPr>
      </p:pic>
      <p:pic>
        <p:nvPicPr>
          <p:cNvPr name="Picture 43" id="43"/>
          <p:cNvPicPr>
            <a:picLocks noChangeAspect="true"/>
          </p:cNvPicPr>
          <p:nvPr/>
        </p:nvPicPr>
        <p:blipFill>
          <a:blip r:embed="rId8"/>
          <a:srcRect l="0" r="0" t="0" b="0"/>
          <a:stretch>
            <a:fillRect/>
          </a:stretch>
        </p:blipFill>
        <p:spPr>
          <a:xfrm rot="0" flipH="false" flipV="false">
            <a:off x="6300541" y="3231150"/>
            <a:ext cx="358421" cy="201885"/>
          </a:xfrm>
          <a:prstGeom prst="rect">
            <a:avLst/>
          </a:prstGeom>
          <a:ln w="12700">
            <a:noFill/>
            <a:prstDash val="solid"/>
          </a:ln>
        </p:spPr>
      </p:pic>
      <p:sp>
        <p:nvSpPr>
          <p:cNvPr name="AutoShape 44" id="44"/>
          <p:cNvSpPr/>
          <p:nvPr/>
        </p:nvSpPr>
        <p:spPr>
          <a:xfrm rot="0" flipH="false" flipV="false">
            <a:off x="6624609" y="2825144"/>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4,000</a:t>
            </a:r>
            <a:endParaRPr lang="en-US" sz="1100"/>
          </a:p>
        </p:txBody>
      </p:sp>
      <p:sp>
        <p:nvSpPr>
          <p:cNvPr name="AutoShape 45" id="45"/>
          <p:cNvSpPr/>
          <p:nvPr/>
        </p:nvSpPr>
        <p:spPr>
          <a:xfrm rot="0" flipH="false" flipV="false">
            <a:off x="6610243" y="3144528"/>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2,000</a:t>
            </a:r>
            <a:endParaRPr lang="en-US" sz="1100"/>
          </a:p>
        </p:txBody>
      </p:sp>
      <p:cxnSp>
        <p:nvCxnSpPr>
          <p:cNvPr name="Connector 46" id="46"/>
          <p:cNvCxnSpPr/>
          <p:nvPr/>
        </p:nvCxnSpPr>
        <p:spPr>
          <a:xfrm rot="0" flipH="false" flipV="false">
            <a:off x="7754412" y="1828788"/>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47" id="47"/>
          <p:cNvSpPr/>
          <p:nvPr/>
        </p:nvSpPr>
        <p:spPr>
          <a:xfrm rot="0" flipH="false" flipV="false">
            <a:off x="7815514" y="1982676"/>
            <a:ext cx="2149056" cy="99001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Stores cash</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RJ11</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Compatible with external printer &amp;  iMin Falcon</a:t>
            </a:r>
          </a:p>
        </p:txBody>
      </p:sp>
      <p:sp>
        <p:nvSpPr>
          <p:cNvPr name="AutoShape 48" id="48"/>
          <p:cNvSpPr/>
          <p:nvPr/>
        </p:nvSpPr>
        <p:spPr>
          <a:xfrm rot="0" flipH="false" flipV="false">
            <a:off x="7876886" y="1702640"/>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49" id="49"/>
          <p:cNvCxnSpPr/>
          <p:nvPr/>
        </p:nvCxnSpPr>
        <p:spPr>
          <a:xfrm rot="0" flipH="false" flipV="false">
            <a:off x="9982168" y="1817623"/>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0" id="50"/>
          <p:cNvSpPr/>
          <p:nvPr/>
        </p:nvSpPr>
        <p:spPr>
          <a:xfrm rot="0" flipH="false" flipV="false">
            <a:off x="10086256" y="167489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51" id="51"/>
          <p:cNvSpPr/>
          <p:nvPr/>
        </p:nvSpPr>
        <p:spPr>
          <a:xfrm rot="0" flipH="false" flipV="false">
            <a:off x="10076013" y="1941281"/>
            <a:ext cx="1634647" cy="297517"/>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Retail &amp; F&amp;B store</a:t>
            </a:r>
            <a:endParaRPr lang="en-US" sz="1100"/>
          </a:p>
        </p:txBody>
      </p:sp>
      <p:sp>
        <p:nvSpPr>
          <p:cNvPr name="AutoShape 52" id="52"/>
          <p:cNvSpPr/>
          <p:nvPr/>
        </p:nvSpPr>
        <p:spPr>
          <a:xfrm rot="0" flipH="false" flipV="false">
            <a:off x="6627012" y="5169671"/>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200</a:t>
            </a:r>
            <a:endParaRPr lang="en-US" sz="1100"/>
          </a:p>
        </p:txBody>
      </p:sp>
      <p:pic>
        <p:nvPicPr>
          <p:cNvPr name="Picture 53" id="53"/>
          <p:cNvPicPr>
            <a:picLocks noChangeAspect="true"/>
          </p:cNvPicPr>
          <p:nvPr/>
        </p:nvPicPr>
        <p:blipFill>
          <a:blip r:embed="rId6"/>
          <a:srcRect l="0" r="0" t="0" b="0"/>
          <a:stretch>
            <a:fillRect/>
          </a:stretch>
        </p:blipFill>
        <p:spPr>
          <a:xfrm rot="0" flipH="false" flipV="false">
            <a:off x="6300541" y="5243882"/>
            <a:ext cx="358421" cy="201859"/>
          </a:xfrm>
          <a:prstGeom prst="rect">
            <a:avLst/>
          </a:prstGeom>
          <a:ln w="12700">
            <a:noFill/>
            <a:prstDash val="solid"/>
          </a:ln>
        </p:spPr>
      </p:pic>
      <p:pic>
        <p:nvPicPr>
          <p:cNvPr name="Picture 54" id="54"/>
          <p:cNvPicPr>
            <a:picLocks noChangeAspect="true"/>
          </p:cNvPicPr>
          <p:nvPr/>
        </p:nvPicPr>
        <p:blipFill>
          <a:blip r:embed="rId7"/>
          <a:srcRect l="0" r="0" t="0" b="0"/>
          <a:stretch>
            <a:fillRect/>
          </a:stretch>
        </p:blipFill>
        <p:spPr>
          <a:xfrm rot="0" flipH="false" flipV="false">
            <a:off x="6300541" y="5578302"/>
            <a:ext cx="358421" cy="201859"/>
          </a:xfrm>
          <a:prstGeom prst="rect">
            <a:avLst/>
          </a:prstGeom>
          <a:ln w="12700">
            <a:noFill/>
            <a:prstDash val="solid"/>
          </a:ln>
        </p:spPr>
      </p:pic>
      <p:pic>
        <p:nvPicPr>
          <p:cNvPr name="Picture 55" id="55"/>
          <p:cNvPicPr>
            <a:picLocks noChangeAspect="true"/>
          </p:cNvPicPr>
          <p:nvPr/>
        </p:nvPicPr>
        <p:blipFill>
          <a:blip r:embed="rId8"/>
          <a:srcRect l="0" r="0" t="0" b="0"/>
          <a:stretch>
            <a:fillRect/>
          </a:stretch>
        </p:blipFill>
        <p:spPr>
          <a:xfrm rot="0" flipH="false" flipV="false">
            <a:off x="6300541" y="5889916"/>
            <a:ext cx="358421" cy="201885"/>
          </a:xfrm>
          <a:prstGeom prst="rect">
            <a:avLst/>
          </a:prstGeom>
          <a:ln w="12700">
            <a:noFill/>
            <a:prstDash val="solid"/>
          </a:ln>
        </p:spPr>
      </p:pic>
      <p:sp>
        <p:nvSpPr>
          <p:cNvPr name="AutoShape 56" id="56"/>
          <p:cNvSpPr/>
          <p:nvPr/>
        </p:nvSpPr>
        <p:spPr>
          <a:xfrm rot="0" flipH="false" flipV="false">
            <a:off x="6624609" y="5483910"/>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4,000</a:t>
            </a:r>
            <a:endParaRPr lang="en-US" sz="1100"/>
          </a:p>
        </p:txBody>
      </p:sp>
      <p:sp>
        <p:nvSpPr>
          <p:cNvPr name="AutoShape 57" id="57"/>
          <p:cNvSpPr/>
          <p:nvPr/>
        </p:nvSpPr>
        <p:spPr>
          <a:xfrm rot="0" flipH="false" flipV="false">
            <a:off x="6610243" y="5803294"/>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1,850</a:t>
            </a:r>
            <a:endParaRPr lang="en-US" sz="1100"/>
          </a:p>
        </p:txBody>
      </p:sp>
      <p:cxnSp>
        <p:nvCxnSpPr>
          <p:cNvPr name="Connector 58" id="58"/>
          <p:cNvCxnSpPr/>
          <p:nvPr/>
        </p:nvCxnSpPr>
        <p:spPr>
          <a:xfrm rot="0" flipH="false" flipV="false">
            <a:off x="7754412" y="4487554"/>
            <a:ext cx="0" cy="1538641"/>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9" id="59"/>
          <p:cNvSpPr/>
          <p:nvPr/>
        </p:nvSpPr>
        <p:spPr>
          <a:xfrm rot="0" flipH="false" flipV="false">
            <a:off x="7822870" y="4619889"/>
            <a:ext cx="2149056" cy="990015"/>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Scans 1D line &amp; 2D QR barcode reader</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Compatible with iMin Falcon &amp; Sunmi D3 Pro</a:t>
            </a:r>
          </a:p>
        </p:txBody>
      </p:sp>
      <p:sp>
        <p:nvSpPr>
          <p:cNvPr name="AutoShape 60" id="60"/>
          <p:cNvSpPr/>
          <p:nvPr/>
        </p:nvSpPr>
        <p:spPr>
          <a:xfrm rot="0" flipH="false" flipV="false">
            <a:off x="7876886" y="4361406"/>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61" id="61"/>
          <p:cNvCxnSpPr/>
          <p:nvPr/>
        </p:nvCxnSpPr>
        <p:spPr>
          <a:xfrm rot="0" flipH="false" flipV="false">
            <a:off x="9982168" y="4476389"/>
            <a:ext cx="0" cy="1538641"/>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62" id="62"/>
          <p:cNvSpPr/>
          <p:nvPr/>
        </p:nvSpPr>
        <p:spPr>
          <a:xfrm rot="0" flipH="false" flipV="false">
            <a:off x="10086256" y="4333665"/>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63" id="63"/>
          <p:cNvSpPr/>
          <p:nvPr/>
        </p:nvSpPr>
        <p:spPr>
          <a:xfrm rot="0" flipH="false" flipV="false">
            <a:off x="10113941" y="4580498"/>
            <a:ext cx="2030251"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Retail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Grocery store</a:t>
            </a:r>
          </a:p>
        </p:txBody>
      </p:sp>
      <p:sp>
        <p:nvSpPr>
          <p:cNvPr name="AutoShape 64" id="64"/>
          <p:cNvSpPr/>
          <p:nvPr/>
        </p:nvSpPr>
        <p:spPr>
          <a:xfrm rot="0" flipH="false" flipV="false">
            <a:off x="6249088" y="3867094"/>
            <a:ext cx="1614077" cy="28315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Handheld Scanner</a:t>
            </a:r>
            <a:endParaRPr lang="en-US" sz="1100"/>
          </a:p>
        </p:txBody>
      </p:sp>
      <p:sp>
        <p:nvSpPr>
          <p:cNvPr name="AutoShape 65" id="65"/>
          <p:cNvSpPr/>
          <p:nvPr/>
        </p:nvSpPr>
        <p:spPr>
          <a:xfrm rot="0" flipH="false" flipV="false">
            <a:off x="6196644" y="1273778"/>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Cash Drawer</a:t>
            </a:r>
            <a:endParaRPr lang="en-US" sz="1100"/>
          </a:p>
        </p:txBody>
      </p:sp>
      <p:pic>
        <p:nvPicPr>
          <p:cNvPr name="Picture 66" id="66"/>
          <p:cNvPicPr>
            <a:picLocks noChangeAspect="true"/>
          </p:cNvPicPr>
          <p:nvPr/>
        </p:nvPicPr>
        <p:blipFill>
          <a:blip r:embed="rId9"/>
          <a:srcRect l="41370" r="35431" t="25583" b="37159"/>
          <a:stretch>
            <a:fillRect/>
          </a:stretch>
        </p:blipFill>
        <p:spPr>
          <a:xfrm rot="0" flipH="false" flipV="false">
            <a:off x="425644" y="4112329"/>
            <a:ext cx="1179931" cy="1061223"/>
          </a:xfrm>
          <a:prstGeom prst="rect">
            <a:avLst/>
          </a:prstGeom>
          <a:ln w="12700">
            <a:noFill/>
            <a:prstDash val="solid"/>
          </a:ln>
        </p:spPr>
      </p:pic>
      <p:pic>
        <p:nvPicPr>
          <p:cNvPr name="Picture 67" id="67"/>
          <p:cNvPicPr>
            <a:picLocks noChangeAspect="true"/>
          </p:cNvPicPr>
          <p:nvPr/>
        </p:nvPicPr>
        <p:blipFill>
          <a:blip r:embed="rId10"/>
          <a:srcRect l="-2582" r="-1583" t="-7030" b="-4227"/>
          <a:stretch>
            <a:fillRect/>
          </a:stretch>
        </p:blipFill>
        <p:spPr>
          <a:xfrm rot="0" flipH="false" flipV="false">
            <a:off x="6369124" y="1638163"/>
            <a:ext cx="1227830" cy="808554"/>
          </a:xfrm>
          <a:prstGeom prst="rect">
            <a:avLst/>
          </a:prstGeom>
          <a:ln w="12700">
            <a:noFill/>
            <a:prstDash val="solid"/>
          </a:ln>
        </p:spPr>
      </p:pic>
      <p:pic>
        <p:nvPicPr>
          <p:cNvPr name="Picture 68" id="68"/>
          <p:cNvPicPr>
            <a:picLocks noChangeAspect="true"/>
          </p:cNvPicPr>
          <p:nvPr/>
        </p:nvPicPr>
        <p:blipFill>
          <a:blip r:embed="rId11"/>
          <a:srcRect l="37799" r="37977" t="30750" b="28970"/>
          <a:stretch>
            <a:fillRect/>
          </a:stretch>
        </p:blipFill>
        <p:spPr>
          <a:xfrm rot="0" flipH="false" flipV="false">
            <a:off x="6611684" y="4301431"/>
            <a:ext cx="967445" cy="900875"/>
          </a:xfrm>
          <a:prstGeom prst="rect">
            <a:avLst/>
          </a:prstGeom>
          <a:ln w="12700">
            <a:noFill/>
            <a:prstDash val="solid"/>
          </a:ln>
        </p:spPr>
      </p:pic>
      <p:grpSp>
        <p:nvGrpSpPr>
          <p:cNvPr name="Group 69" id="69"/>
          <p:cNvGrpSpPr/>
          <p:nvPr/>
        </p:nvGrpSpPr>
        <p:grpSpPr>
          <a:xfrm>
            <a:off x="2678611" y="6278863"/>
            <a:ext cx="6528870" cy="474703"/>
            <a:chOff x="2678611" y="6278863"/>
            <a:chExt cx="6528870" cy="474703"/>
          </a:xfrm>
        </p:grpSpPr>
        <p:sp>
          <p:nvSpPr>
            <p:cNvPr name="AutoShape 70" id="70"/>
            <p:cNvSpPr/>
            <p:nvPr/>
          </p:nvSpPr>
          <p:spPr>
            <a:xfrm rot="0" flipH="false" flipV="false">
              <a:off x="2949180" y="6367457"/>
              <a:ext cx="6258301"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true" i="false" strike="noStrike" u="none" sz="1000">
                  <a:solidFill>
                    <a:srgbClr val="FF0000"/>
                  </a:solidFill>
                  <a:latin typeface="Roboto"/>
                  <a:ea typeface="Roboto"/>
                  <a:cs typeface="Roboto"/>
                  <a:sym typeface="Roboto"/>
                </a:rPr>
                <a:t>MUST READ</a:t>
              </a:r>
              <a:r>
                <a:rPr lang="en-US" b="false" i="false" strike="noStrike" u="none" sz="1000">
                  <a:solidFill>
                    <a:srgbClr val="000000"/>
                  </a:solidFill>
                  <a:latin typeface="Roboto"/>
                  <a:ea typeface="Roboto"/>
                  <a:cs typeface="Roboto"/>
                  <a:sym typeface="Roboto"/>
                </a:rPr>
                <a:t>: Price may differ depending on model. Check price list in </a:t>
              </a:r>
              <a:r>
                <a:rPr lang="en-US" b="false" i="false" strike="noStrike" u="none" sz="1000">
                  <a:solidFill>
                    <a:srgbClr val="000000"/>
                  </a:solidFill>
                  <a:latin typeface="Roboto"/>
                  <a:ea typeface="Roboto"/>
                  <a:cs typeface="Roboto"/>
                  <a:sym typeface="Roboto"/>
                  <a:hlinkClick r:id="rId12" tooltip="https://storehub.lightning.force.com/lightning/o/Pricebook2/home">
                    <a:extLst>
                      <a:ext uri="{A12FA001-AC4F-418D-AE19-62706E023703}">
                        <ahyp:hlinkClr xmlns:ahyp="http://schemas.microsoft.com/office/drawing/2018/hyperlinkcolor" val="tx"/>
                      </a:ext>
                    </a:extLst>
                  </a:hlinkClick>
                </a:rPr>
                <a:t>Salesforce</a:t>
              </a:r>
              <a:r>
                <a:rPr lang="en-US" b="false" i="false" strike="noStrike" u="none" sz="1000">
                  <a:solidFill>
                    <a:srgbClr val="000000"/>
                  </a:solidFill>
                  <a:latin typeface="Roboto"/>
                  <a:ea typeface="Roboto"/>
                  <a:cs typeface="Roboto"/>
                  <a:sym typeface="Roboto"/>
                </a:rPr>
                <a:t> for more information. </a:t>
              </a:r>
              <a:endParaRPr lang="en-US" sz="1100"/>
            </a:p>
          </p:txBody>
        </p:sp>
        <p:pic>
          <p:nvPicPr>
            <p:cNvPr name="Picture 71" id="71"/>
            <p:cNvPicPr>
              <a:picLocks noChangeAspect="true"/>
            </p:cNvPicPr>
            <p:nvPr/>
          </p:nvPicPr>
          <p:blipFill>
            <a:blip r:embed="rId13"/>
            <a:srcRect l="0" r="0" t="0" b="0"/>
            <a:stretch>
              <a:fillRect/>
            </a:stretch>
          </p:blipFill>
          <p:spPr>
            <a:xfrm rot="0" flipH="false" flipV="false">
              <a:off x="2678611" y="6278863"/>
              <a:ext cx="474703" cy="474703"/>
            </a:xfrm>
            <a:prstGeom prst="rect">
              <a:avLst/>
            </a:prstGeom>
            <a:ln w="12700">
              <a:noFill/>
              <a:prstDash val="solid"/>
            </a:ln>
          </p:spPr>
        </p:pic>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6231705" y="3740495"/>
            <a:ext cx="5683545"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6249088" y="1172004"/>
            <a:ext cx="5683545"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121842" y="3763702"/>
            <a:ext cx="5793574"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114000" y="1172005"/>
            <a:ext cx="5793574" cy="2435930"/>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6" id="6"/>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Supplementary Devices (Cont.)</a:t>
            </a:r>
            <a:endParaRPr lang="en-US" sz="1100"/>
          </a:p>
        </p:txBody>
      </p:sp>
      <p:sp>
        <p:nvSpPr>
          <p:cNvPr name="AutoShape 8" id="8"/>
          <p:cNvSpPr/>
          <p:nvPr/>
        </p:nvSpPr>
        <p:spPr>
          <a:xfrm rot="0" flipH="false" flipV="false">
            <a:off x="1956653" y="778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9" id="9"/>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10" id="10"/>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11" id="11"/>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12" id="12"/>
          <p:cNvSpPr/>
          <p:nvPr/>
        </p:nvSpPr>
        <p:spPr>
          <a:xfrm rot="0" flipH="false" flipV="false">
            <a:off x="645577" y="2523796"/>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100</a:t>
            </a:r>
            <a:endParaRPr lang="en-US" sz="1100"/>
          </a:p>
        </p:txBody>
      </p:sp>
      <p:pic>
        <p:nvPicPr>
          <p:cNvPr name="Picture 13" id="13"/>
          <p:cNvPicPr>
            <a:picLocks noChangeAspect="true"/>
          </p:cNvPicPr>
          <p:nvPr/>
        </p:nvPicPr>
        <p:blipFill>
          <a:blip r:embed="rId5"/>
          <a:srcRect l="0" r="0" t="0" b="0"/>
          <a:stretch>
            <a:fillRect/>
          </a:stretch>
        </p:blipFill>
        <p:spPr>
          <a:xfrm rot="0" flipH="false" flipV="false">
            <a:off x="319106" y="2598007"/>
            <a:ext cx="358421" cy="201859"/>
          </a:xfrm>
          <a:prstGeom prst="rect">
            <a:avLst/>
          </a:prstGeom>
          <a:ln w="12700">
            <a:noFill/>
            <a:prstDash val="solid"/>
          </a:ln>
        </p:spPr>
      </p:pic>
      <p:pic>
        <p:nvPicPr>
          <p:cNvPr name="Picture 14" id="14"/>
          <p:cNvPicPr>
            <a:picLocks noChangeAspect="true"/>
          </p:cNvPicPr>
          <p:nvPr/>
        </p:nvPicPr>
        <p:blipFill>
          <a:blip r:embed="rId6"/>
          <a:srcRect l="0" r="0" t="0" b="0"/>
          <a:stretch>
            <a:fillRect/>
          </a:stretch>
        </p:blipFill>
        <p:spPr>
          <a:xfrm rot="0" flipH="false" flipV="false">
            <a:off x="319106" y="2932427"/>
            <a:ext cx="358421" cy="201859"/>
          </a:xfrm>
          <a:prstGeom prst="rect">
            <a:avLst/>
          </a:prstGeom>
          <a:ln w="12700">
            <a:noFill/>
            <a:prstDash val="solid"/>
          </a:ln>
        </p:spPr>
      </p:pic>
      <p:pic>
        <p:nvPicPr>
          <p:cNvPr name="Picture 15" id="15"/>
          <p:cNvPicPr>
            <a:picLocks noChangeAspect="true"/>
          </p:cNvPicPr>
          <p:nvPr/>
        </p:nvPicPr>
        <p:blipFill>
          <a:blip r:embed="rId7"/>
          <a:srcRect l="0" r="0" t="0" b="0"/>
          <a:stretch>
            <a:fillRect/>
          </a:stretch>
        </p:blipFill>
        <p:spPr>
          <a:xfrm rot="0" flipH="false" flipV="false">
            <a:off x="319106" y="3244041"/>
            <a:ext cx="358421" cy="201885"/>
          </a:xfrm>
          <a:prstGeom prst="rect">
            <a:avLst/>
          </a:prstGeom>
          <a:ln w="12700">
            <a:noFill/>
            <a:prstDash val="solid"/>
          </a:ln>
        </p:spPr>
      </p:pic>
      <p:sp>
        <p:nvSpPr>
          <p:cNvPr name="AutoShape 16" id="16"/>
          <p:cNvSpPr/>
          <p:nvPr/>
        </p:nvSpPr>
        <p:spPr>
          <a:xfrm rot="0" flipH="false" flipV="false">
            <a:off x="643174" y="283803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1,500</a:t>
            </a:r>
            <a:endParaRPr lang="en-US" sz="1100"/>
          </a:p>
        </p:txBody>
      </p:sp>
      <p:sp>
        <p:nvSpPr>
          <p:cNvPr name="AutoShape 17" id="17"/>
          <p:cNvSpPr/>
          <p:nvPr/>
        </p:nvSpPr>
        <p:spPr>
          <a:xfrm rot="0" flipH="false" flipV="false">
            <a:off x="628808" y="3157419"/>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1,100</a:t>
            </a:r>
            <a:endParaRPr lang="en-US" sz="1100"/>
          </a:p>
        </p:txBody>
      </p:sp>
      <p:cxnSp>
        <p:nvCxnSpPr>
          <p:cNvPr name="Connector 18" id="18"/>
          <p:cNvCxnSpPr/>
          <p:nvPr/>
        </p:nvCxnSpPr>
        <p:spPr>
          <a:xfrm rot="0" flipH="false" flipV="false">
            <a:off x="1772977" y="1841679"/>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19" id="19"/>
          <p:cNvSpPr/>
          <p:nvPr/>
        </p:nvSpPr>
        <p:spPr>
          <a:xfrm rot="0" flipH="false" flipV="false">
            <a:off x="1841435" y="1974014"/>
            <a:ext cx="2149056"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Supports face capture feature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USB connection</a:t>
            </a:r>
          </a:p>
        </p:txBody>
      </p:sp>
      <p:sp>
        <p:nvSpPr>
          <p:cNvPr name="AutoShape 20" id="20"/>
          <p:cNvSpPr/>
          <p:nvPr/>
        </p:nvSpPr>
        <p:spPr>
          <a:xfrm rot="0" flipH="false" flipV="false">
            <a:off x="1895451" y="1715531"/>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21" id="21"/>
          <p:cNvCxnSpPr/>
          <p:nvPr/>
        </p:nvCxnSpPr>
        <p:spPr>
          <a:xfrm rot="0" flipH="false" flipV="false">
            <a:off x="4000733" y="1830514"/>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22" id="22"/>
          <p:cNvSpPr/>
          <p:nvPr/>
        </p:nvSpPr>
        <p:spPr>
          <a:xfrm rot="0" flipH="false" flipV="false">
            <a:off x="4104821" y="1687790"/>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23" id="23"/>
          <p:cNvSpPr/>
          <p:nvPr/>
        </p:nvSpPr>
        <p:spPr>
          <a:xfrm rot="0" flipH="false" flipV="false">
            <a:off x="645577" y="5182562"/>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450</a:t>
            </a:r>
            <a:endParaRPr lang="en-US" sz="1100"/>
          </a:p>
        </p:txBody>
      </p:sp>
      <p:pic>
        <p:nvPicPr>
          <p:cNvPr name="Picture 24" id="24"/>
          <p:cNvPicPr>
            <a:picLocks noChangeAspect="true"/>
          </p:cNvPicPr>
          <p:nvPr/>
        </p:nvPicPr>
        <p:blipFill>
          <a:blip r:embed="rId5"/>
          <a:srcRect l="0" r="0" t="0" b="0"/>
          <a:stretch>
            <a:fillRect/>
          </a:stretch>
        </p:blipFill>
        <p:spPr>
          <a:xfrm rot="0" flipH="false" flipV="false">
            <a:off x="319106" y="5256773"/>
            <a:ext cx="358421" cy="201859"/>
          </a:xfrm>
          <a:prstGeom prst="rect">
            <a:avLst/>
          </a:prstGeom>
          <a:ln w="12700">
            <a:noFill/>
            <a:prstDash val="solid"/>
          </a:ln>
        </p:spPr>
      </p:pic>
      <p:pic>
        <p:nvPicPr>
          <p:cNvPr name="Picture 25" id="25"/>
          <p:cNvPicPr>
            <a:picLocks noChangeAspect="true"/>
          </p:cNvPicPr>
          <p:nvPr/>
        </p:nvPicPr>
        <p:blipFill>
          <a:blip r:embed="rId6"/>
          <a:srcRect l="0" r="0" t="0" b="0"/>
          <a:stretch>
            <a:fillRect/>
          </a:stretch>
        </p:blipFill>
        <p:spPr>
          <a:xfrm rot="0" flipH="false" flipV="false">
            <a:off x="319106" y="5591193"/>
            <a:ext cx="358421" cy="201859"/>
          </a:xfrm>
          <a:prstGeom prst="rect">
            <a:avLst/>
          </a:prstGeom>
          <a:ln w="12700">
            <a:noFill/>
            <a:prstDash val="solid"/>
          </a:ln>
        </p:spPr>
      </p:pic>
      <p:pic>
        <p:nvPicPr>
          <p:cNvPr name="Picture 26" id="26"/>
          <p:cNvPicPr>
            <a:picLocks noChangeAspect="true"/>
          </p:cNvPicPr>
          <p:nvPr/>
        </p:nvPicPr>
        <p:blipFill>
          <a:blip r:embed="rId7"/>
          <a:srcRect l="0" r="0" t="0" b="0"/>
          <a:stretch>
            <a:fillRect/>
          </a:stretch>
        </p:blipFill>
        <p:spPr>
          <a:xfrm rot="0" flipH="false" flipV="false">
            <a:off x="319106" y="5902807"/>
            <a:ext cx="358421" cy="201885"/>
          </a:xfrm>
          <a:prstGeom prst="rect">
            <a:avLst/>
          </a:prstGeom>
          <a:ln w="12700">
            <a:noFill/>
            <a:prstDash val="solid"/>
          </a:ln>
        </p:spPr>
      </p:pic>
      <p:sp>
        <p:nvSpPr>
          <p:cNvPr name="AutoShape 27" id="27"/>
          <p:cNvSpPr/>
          <p:nvPr/>
        </p:nvSpPr>
        <p:spPr>
          <a:xfrm rot="0" flipH="false" flipV="false">
            <a:off x="643174" y="5496801"/>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5,000</a:t>
            </a:r>
            <a:endParaRPr lang="en-US" sz="1100"/>
          </a:p>
        </p:txBody>
      </p:sp>
      <p:sp>
        <p:nvSpPr>
          <p:cNvPr name="AutoShape 28" id="28"/>
          <p:cNvSpPr/>
          <p:nvPr/>
        </p:nvSpPr>
        <p:spPr>
          <a:xfrm rot="0" flipH="false" flipV="false">
            <a:off x="628808" y="5816185"/>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4,250</a:t>
            </a:r>
            <a:endParaRPr lang="en-US" sz="1100"/>
          </a:p>
        </p:txBody>
      </p:sp>
      <p:cxnSp>
        <p:nvCxnSpPr>
          <p:cNvPr name="Connector 29" id="29"/>
          <p:cNvCxnSpPr/>
          <p:nvPr/>
        </p:nvCxnSpPr>
        <p:spPr>
          <a:xfrm rot="0" flipH="false" flipV="false">
            <a:off x="1772977" y="4500445"/>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0" id="30"/>
          <p:cNvSpPr/>
          <p:nvPr/>
        </p:nvSpPr>
        <p:spPr>
          <a:xfrm rot="0" flipH="false" flipV="false">
            <a:off x="1841435" y="4632780"/>
            <a:ext cx="2149056" cy="1682512"/>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Provides network stability between StoreHub’s core &amp; supplementary device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Suitable if set up is more than 3 printers</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Supports LAN connection</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31" id="31"/>
          <p:cNvSpPr/>
          <p:nvPr/>
        </p:nvSpPr>
        <p:spPr>
          <a:xfrm rot="0" flipH="false" flipV="false">
            <a:off x="1895451" y="4374297"/>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32" id="32"/>
          <p:cNvCxnSpPr/>
          <p:nvPr/>
        </p:nvCxnSpPr>
        <p:spPr>
          <a:xfrm rot="0" flipH="false" flipV="false">
            <a:off x="4000733" y="4489280"/>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33" id="33"/>
          <p:cNvSpPr/>
          <p:nvPr/>
        </p:nvSpPr>
        <p:spPr>
          <a:xfrm rot="0" flipH="false" flipV="false">
            <a:off x="4104821" y="4346556"/>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34" id="34"/>
          <p:cNvSpPr/>
          <p:nvPr/>
        </p:nvSpPr>
        <p:spPr>
          <a:xfrm rot="0" flipH="false" flipV="false">
            <a:off x="4132507" y="4593389"/>
            <a:ext cx="1775068" cy="990015"/>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1000">
                <a:solidFill>
                  <a:srgbClr val="000000"/>
                </a:solidFill>
                <a:latin typeface="Roboto"/>
                <a:ea typeface="Roboto"/>
                <a:cs typeface="Roboto"/>
                <a:sym typeface="Roboto"/>
              </a:rPr>
              <a:t>F&amp;B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Café with 4 printers</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 with multiple floors</a:t>
            </a:r>
          </a:p>
        </p:txBody>
      </p:sp>
      <p:sp>
        <p:nvSpPr>
          <p:cNvPr name="AutoShape 35" id="35"/>
          <p:cNvSpPr/>
          <p:nvPr/>
        </p:nvSpPr>
        <p:spPr>
          <a:xfrm rot="0" flipH="false" flipV="false">
            <a:off x="167865" y="1311401"/>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Webcam</a:t>
            </a:r>
            <a:endParaRPr lang="en-US" sz="1100"/>
          </a:p>
        </p:txBody>
      </p:sp>
      <p:sp>
        <p:nvSpPr>
          <p:cNvPr name="AutoShape 36" id="36"/>
          <p:cNvSpPr/>
          <p:nvPr/>
        </p:nvSpPr>
        <p:spPr>
          <a:xfrm rot="0" flipH="false" flipV="false">
            <a:off x="236323" y="3842468"/>
            <a:ext cx="1614077" cy="52322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TP Link ER706W Router</a:t>
            </a:r>
            <a:endParaRPr lang="en-US" sz="1100"/>
          </a:p>
        </p:txBody>
      </p:sp>
      <p:cxnSp>
        <p:nvCxnSpPr>
          <p:cNvPr name="Connector 37" id="37"/>
          <p:cNvCxnSpPr/>
          <p:nvPr/>
        </p:nvCxnSpPr>
        <p:spPr>
          <a:xfrm rot="10800000" flipH="false" flipV="true">
            <a:off x="6078331" y="1282672"/>
            <a:ext cx="35340" cy="4990907"/>
          </a:xfrm>
          <a:prstGeom prst="straightConnector1">
            <a:avLst/>
          </a:prstGeom>
          <a:noFill/>
          <a:ln w="25400" cap="flat">
            <a:solidFill>
              <a:srgbClr val="000000">
                <a:alpha val="100000"/>
              </a:srgbClr>
            </a:solidFill>
            <a:prstDash val="dashDot"/>
            <a:headEnd type="none" w="med" len="med"/>
            <a:tailEnd type="none" w="med" len="med"/>
          </a:ln>
        </p:spPr>
      </p:cxnSp>
      <p:sp>
        <p:nvSpPr>
          <p:cNvPr name="AutoShape 38" id="38"/>
          <p:cNvSpPr/>
          <p:nvPr/>
        </p:nvSpPr>
        <p:spPr>
          <a:xfrm rot="0" flipH="false" flipV="false">
            <a:off x="6627012" y="2510905"/>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450</a:t>
            </a:r>
            <a:endParaRPr lang="en-US" sz="1100"/>
          </a:p>
        </p:txBody>
      </p:sp>
      <p:pic>
        <p:nvPicPr>
          <p:cNvPr name="Picture 39" id="39"/>
          <p:cNvPicPr>
            <a:picLocks noChangeAspect="true"/>
          </p:cNvPicPr>
          <p:nvPr/>
        </p:nvPicPr>
        <p:blipFill>
          <a:blip r:embed="rId5"/>
          <a:srcRect l="0" r="0" t="0" b="0"/>
          <a:stretch>
            <a:fillRect/>
          </a:stretch>
        </p:blipFill>
        <p:spPr>
          <a:xfrm rot="0" flipH="false" flipV="false">
            <a:off x="6300541" y="2585116"/>
            <a:ext cx="358421" cy="201859"/>
          </a:xfrm>
          <a:prstGeom prst="rect">
            <a:avLst/>
          </a:prstGeom>
          <a:ln w="12700">
            <a:noFill/>
            <a:prstDash val="solid"/>
          </a:ln>
        </p:spPr>
      </p:pic>
      <p:pic>
        <p:nvPicPr>
          <p:cNvPr name="Picture 40" id="40"/>
          <p:cNvPicPr>
            <a:picLocks noChangeAspect="true"/>
          </p:cNvPicPr>
          <p:nvPr/>
        </p:nvPicPr>
        <p:blipFill>
          <a:blip r:embed="rId6"/>
          <a:srcRect l="0" r="0" t="0" b="0"/>
          <a:stretch>
            <a:fillRect/>
          </a:stretch>
        </p:blipFill>
        <p:spPr>
          <a:xfrm rot="0" flipH="false" flipV="false">
            <a:off x="6300541" y="2919536"/>
            <a:ext cx="358421" cy="201859"/>
          </a:xfrm>
          <a:prstGeom prst="rect">
            <a:avLst/>
          </a:prstGeom>
          <a:ln w="12700">
            <a:noFill/>
            <a:prstDash val="solid"/>
          </a:ln>
        </p:spPr>
      </p:pic>
      <p:pic>
        <p:nvPicPr>
          <p:cNvPr name="Picture 41" id="41"/>
          <p:cNvPicPr>
            <a:picLocks noChangeAspect="true"/>
          </p:cNvPicPr>
          <p:nvPr/>
        </p:nvPicPr>
        <p:blipFill>
          <a:blip r:embed="rId7"/>
          <a:srcRect l="0" r="0" t="0" b="0"/>
          <a:stretch>
            <a:fillRect/>
          </a:stretch>
        </p:blipFill>
        <p:spPr>
          <a:xfrm rot="0" flipH="false" flipV="false">
            <a:off x="6300541" y="3231150"/>
            <a:ext cx="358421" cy="201885"/>
          </a:xfrm>
          <a:prstGeom prst="rect">
            <a:avLst/>
          </a:prstGeom>
          <a:ln w="12700">
            <a:noFill/>
            <a:prstDash val="solid"/>
          </a:ln>
        </p:spPr>
      </p:pic>
      <p:sp>
        <p:nvSpPr>
          <p:cNvPr name="AutoShape 42" id="42"/>
          <p:cNvSpPr/>
          <p:nvPr/>
        </p:nvSpPr>
        <p:spPr>
          <a:xfrm rot="0" flipH="false" flipV="false">
            <a:off x="6624609" y="2825144"/>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N/A</a:t>
            </a:r>
            <a:endParaRPr lang="en-US" sz="1100"/>
          </a:p>
        </p:txBody>
      </p:sp>
      <p:sp>
        <p:nvSpPr>
          <p:cNvPr name="AutoShape 43" id="43"/>
          <p:cNvSpPr/>
          <p:nvPr/>
        </p:nvSpPr>
        <p:spPr>
          <a:xfrm rot="0" flipH="false" flipV="false">
            <a:off x="6610243" y="3144528"/>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N/A</a:t>
            </a:r>
            <a:endParaRPr lang="en-US" sz="1100"/>
          </a:p>
        </p:txBody>
      </p:sp>
      <p:cxnSp>
        <p:nvCxnSpPr>
          <p:cNvPr name="Connector 44" id="44"/>
          <p:cNvCxnSpPr/>
          <p:nvPr/>
        </p:nvCxnSpPr>
        <p:spPr>
          <a:xfrm rot="0" flipH="false" flipV="false">
            <a:off x="7754412" y="1828788"/>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45" id="45"/>
          <p:cNvSpPr/>
          <p:nvPr/>
        </p:nvSpPr>
        <p:spPr>
          <a:xfrm rot="0" flipH="false" flipV="false">
            <a:off x="7815514" y="1982676"/>
            <a:ext cx="2149056" cy="101473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WiFi extender </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Suitable for multiple floor</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Only compatible with TP link routers</a:t>
            </a:r>
          </a:p>
        </p:txBody>
      </p:sp>
      <p:sp>
        <p:nvSpPr>
          <p:cNvPr name="AutoShape 46" id="46"/>
          <p:cNvSpPr/>
          <p:nvPr/>
        </p:nvSpPr>
        <p:spPr>
          <a:xfrm rot="0" flipH="false" flipV="false">
            <a:off x="7876886" y="1702640"/>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47" id="47"/>
          <p:cNvCxnSpPr/>
          <p:nvPr/>
        </p:nvCxnSpPr>
        <p:spPr>
          <a:xfrm rot="0" flipH="false" flipV="false">
            <a:off x="9982168" y="1817623"/>
            <a:ext cx="0" cy="1538641"/>
          </a:xfrm>
          <a:prstGeom prst="straightConnector1">
            <a:avLst/>
          </a:prstGeom>
          <a:noFill/>
          <a:ln w="25400" cap="flat">
            <a:solidFill>
              <a:srgbClr val="FFFFFF">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48" id="48"/>
          <p:cNvSpPr/>
          <p:nvPr/>
        </p:nvSpPr>
        <p:spPr>
          <a:xfrm rot="0" flipH="false" flipV="false">
            <a:off x="10086256" y="1674899"/>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49" id="49"/>
          <p:cNvSpPr/>
          <p:nvPr/>
        </p:nvSpPr>
        <p:spPr>
          <a:xfrm rot="0" flipH="false" flipV="false">
            <a:off x="6627012" y="5169671"/>
            <a:ext cx="112740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MYR 350</a:t>
            </a:r>
            <a:endParaRPr lang="en-US" sz="1100"/>
          </a:p>
        </p:txBody>
      </p:sp>
      <p:pic>
        <p:nvPicPr>
          <p:cNvPr name="Picture 50" id="50"/>
          <p:cNvPicPr>
            <a:picLocks noChangeAspect="true"/>
          </p:cNvPicPr>
          <p:nvPr/>
        </p:nvPicPr>
        <p:blipFill>
          <a:blip r:embed="rId5"/>
          <a:srcRect l="0" r="0" t="0" b="0"/>
          <a:stretch>
            <a:fillRect/>
          </a:stretch>
        </p:blipFill>
        <p:spPr>
          <a:xfrm rot="0" flipH="false" flipV="false">
            <a:off x="6300541" y="5243882"/>
            <a:ext cx="358421" cy="201859"/>
          </a:xfrm>
          <a:prstGeom prst="rect">
            <a:avLst/>
          </a:prstGeom>
          <a:ln w="12700">
            <a:noFill/>
            <a:prstDash val="solid"/>
          </a:ln>
        </p:spPr>
      </p:pic>
      <p:pic>
        <p:nvPicPr>
          <p:cNvPr name="Picture 51" id="51"/>
          <p:cNvPicPr>
            <a:picLocks noChangeAspect="true"/>
          </p:cNvPicPr>
          <p:nvPr/>
        </p:nvPicPr>
        <p:blipFill>
          <a:blip r:embed="rId6"/>
          <a:srcRect l="0" r="0" t="0" b="0"/>
          <a:stretch>
            <a:fillRect/>
          </a:stretch>
        </p:blipFill>
        <p:spPr>
          <a:xfrm rot="0" flipH="false" flipV="false">
            <a:off x="6300541" y="5578302"/>
            <a:ext cx="358421" cy="201859"/>
          </a:xfrm>
          <a:prstGeom prst="rect">
            <a:avLst/>
          </a:prstGeom>
          <a:ln w="12700">
            <a:noFill/>
            <a:prstDash val="solid"/>
          </a:ln>
        </p:spPr>
      </p:pic>
      <p:pic>
        <p:nvPicPr>
          <p:cNvPr name="Picture 52" id="52"/>
          <p:cNvPicPr>
            <a:picLocks noChangeAspect="true"/>
          </p:cNvPicPr>
          <p:nvPr/>
        </p:nvPicPr>
        <p:blipFill>
          <a:blip r:embed="rId7"/>
          <a:srcRect l="0" r="0" t="0" b="0"/>
          <a:stretch>
            <a:fillRect/>
          </a:stretch>
        </p:blipFill>
        <p:spPr>
          <a:xfrm rot="0" flipH="false" flipV="false">
            <a:off x="6300541" y="5889916"/>
            <a:ext cx="358421" cy="201885"/>
          </a:xfrm>
          <a:prstGeom prst="rect">
            <a:avLst/>
          </a:prstGeom>
          <a:ln w="12700">
            <a:noFill/>
            <a:prstDash val="solid"/>
          </a:ln>
        </p:spPr>
      </p:pic>
      <p:sp>
        <p:nvSpPr>
          <p:cNvPr name="AutoShape 53" id="53"/>
          <p:cNvSpPr/>
          <p:nvPr/>
        </p:nvSpPr>
        <p:spPr>
          <a:xfrm rot="0" flipH="false" flipV="false">
            <a:off x="6624609" y="5483910"/>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PHP 700</a:t>
            </a:r>
            <a:endParaRPr lang="en-US" sz="1100"/>
          </a:p>
        </p:txBody>
      </p:sp>
      <p:sp>
        <p:nvSpPr>
          <p:cNvPr name="AutoShape 54" id="54"/>
          <p:cNvSpPr/>
          <p:nvPr/>
        </p:nvSpPr>
        <p:spPr>
          <a:xfrm rot="0" flipH="false" flipV="false">
            <a:off x="6610243" y="5803294"/>
            <a:ext cx="1165940" cy="297517"/>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THB 350</a:t>
            </a:r>
            <a:endParaRPr lang="en-US" sz="1100"/>
          </a:p>
        </p:txBody>
      </p:sp>
      <p:cxnSp>
        <p:nvCxnSpPr>
          <p:cNvPr name="Connector 55" id="55"/>
          <p:cNvCxnSpPr/>
          <p:nvPr/>
        </p:nvCxnSpPr>
        <p:spPr>
          <a:xfrm rot="0" flipH="false" flipV="false">
            <a:off x="7754412" y="4487554"/>
            <a:ext cx="0" cy="1538641"/>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6" id="56"/>
          <p:cNvSpPr/>
          <p:nvPr/>
        </p:nvSpPr>
        <p:spPr>
          <a:xfrm rot="0" flipH="false" flipV="false">
            <a:off x="7822870" y="4619889"/>
            <a:ext cx="2149056"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Extend LAN ports to support multiple printers</a:t>
            </a:r>
            <a:endParaRPr lang="en-US" sz="1100"/>
          </a:p>
        </p:txBody>
      </p:sp>
      <p:sp>
        <p:nvSpPr>
          <p:cNvPr name="AutoShape 57" id="57"/>
          <p:cNvSpPr/>
          <p:nvPr/>
        </p:nvSpPr>
        <p:spPr>
          <a:xfrm rot="0" flipH="false" flipV="false">
            <a:off x="7876886" y="4361406"/>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B050"/>
                </a:solidFill>
                <a:latin typeface="Roboto"/>
                <a:ea typeface="Roboto"/>
                <a:cs typeface="Roboto"/>
                <a:sym typeface="Roboto"/>
              </a:rPr>
              <a:t>Pros</a:t>
            </a:r>
            <a:endParaRPr lang="en-US" sz="1100"/>
          </a:p>
        </p:txBody>
      </p:sp>
      <p:cxnSp>
        <p:nvCxnSpPr>
          <p:cNvPr name="Connector 58" id="58"/>
          <p:cNvCxnSpPr/>
          <p:nvPr/>
        </p:nvCxnSpPr>
        <p:spPr>
          <a:xfrm rot="0" flipH="false" flipV="false">
            <a:off x="9982168" y="4476389"/>
            <a:ext cx="0" cy="1538641"/>
          </a:xfrm>
          <a:prstGeom prst="straightConnector1">
            <a:avLst/>
          </a:prstGeom>
          <a:noFill/>
          <a:ln w="25400" cap="flat">
            <a:solidFill>
              <a:srgbClr val="FFCF00">
                <a:alpha val="100000"/>
              </a:srgbClr>
            </a:solidFill>
            <a:prstDash val="solid"/>
            <a:headEnd type="none" w="med" len="med"/>
            <a:tailEnd type="none" w="med" len="med"/>
          </a:ln>
          <a:effectLst>
            <a:outerShdw dir="0" dist="38100" blurRad="50800" algn="l" rotWithShape="false">
              <a:srgbClr val="000000">
                <a:alpha val="40000"/>
              </a:srgbClr>
            </a:outerShdw>
          </a:effectLst>
        </p:spPr>
      </p:cxnSp>
      <p:sp>
        <p:nvSpPr>
          <p:cNvPr name="AutoShape 59" id="59"/>
          <p:cNvSpPr/>
          <p:nvPr/>
        </p:nvSpPr>
        <p:spPr>
          <a:xfrm rot="0" flipH="false" flipV="false">
            <a:off x="10086256" y="4333665"/>
            <a:ext cx="1973510"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Suitable For</a:t>
            </a:r>
            <a:endParaRPr lang="en-US" sz="1100"/>
          </a:p>
        </p:txBody>
      </p:sp>
      <p:sp>
        <p:nvSpPr>
          <p:cNvPr name="AutoShape 60" id="60"/>
          <p:cNvSpPr/>
          <p:nvPr/>
        </p:nvSpPr>
        <p:spPr>
          <a:xfrm rot="0" flipH="false" flipV="false">
            <a:off x="6254913" y="3921777"/>
            <a:ext cx="1614077" cy="30777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Network Switch</a:t>
            </a:r>
            <a:endParaRPr lang="en-US" sz="1100"/>
          </a:p>
        </p:txBody>
      </p:sp>
      <p:sp>
        <p:nvSpPr>
          <p:cNvPr name="AutoShape 61" id="61"/>
          <p:cNvSpPr/>
          <p:nvPr/>
        </p:nvSpPr>
        <p:spPr>
          <a:xfrm rot="0" flipH="false" flipV="false">
            <a:off x="6196644" y="1273778"/>
            <a:ext cx="1614077" cy="52322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400">
                <a:solidFill>
                  <a:srgbClr val="000000"/>
                </a:solidFill>
                <a:latin typeface="Roboto"/>
                <a:ea typeface="Roboto"/>
                <a:cs typeface="Roboto"/>
                <a:sym typeface="Roboto"/>
              </a:rPr>
              <a:t>TP Link Access Point</a:t>
            </a:r>
            <a:endParaRPr lang="en-US" sz="1100"/>
          </a:p>
        </p:txBody>
      </p:sp>
      <p:pic>
        <p:nvPicPr>
          <p:cNvPr name="Picture 62" id="62"/>
          <p:cNvPicPr>
            <a:picLocks noChangeAspect="true"/>
          </p:cNvPicPr>
          <p:nvPr/>
        </p:nvPicPr>
        <p:blipFill>
          <a:blip r:embed="rId8"/>
          <a:srcRect l="0" r="0" t="0" b="0"/>
          <a:stretch>
            <a:fillRect/>
          </a:stretch>
        </p:blipFill>
        <p:spPr>
          <a:xfrm rot="0" flipH="false" flipV="false">
            <a:off x="345717" y="1602528"/>
            <a:ext cx="1244962" cy="933722"/>
          </a:xfrm>
          <a:prstGeom prst="rect">
            <a:avLst/>
          </a:prstGeom>
          <a:ln w="12700">
            <a:noFill/>
            <a:prstDash val="solid"/>
          </a:ln>
        </p:spPr>
      </p:pic>
      <p:pic>
        <p:nvPicPr>
          <p:cNvPr name="Picture 63" id="63"/>
          <p:cNvPicPr>
            <a:picLocks noChangeAspect="true"/>
          </p:cNvPicPr>
          <p:nvPr/>
        </p:nvPicPr>
        <p:blipFill>
          <a:blip r:embed="rId9"/>
          <a:srcRect l="0" r="0" t="10250" b="12736"/>
          <a:stretch>
            <a:fillRect/>
          </a:stretch>
        </p:blipFill>
        <p:spPr>
          <a:xfrm rot="0" flipH="false" flipV="false">
            <a:off x="459765" y="4271810"/>
            <a:ext cx="1187466" cy="914505"/>
          </a:xfrm>
          <a:prstGeom prst="rect">
            <a:avLst/>
          </a:prstGeom>
          <a:ln w="12700">
            <a:noFill/>
            <a:prstDash val="solid"/>
          </a:ln>
        </p:spPr>
      </p:pic>
      <p:pic>
        <p:nvPicPr>
          <p:cNvPr name="Picture 64" id="64"/>
          <p:cNvPicPr>
            <a:picLocks noChangeAspect="true"/>
          </p:cNvPicPr>
          <p:nvPr/>
        </p:nvPicPr>
        <p:blipFill>
          <a:blip r:embed="rId10"/>
          <a:srcRect l="35990" r="37590" t="25755" b="26106"/>
          <a:stretch>
            <a:fillRect/>
          </a:stretch>
        </p:blipFill>
        <p:spPr>
          <a:xfrm rot="0" flipH="false" flipV="false">
            <a:off x="6605068" y="1750563"/>
            <a:ext cx="797511" cy="813765"/>
          </a:xfrm>
          <a:prstGeom prst="rect">
            <a:avLst/>
          </a:prstGeom>
          <a:ln w="12700">
            <a:noFill/>
            <a:prstDash val="solid"/>
          </a:ln>
        </p:spPr>
      </p:pic>
      <p:pic>
        <p:nvPicPr>
          <p:cNvPr name="Picture 65" id="65"/>
          <p:cNvPicPr>
            <a:picLocks noChangeAspect="true"/>
          </p:cNvPicPr>
          <p:nvPr/>
        </p:nvPicPr>
        <p:blipFill>
          <a:blip r:embed="rId11"/>
          <a:srcRect l="32074" r="37867" t="31512" b="43122"/>
          <a:stretch>
            <a:fillRect/>
          </a:stretch>
        </p:blipFill>
        <p:spPr>
          <a:xfrm rot="0" flipH="false" flipV="false">
            <a:off x="6213748" y="4322893"/>
            <a:ext cx="1702719" cy="804642"/>
          </a:xfrm>
          <a:prstGeom prst="rect">
            <a:avLst/>
          </a:prstGeom>
          <a:ln w="12700">
            <a:noFill/>
            <a:prstDash val="solid"/>
          </a:ln>
        </p:spPr>
      </p:pic>
      <p:sp>
        <p:nvSpPr>
          <p:cNvPr name="AutoShape 66" id="66"/>
          <p:cNvSpPr/>
          <p:nvPr/>
        </p:nvSpPr>
        <p:spPr>
          <a:xfrm rot="0" flipH="false" flipV="false">
            <a:off x="4068685" y="1946836"/>
            <a:ext cx="1634647" cy="297517"/>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Retail &amp; F&amp;B store</a:t>
            </a:r>
            <a:endParaRPr lang="en-US" sz="1100"/>
          </a:p>
        </p:txBody>
      </p:sp>
      <p:sp>
        <p:nvSpPr>
          <p:cNvPr name="AutoShape 67" id="67"/>
          <p:cNvSpPr/>
          <p:nvPr/>
        </p:nvSpPr>
        <p:spPr>
          <a:xfrm rot="0" flipH="false" flipV="false">
            <a:off x="10066084" y="1862194"/>
            <a:ext cx="1775068" cy="759182"/>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1000">
                <a:solidFill>
                  <a:srgbClr val="000000"/>
                </a:solidFill>
                <a:latin typeface="Roboto"/>
                <a:ea typeface="Roboto"/>
                <a:cs typeface="Roboto"/>
                <a:sym typeface="Roboto"/>
              </a:rPr>
              <a:t>F&amp;B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 or Café with multiple floors</a:t>
            </a:r>
          </a:p>
        </p:txBody>
      </p:sp>
      <p:sp>
        <p:nvSpPr>
          <p:cNvPr name="AutoShape 68" id="68"/>
          <p:cNvSpPr/>
          <p:nvPr/>
        </p:nvSpPr>
        <p:spPr>
          <a:xfrm rot="0" flipH="false" flipV="false">
            <a:off x="10086153" y="4510520"/>
            <a:ext cx="1775068" cy="759182"/>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1000">
                <a:solidFill>
                  <a:srgbClr val="000000"/>
                </a:solidFill>
                <a:latin typeface="Roboto"/>
                <a:ea typeface="Roboto"/>
                <a:cs typeface="Roboto"/>
                <a:sym typeface="Roboto"/>
              </a:rPr>
              <a:t>F&amp;B Store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Restaurant or Café with more than 4 printers</a:t>
            </a:r>
          </a:p>
        </p:txBody>
      </p:sp>
      <p:grpSp>
        <p:nvGrpSpPr>
          <p:cNvPr name="Group 69" id="69"/>
          <p:cNvGrpSpPr/>
          <p:nvPr/>
        </p:nvGrpSpPr>
        <p:grpSpPr>
          <a:xfrm>
            <a:off x="2678611" y="6278863"/>
            <a:ext cx="6528870" cy="474703"/>
            <a:chOff x="2678611" y="6278863"/>
            <a:chExt cx="6528870" cy="474703"/>
          </a:xfrm>
        </p:grpSpPr>
        <p:sp>
          <p:nvSpPr>
            <p:cNvPr name="AutoShape 70" id="70"/>
            <p:cNvSpPr/>
            <p:nvPr/>
          </p:nvSpPr>
          <p:spPr>
            <a:xfrm rot="0" flipH="false" flipV="false">
              <a:off x="2949180" y="6367457"/>
              <a:ext cx="6258301"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true" i="false" strike="noStrike" u="none" sz="1000">
                  <a:solidFill>
                    <a:srgbClr val="FF0000"/>
                  </a:solidFill>
                  <a:latin typeface="Roboto"/>
                  <a:ea typeface="Roboto"/>
                  <a:cs typeface="Roboto"/>
                  <a:sym typeface="Roboto"/>
                </a:rPr>
                <a:t>MUST READ</a:t>
              </a:r>
              <a:r>
                <a:rPr lang="en-US" b="false" i="false" strike="noStrike" u="none" sz="1000">
                  <a:solidFill>
                    <a:srgbClr val="000000"/>
                  </a:solidFill>
                  <a:latin typeface="Roboto"/>
                  <a:ea typeface="Roboto"/>
                  <a:cs typeface="Roboto"/>
                  <a:sym typeface="Roboto"/>
                </a:rPr>
                <a:t>: Price may differ depending on model. Check price list in </a:t>
              </a:r>
              <a:r>
                <a:rPr lang="en-US" b="false" i="false" strike="noStrike" u="none" sz="1000">
                  <a:solidFill>
                    <a:srgbClr val="000000"/>
                  </a:solidFill>
                  <a:latin typeface="Roboto"/>
                  <a:ea typeface="Roboto"/>
                  <a:cs typeface="Roboto"/>
                  <a:sym typeface="Roboto"/>
                  <a:hlinkClick r:id="rId12" tooltip="https://storehub.lightning.force.com/lightning/o/Pricebook2/home">
                    <a:extLst>
                      <a:ext uri="{A12FA001-AC4F-418D-AE19-62706E023703}">
                        <ahyp:hlinkClr xmlns:ahyp="http://schemas.microsoft.com/office/drawing/2018/hyperlinkcolor" val="tx"/>
                      </a:ext>
                    </a:extLst>
                  </a:hlinkClick>
                </a:rPr>
                <a:t>Salesforce</a:t>
              </a:r>
              <a:r>
                <a:rPr lang="en-US" b="false" i="false" strike="noStrike" u="none" sz="1000">
                  <a:solidFill>
                    <a:srgbClr val="000000"/>
                  </a:solidFill>
                  <a:latin typeface="Roboto"/>
                  <a:ea typeface="Roboto"/>
                  <a:cs typeface="Roboto"/>
                  <a:sym typeface="Roboto"/>
                </a:rPr>
                <a:t> for more information. </a:t>
              </a:r>
              <a:endParaRPr lang="en-US" sz="1100"/>
            </a:p>
          </p:txBody>
        </p:sp>
        <p:pic>
          <p:nvPicPr>
            <p:cNvPr name="Picture 71" id="71"/>
            <p:cNvPicPr>
              <a:picLocks noChangeAspect="true"/>
            </p:cNvPicPr>
            <p:nvPr/>
          </p:nvPicPr>
          <p:blipFill>
            <a:blip r:embed="rId13"/>
            <a:srcRect l="0" r="0" t="0" b="0"/>
            <a:stretch>
              <a:fillRect/>
            </a:stretch>
          </p:blipFill>
          <p:spPr>
            <a:xfrm rot="0" flipH="false" flipV="false">
              <a:off x="2678611" y="6278863"/>
              <a:ext cx="474703" cy="474703"/>
            </a:xfrm>
            <a:prstGeom prst="rect">
              <a:avLst/>
            </a:prstGeom>
            <a:ln w="12700">
              <a:noFill/>
              <a:prstDash val="solid"/>
            </a:ln>
          </p:spPr>
        </p:pic>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360803" y="4345145"/>
            <a:ext cx="424341" cy="2042160"/>
          </a:xfrm>
          <a:prstGeom prst="roundRect">
            <a:avLst>
              <a:gd name="adj" fmla="val 16667"/>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20" y="682531"/>
            <a:ext cx="10477500" cy="419100"/>
          </a:xfrm>
          <a:prstGeom prst="rect">
            <a:avLst/>
          </a:prstGeom>
          <a:noFill/>
          <a:ln w="12700">
            <a:noFill/>
            <a:prstDash val="solid"/>
          </a:ln>
        </p:spPr>
        <p:txBody>
          <a:bodyPr anchor="ctr" rtlCol="false" wrap="square" lIns="25400" rIns="25400" tIns="25400" bIns="25400">
            <a:spAutoFit/>
          </a:bodyPr>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StoreHub Router’s Connection</a:t>
            </a:r>
            <a:endParaRPr lang="en-US" sz="1100"/>
          </a:p>
        </p:txBody>
      </p:sp>
      <p:sp>
        <p:nvSpPr>
          <p:cNvPr name="AutoShape 5" id="5"/>
          <p:cNvSpPr/>
          <p:nvPr/>
        </p:nvSpPr>
        <p:spPr>
          <a:xfrm rot="0" flipH="false" flipV="false">
            <a:off x="1956653" y="778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6" id="6"/>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8" id="8"/>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9" id="9"/>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10" id="10"/>
          <p:cNvSpPr/>
          <p:nvPr/>
        </p:nvSpPr>
        <p:spPr>
          <a:xfrm rot="0" flipH="false" flipV="false">
            <a:off x="185668" y="1111648"/>
            <a:ext cx="10553365" cy="615553"/>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Merchants are strongly encouraged to purchase </a:t>
            </a:r>
            <a:r>
              <a:rPr lang="en-US" b="true" i="false" strike="noStrike" u="none" sz="1200">
                <a:solidFill>
                  <a:srgbClr val="000000"/>
                </a:solidFill>
                <a:latin typeface="Roboto"/>
                <a:ea typeface="Roboto"/>
                <a:cs typeface="Roboto"/>
                <a:sym typeface="Roboto"/>
              </a:rPr>
              <a:t>StoreHub’s router </a:t>
            </a:r>
            <a:r>
              <a:rPr lang="en-US" b="false" i="false" strike="noStrike" u="none" sz="1200">
                <a:solidFill>
                  <a:srgbClr val="000000"/>
                </a:solidFill>
                <a:latin typeface="Roboto"/>
                <a:ea typeface="Roboto"/>
                <a:cs typeface="Roboto"/>
                <a:sym typeface="Roboto"/>
              </a:rPr>
              <a:t>to ensure optimal network stability between core and supplementary devices. This router enables StoreHub’s support team to remotely troubleshoot and configure settings, ensuring quick and efficient issue resolution.</a:t>
            </a:r>
            <a:endParaRPr lang="en-US" sz="1100"/>
          </a:p>
        </p:txBody>
      </p:sp>
      <p:grpSp>
        <p:nvGrpSpPr>
          <p:cNvPr name="Group 11" id="11"/>
          <p:cNvGrpSpPr/>
          <p:nvPr/>
        </p:nvGrpSpPr>
        <p:grpSpPr>
          <a:xfrm>
            <a:off x="264236" y="2013761"/>
            <a:ext cx="7031967" cy="1949385"/>
            <a:chOff x="264236" y="2013761"/>
            <a:chExt cx="7031967" cy="1949385"/>
          </a:xfrm>
        </p:grpSpPr>
        <p:pic>
          <p:nvPicPr>
            <p:cNvPr name="Picture 12" id="12"/>
            <p:cNvPicPr>
              <a:picLocks noChangeAspect="true"/>
            </p:cNvPicPr>
            <p:nvPr/>
          </p:nvPicPr>
          <p:blipFill>
            <a:blip r:embed="rId5"/>
            <a:srcRect l="35655" r="35048" t="36506" b="36924"/>
            <a:stretch>
              <a:fillRect/>
            </a:stretch>
          </p:blipFill>
          <p:spPr>
            <a:xfrm rot="0" flipH="false" flipV="false">
              <a:off x="264236" y="2993611"/>
              <a:ext cx="1562044" cy="793321"/>
            </a:xfrm>
            <a:prstGeom prst="rect">
              <a:avLst/>
            </a:prstGeom>
            <a:ln w="12700">
              <a:noFill/>
              <a:prstDash val="solid"/>
            </a:ln>
          </p:spPr>
        </p:pic>
        <p:pic>
          <p:nvPicPr>
            <p:cNvPr name="Picture 13" id="13"/>
            <p:cNvPicPr>
              <a:picLocks noChangeAspect="true"/>
            </p:cNvPicPr>
            <p:nvPr/>
          </p:nvPicPr>
          <p:blipFill>
            <a:blip r:embed="rId6"/>
            <a:srcRect l="34732" r="35972" t="26209" b="22504"/>
            <a:stretch>
              <a:fillRect/>
            </a:stretch>
          </p:blipFill>
          <p:spPr>
            <a:xfrm rot="0" flipH="false" flipV="false">
              <a:off x="2804994" y="2317167"/>
              <a:ext cx="1562044" cy="1531296"/>
            </a:xfrm>
            <a:prstGeom prst="rect">
              <a:avLst/>
            </a:prstGeom>
            <a:ln w="12700">
              <a:noFill/>
              <a:prstDash val="solid"/>
            </a:ln>
          </p:spPr>
        </p:pic>
        <p:pic>
          <p:nvPicPr>
            <p:cNvPr name="Picture 14" id="14"/>
            <p:cNvPicPr>
              <a:picLocks noChangeAspect="true"/>
            </p:cNvPicPr>
            <p:nvPr/>
          </p:nvPicPr>
          <p:blipFill>
            <a:blip r:embed="rId7"/>
            <a:srcRect l="0" r="0" t="10249" b="12737"/>
            <a:stretch>
              <a:fillRect/>
            </a:stretch>
          </p:blipFill>
          <p:spPr>
            <a:xfrm rot="0" flipH="false" flipV="false">
              <a:off x="5555950" y="2382590"/>
              <a:ext cx="1740253" cy="1340224"/>
            </a:xfrm>
            <a:prstGeom prst="rect">
              <a:avLst/>
            </a:prstGeom>
            <a:ln w="12700">
              <a:noFill/>
              <a:prstDash val="solid"/>
            </a:ln>
          </p:spPr>
        </p:pic>
        <p:grpSp>
          <p:nvGrpSpPr>
            <p:cNvPr name="Group 15" id="15"/>
            <p:cNvGrpSpPr/>
            <p:nvPr/>
          </p:nvGrpSpPr>
          <p:grpSpPr>
            <a:xfrm>
              <a:off x="360803" y="2013761"/>
              <a:ext cx="1368911" cy="368401"/>
              <a:chOff x="360803" y="2013761"/>
              <a:chExt cx="1368911" cy="368401"/>
            </a:xfrm>
          </p:grpSpPr>
          <p:sp>
            <p:nvSpPr>
              <p:cNvPr name="AutoShape 16" id="16"/>
              <p:cNvSpPr/>
              <p:nvPr/>
            </p:nvSpPr>
            <p:spPr>
              <a:xfrm rot="0" flipH="false" flipV="false">
                <a:off x="360803" y="2013761"/>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7" id="17"/>
              <p:cNvSpPr/>
              <p:nvPr/>
            </p:nvSpPr>
            <p:spPr>
              <a:xfrm rot="0" flipH="false" flipV="false">
                <a:off x="465285" y="2059461"/>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ISP Modem</a:t>
                </a:r>
                <a:endParaRPr lang="en-US" sz="1100"/>
              </a:p>
            </p:txBody>
          </p:sp>
        </p:grpSp>
        <p:grpSp>
          <p:nvGrpSpPr>
            <p:cNvPr name="Group 18" id="18"/>
            <p:cNvGrpSpPr/>
            <p:nvPr/>
          </p:nvGrpSpPr>
          <p:grpSpPr>
            <a:xfrm>
              <a:off x="2983765" y="2019952"/>
              <a:ext cx="1368911" cy="368401"/>
              <a:chOff x="2983765" y="2019952"/>
              <a:chExt cx="1368911" cy="368401"/>
            </a:xfrm>
          </p:grpSpPr>
          <p:sp>
            <p:nvSpPr>
              <p:cNvPr name="AutoShape 19" id="19"/>
              <p:cNvSpPr/>
              <p:nvPr/>
            </p:nvSpPr>
            <p:spPr>
              <a:xfrm rot="0" flipH="false" flipV="false">
                <a:off x="2983765" y="2019952"/>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0" id="20"/>
              <p:cNvSpPr/>
              <p:nvPr/>
            </p:nvSpPr>
            <p:spPr>
              <a:xfrm rot="0" flipH="false" flipV="false">
                <a:off x="3088247" y="2065652"/>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ISP Router</a:t>
                </a:r>
                <a:endParaRPr lang="en-US" sz="1100"/>
              </a:p>
            </p:txBody>
          </p:sp>
        </p:grpSp>
        <p:grpSp>
          <p:nvGrpSpPr>
            <p:cNvPr name="Group 21" id="21"/>
            <p:cNvGrpSpPr/>
            <p:nvPr/>
          </p:nvGrpSpPr>
          <p:grpSpPr>
            <a:xfrm>
              <a:off x="5827697" y="2013763"/>
              <a:ext cx="1368911" cy="368401"/>
              <a:chOff x="5827697" y="2013763"/>
              <a:chExt cx="1368911" cy="368401"/>
            </a:xfrm>
          </p:grpSpPr>
          <p:sp>
            <p:nvSpPr>
              <p:cNvPr name="AutoShape 22" id="22"/>
              <p:cNvSpPr/>
              <p:nvPr/>
            </p:nvSpPr>
            <p:spPr>
              <a:xfrm rot="0" flipH="false" flipV="false">
                <a:off x="5827697" y="2013763"/>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3" id="23"/>
              <p:cNvSpPr/>
              <p:nvPr/>
            </p:nvSpPr>
            <p:spPr>
              <a:xfrm rot="0" flipH="false" flipV="false">
                <a:off x="5932179" y="2059463"/>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SH Router</a:t>
                </a:r>
                <a:endParaRPr lang="en-US" sz="1100"/>
              </a:p>
            </p:txBody>
          </p:sp>
        </p:grpSp>
        <p:cxnSp>
          <p:nvCxnSpPr>
            <p:cNvPr name="Connector 24" id="24"/>
            <p:cNvCxnSpPr/>
            <p:nvPr/>
          </p:nvCxnSpPr>
          <p:spPr>
            <a:xfrm rot="0" flipH="false" flipV="false">
              <a:off x="2103188" y="3390272"/>
              <a:ext cx="743414" cy="0"/>
            </a:xfrm>
            <a:prstGeom prst="straightConnector1">
              <a:avLst/>
            </a:prstGeom>
            <a:noFill/>
            <a:ln w="12700" cap="flat">
              <a:solidFill>
                <a:srgbClr val="FFCF00">
                  <a:alpha val="100000"/>
                </a:srgbClr>
              </a:solidFill>
              <a:prstDash val="solid"/>
              <a:headEnd type="none" w="med" len="med"/>
              <a:tailEnd type="triangle" w="med" len="med"/>
            </a:ln>
          </p:spPr>
        </p:cxnSp>
        <p:cxnSp>
          <p:nvCxnSpPr>
            <p:cNvPr name="Connector 25" id="25"/>
            <p:cNvCxnSpPr/>
            <p:nvPr/>
          </p:nvCxnSpPr>
          <p:spPr>
            <a:xfrm rot="0" flipH="false" flipV="false">
              <a:off x="4559577" y="3390272"/>
              <a:ext cx="837160" cy="0"/>
            </a:xfrm>
            <a:prstGeom prst="straightConnector1">
              <a:avLst/>
            </a:prstGeom>
            <a:noFill/>
            <a:ln w="12700" cap="flat">
              <a:solidFill>
                <a:srgbClr val="FFCF00">
                  <a:alpha val="100000"/>
                </a:srgbClr>
              </a:solidFill>
              <a:prstDash val="solid"/>
              <a:headEnd type="none" w="med" len="med"/>
              <a:tailEnd type="triangle" w="med" len="med"/>
            </a:ln>
          </p:spPr>
        </p:cxnSp>
        <p:sp>
          <p:nvSpPr>
            <p:cNvPr name="AutoShape 26" id="26"/>
            <p:cNvSpPr/>
            <p:nvPr/>
          </p:nvSpPr>
          <p:spPr>
            <a:xfrm rot="0" flipH="false" flipV="false">
              <a:off x="755070" y="3390271"/>
              <a:ext cx="120799" cy="134280"/>
            </a:xfrm>
            <a:prstGeom prst="rect">
              <a:avLst/>
            </a:prstGeom>
            <a:noFill/>
            <a:ln w="254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7" id="27"/>
            <p:cNvSpPr/>
            <p:nvPr/>
          </p:nvSpPr>
          <p:spPr>
            <a:xfrm rot="0" flipH="false" flipV="false">
              <a:off x="3413754" y="3493477"/>
              <a:ext cx="120799" cy="134280"/>
            </a:xfrm>
            <a:prstGeom prst="rect">
              <a:avLst/>
            </a:prstGeom>
            <a:noFill/>
            <a:ln w="254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cxnSp>
          <p:nvCxnSpPr>
            <p:cNvPr name="Connector 28" id="28"/>
            <p:cNvCxnSpPr/>
            <p:nvPr/>
          </p:nvCxnSpPr>
          <p:spPr>
            <a:xfrm rot="5400000" flipH="false" flipV="true">
              <a:off x="2093209" y="2246812"/>
              <a:ext cx="103206" cy="2658684"/>
            </a:xfrm>
            <a:prstGeom prst="bentConnector3">
              <a:avLst>
                <a:gd name="adj1" fmla="val 412369"/>
              </a:avLst>
            </a:prstGeom>
            <a:noFill/>
            <a:ln w="12700" cap="flat">
              <a:solidFill>
                <a:srgbClr val="FFCF00">
                  <a:alpha val="100000"/>
                </a:srgbClr>
              </a:solidFill>
              <a:prstDash val="dash"/>
              <a:headEnd type="triangle" w="med" len="med"/>
              <a:tailEnd type="triangle" w="med" len="med"/>
            </a:ln>
          </p:spPr>
        </p:cxnSp>
        <p:sp>
          <p:nvSpPr>
            <p:cNvPr name="AutoShape 29" id="29"/>
            <p:cNvSpPr/>
            <p:nvPr/>
          </p:nvSpPr>
          <p:spPr>
            <a:xfrm rot="0" flipH="false" flipV="false">
              <a:off x="845669" y="3716925"/>
              <a:ext cx="2598285"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000">
                  <a:solidFill>
                    <a:srgbClr val="000000"/>
                  </a:solidFill>
                  <a:latin typeface="Roboto"/>
                  <a:ea typeface="Roboto"/>
                  <a:cs typeface="Roboto"/>
                  <a:sym typeface="Roboto"/>
                </a:rPr>
                <a:t>ISP Modem LAN port to ISP WAN Port</a:t>
              </a:r>
              <a:endParaRPr lang="en-US" sz="1100"/>
            </a:p>
          </p:txBody>
        </p:sp>
        <p:sp>
          <p:nvSpPr>
            <p:cNvPr name="AutoShape 30" id="30"/>
            <p:cNvSpPr/>
            <p:nvPr/>
          </p:nvSpPr>
          <p:spPr>
            <a:xfrm rot="0" flipH="false" flipV="false">
              <a:off x="3551415" y="3488194"/>
              <a:ext cx="120799" cy="134280"/>
            </a:xfrm>
            <a:prstGeom prst="rect">
              <a:avLst/>
            </a:prstGeom>
            <a:noFill/>
            <a:ln w="254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1" id="31"/>
            <p:cNvSpPr/>
            <p:nvPr/>
          </p:nvSpPr>
          <p:spPr>
            <a:xfrm rot="0" flipH="false" flipV="false">
              <a:off x="6426076" y="3457411"/>
              <a:ext cx="120799" cy="134280"/>
            </a:xfrm>
            <a:prstGeom prst="rect">
              <a:avLst/>
            </a:prstGeom>
            <a:noFill/>
            <a:ln w="254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cxnSp>
          <p:nvCxnSpPr>
            <p:cNvPr name="Connector 32" id="32"/>
            <p:cNvCxnSpPr/>
            <p:nvPr/>
          </p:nvCxnSpPr>
          <p:spPr>
            <a:xfrm rot="-5400000" flipH="false" flipV="false">
              <a:off x="5033753" y="2169752"/>
              <a:ext cx="30783" cy="2874661"/>
            </a:xfrm>
            <a:prstGeom prst="bentConnector3">
              <a:avLst>
                <a:gd name="adj1" fmla="val -1062515"/>
              </a:avLst>
            </a:prstGeom>
            <a:noFill/>
            <a:ln w="12700" cap="flat">
              <a:solidFill>
                <a:srgbClr val="FFCF00">
                  <a:alpha val="100000"/>
                </a:srgbClr>
              </a:solidFill>
              <a:prstDash val="dash"/>
              <a:headEnd type="triangle" w="med" len="med"/>
              <a:tailEnd type="triangle" w="med" len="med"/>
            </a:ln>
          </p:spPr>
        </p:cxnSp>
        <p:sp>
          <p:nvSpPr>
            <p:cNvPr name="AutoShape 33" id="33"/>
            <p:cNvSpPr/>
            <p:nvPr/>
          </p:nvSpPr>
          <p:spPr>
            <a:xfrm rot="0" flipH="false" flipV="false">
              <a:off x="3616732" y="3705739"/>
              <a:ext cx="2598285"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000">
                  <a:solidFill>
                    <a:srgbClr val="000000"/>
                  </a:solidFill>
                  <a:latin typeface="Roboto"/>
                  <a:ea typeface="Roboto"/>
                  <a:cs typeface="Roboto"/>
                  <a:sym typeface="Roboto"/>
                </a:rPr>
                <a:t>ISP Router LAN port to SH’s WAN Port</a:t>
              </a:r>
              <a:endParaRPr lang="en-US" sz="1100"/>
            </a:p>
          </p:txBody>
        </p:sp>
        <p:pic>
          <p:nvPicPr>
            <p:cNvPr name="Picture 34" id="34"/>
            <p:cNvPicPr>
              <a:picLocks noChangeAspect="true"/>
            </p:cNvPicPr>
            <p:nvPr/>
          </p:nvPicPr>
          <p:blipFill>
            <a:blip r:embed="rId8"/>
            <a:srcRect l="18557" r="20166" t="38094" b="36397"/>
            <a:stretch>
              <a:fillRect/>
            </a:stretch>
          </p:blipFill>
          <p:spPr>
            <a:xfrm rot="0" flipH="false" flipV="false">
              <a:off x="3264177" y="2502916"/>
              <a:ext cx="695274" cy="162076"/>
            </a:xfrm>
            <a:prstGeom prst="rect">
              <a:avLst/>
            </a:prstGeom>
            <a:ln w="12700">
              <a:noFill/>
              <a:prstDash val="solid"/>
            </a:ln>
          </p:spPr>
        </p:pic>
        <p:pic>
          <p:nvPicPr>
            <p:cNvPr name="Picture 35" id="35"/>
            <p:cNvPicPr>
              <a:picLocks noChangeAspect="true"/>
            </p:cNvPicPr>
            <p:nvPr/>
          </p:nvPicPr>
          <p:blipFill>
            <a:blip r:embed="rId9"/>
            <a:srcRect l="0" r="0" t="0" b="0"/>
            <a:stretch>
              <a:fillRect/>
            </a:stretch>
          </p:blipFill>
          <p:spPr>
            <a:xfrm rot="0" flipH="false" flipV="false">
              <a:off x="3272159" y="2708816"/>
              <a:ext cx="627714" cy="329550"/>
            </a:xfrm>
            <a:prstGeom prst="rect">
              <a:avLst/>
            </a:prstGeom>
            <a:ln w="12700">
              <a:noFill/>
              <a:prstDash val="solid"/>
            </a:ln>
          </p:spPr>
        </p:pic>
        <p:pic>
          <p:nvPicPr>
            <p:cNvPr name="Picture 36" id="36"/>
            <p:cNvPicPr>
              <a:picLocks noChangeAspect="true"/>
            </p:cNvPicPr>
            <p:nvPr/>
          </p:nvPicPr>
          <p:blipFill>
            <a:blip r:embed="rId10"/>
            <a:srcRect l="0" r="0" t="0" b="0"/>
            <a:stretch>
              <a:fillRect/>
            </a:stretch>
          </p:blipFill>
          <p:spPr>
            <a:xfrm rot="0" flipH="false" flipV="false">
              <a:off x="3278875" y="3126378"/>
              <a:ext cx="627714" cy="220746"/>
            </a:xfrm>
            <a:prstGeom prst="rect">
              <a:avLst/>
            </a:prstGeom>
            <a:ln w="12700">
              <a:noFill/>
              <a:prstDash val="solid"/>
            </a:ln>
          </p:spPr>
        </p:pic>
      </p:grpSp>
      <p:grpSp>
        <p:nvGrpSpPr>
          <p:cNvPr name="Group 37" id="37"/>
          <p:cNvGrpSpPr/>
          <p:nvPr/>
        </p:nvGrpSpPr>
        <p:grpSpPr>
          <a:xfrm>
            <a:off x="7294326" y="2793189"/>
            <a:ext cx="2006836" cy="720710"/>
            <a:chOff x="7294326" y="2793189"/>
            <a:chExt cx="2006836" cy="720710"/>
          </a:xfrm>
        </p:grpSpPr>
        <p:sp>
          <p:nvSpPr>
            <p:cNvPr name="AutoShape 38" id="38"/>
            <p:cNvSpPr/>
            <p:nvPr/>
          </p:nvSpPr>
          <p:spPr>
            <a:xfrm rot="0" flipH="false" flipV="false">
              <a:off x="7301551" y="2815000"/>
              <a:ext cx="1999611" cy="559127"/>
            </a:xfrm>
            <a:prstGeom prst="rect">
              <a:avLst/>
            </a:prstGeom>
            <a:solidFill>
              <a:srgbClr val="FFFFFF">
                <a:alpha val="100000"/>
              </a:srgbClr>
            </a:solidFill>
            <a:ln w="127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9" id="39"/>
            <p:cNvSpPr/>
            <p:nvPr/>
          </p:nvSpPr>
          <p:spPr>
            <a:xfrm rot="0" flipH="false" flipV="false">
              <a:off x="7294326" y="2793189"/>
              <a:ext cx="1999611" cy="720710"/>
            </a:xfrm>
            <a:prstGeom prst="rect">
              <a:avLst/>
            </a:prstGeom>
            <a:noFill/>
            <a:ln w="12700">
              <a:noFill/>
              <a:prstDash val="solid"/>
            </a:ln>
          </p:spPr>
          <p:txBody>
            <a:bodyPr anchor="t" rtlCol="false" lIns="91440" rIns="91440" tIns="45720" bIns="45720"/>
            <a:lstStyle/>
            <a:p>
              <a:pPr algn="l" indent="0">
                <a:lnSpc>
                  <a:spcPct val="150000"/>
                </a:lnSpc>
                <a:defRPr/>
              </a:pPr>
              <a:r>
                <a:rPr lang="en-US" b="true" i="false" strike="noStrike" u="none" sz="700">
                  <a:solidFill>
                    <a:srgbClr val="000000"/>
                  </a:solidFill>
                  <a:latin typeface="Roboto"/>
                  <a:ea typeface="Roboto"/>
                  <a:cs typeface="Roboto"/>
                  <a:sym typeface="Roboto"/>
                </a:rPr>
                <a:t>WiFi Credentials of SH router (Pre-Set):</a:t>
              </a:r>
              <a:endParaRPr lang="en-US" sz="1100"/>
            </a:p>
            <a:p>
              <a:pPr algn="l" indent="0">
                <a:lnSpc>
                  <a:spcPct val="150000"/>
                </a:lnSpc>
              </a:pPr>
              <a:r>
                <a:rPr lang="en-US" b="false" i="false" strike="noStrike" u="none" sz="700">
                  <a:solidFill>
                    <a:srgbClr val="000000"/>
                  </a:solidFill>
                  <a:latin typeface="Roboto"/>
                  <a:ea typeface="Roboto"/>
                  <a:cs typeface="Roboto"/>
                  <a:sym typeface="Roboto"/>
                </a:rPr>
                <a:t>SSID : .StoreHub_Omada</a:t>
              </a:r>
            </a:p>
            <a:p>
              <a:pPr algn="l" indent="0">
                <a:lnSpc>
                  <a:spcPct val="150000"/>
                </a:lnSpc>
              </a:pPr>
              <a:r>
                <a:rPr lang="en-US" b="false" i="false" strike="noStrike" u="none" sz="700">
                  <a:solidFill>
                    <a:srgbClr val="000000"/>
                  </a:solidFill>
                  <a:latin typeface="Roboto"/>
                  <a:ea typeface="Roboto"/>
                  <a:cs typeface="Roboto"/>
                  <a:sym typeface="Roboto"/>
                </a:rPr>
                <a:t>Password : ILoveStoreHub </a:t>
              </a:r>
            </a:p>
          </p:txBody>
        </p:sp>
      </p:grpSp>
      <p:cxnSp>
        <p:nvCxnSpPr>
          <p:cNvPr name="Connector 40" id="40"/>
          <p:cNvCxnSpPr/>
          <p:nvPr/>
        </p:nvCxnSpPr>
        <p:spPr>
          <a:xfrm rot="0" flipH="false" flipV="false">
            <a:off x="5879306" y="2502916"/>
            <a:ext cx="1671638" cy="123815"/>
          </a:xfrm>
          <a:prstGeom prst="straightConnector1">
            <a:avLst/>
          </a:prstGeom>
          <a:noFill/>
          <a:ln w="12700" cap="flat">
            <a:solidFill>
              <a:srgbClr val="FEA83A">
                <a:alpha val="100000"/>
              </a:srgbClr>
            </a:solidFill>
            <a:prstDash val="solid"/>
            <a:headEnd type="none" w="med" len="med"/>
            <a:tailEnd type="none" w="med" len="med"/>
          </a:ln>
        </p:spPr>
      </p:cxnSp>
      <p:cxnSp>
        <p:nvCxnSpPr>
          <p:cNvPr name="Connector 41" id="41"/>
          <p:cNvCxnSpPr/>
          <p:nvPr/>
        </p:nvCxnSpPr>
        <p:spPr>
          <a:xfrm rot="0" flipH="false" flipV="false">
            <a:off x="6426076" y="2487259"/>
            <a:ext cx="1117724" cy="139472"/>
          </a:xfrm>
          <a:prstGeom prst="straightConnector1">
            <a:avLst/>
          </a:prstGeom>
          <a:noFill/>
          <a:ln w="12700" cap="flat">
            <a:solidFill>
              <a:srgbClr val="FEA83A">
                <a:alpha val="100000"/>
              </a:srgbClr>
            </a:solidFill>
            <a:prstDash val="solid"/>
            <a:headEnd type="none" w="med" len="med"/>
            <a:tailEnd type="none" w="med" len="med"/>
          </a:ln>
        </p:spPr>
      </p:cxnSp>
      <p:cxnSp>
        <p:nvCxnSpPr>
          <p:cNvPr name="Connector 42" id="42"/>
          <p:cNvCxnSpPr/>
          <p:nvPr/>
        </p:nvCxnSpPr>
        <p:spPr>
          <a:xfrm rot="0" flipH="false" flipV="false">
            <a:off x="6972846" y="2487259"/>
            <a:ext cx="556667" cy="139472"/>
          </a:xfrm>
          <a:prstGeom prst="straightConnector1">
            <a:avLst/>
          </a:prstGeom>
          <a:noFill/>
          <a:ln w="12700" cap="flat">
            <a:solidFill>
              <a:srgbClr val="FEA83A">
                <a:alpha val="100000"/>
              </a:srgbClr>
            </a:solidFill>
            <a:prstDash val="solid"/>
            <a:headEnd type="none" w="med" len="med"/>
            <a:tailEnd type="none" w="med" len="med"/>
          </a:ln>
        </p:spPr>
      </p:cxnSp>
      <p:grpSp>
        <p:nvGrpSpPr>
          <p:cNvPr name="Group 43" id="43"/>
          <p:cNvGrpSpPr/>
          <p:nvPr/>
        </p:nvGrpSpPr>
        <p:grpSpPr>
          <a:xfrm>
            <a:off x="7039585" y="2472483"/>
            <a:ext cx="1159947" cy="246222"/>
            <a:chOff x="7039585" y="2472483"/>
            <a:chExt cx="1159947" cy="246222"/>
          </a:xfrm>
        </p:grpSpPr>
        <p:sp>
          <p:nvSpPr>
            <p:cNvPr name="AutoShape 44" id="44"/>
            <p:cNvSpPr/>
            <p:nvPr/>
          </p:nvSpPr>
          <p:spPr>
            <a:xfrm rot="0" flipH="false" flipV="false">
              <a:off x="7294326" y="2472483"/>
              <a:ext cx="632065" cy="24622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5" id="45"/>
            <p:cNvSpPr/>
            <p:nvPr/>
          </p:nvSpPr>
          <p:spPr>
            <a:xfrm rot="0" flipH="false" flipV="false">
              <a:off x="7039585" y="2472484"/>
              <a:ext cx="1159947"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Antenna</a:t>
              </a:r>
              <a:endParaRPr lang="en-US" sz="1100"/>
            </a:p>
          </p:txBody>
        </p:sp>
      </p:grpSp>
      <p:cxnSp>
        <p:nvCxnSpPr>
          <p:cNvPr name="Connector 46" id="46"/>
          <p:cNvCxnSpPr/>
          <p:nvPr/>
        </p:nvCxnSpPr>
        <p:spPr>
          <a:xfrm rot="0" flipH="false" flipV="false">
            <a:off x="6619578" y="3548331"/>
            <a:ext cx="209007" cy="195241"/>
          </a:xfrm>
          <a:prstGeom prst="straightConnector1">
            <a:avLst/>
          </a:prstGeom>
          <a:noFill/>
          <a:ln w="12700" cap="flat">
            <a:solidFill>
              <a:srgbClr val="FEA83A">
                <a:alpha val="100000"/>
              </a:srgbClr>
            </a:solidFill>
            <a:prstDash val="solid"/>
            <a:headEnd type="none" w="med" len="med"/>
            <a:tailEnd type="none" w="med" len="med"/>
          </a:ln>
        </p:spPr>
      </p:cxnSp>
      <p:cxnSp>
        <p:nvCxnSpPr>
          <p:cNvPr name="Connector 47" id="47"/>
          <p:cNvCxnSpPr/>
          <p:nvPr/>
        </p:nvCxnSpPr>
        <p:spPr>
          <a:xfrm rot="0" flipH="false" flipV="false">
            <a:off x="6706088" y="3524550"/>
            <a:ext cx="128561" cy="228696"/>
          </a:xfrm>
          <a:prstGeom prst="straightConnector1">
            <a:avLst/>
          </a:prstGeom>
          <a:noFill/>
          <a:ln w="12700" cap="flat">
            <a:solidFill>
              <a:srgbClr val="FEA83A">
                <a:alpha val="100000"/>
              </a:srgbClr>
            </a:solidFill>
            <a:prstDash val="solid"/>
            <a:headEnd type="none" w="med" len="med"/>
            <a:tailEnd type="none" w="med" len="med"/>
          </a:ln>
        </p:spPr>
      </p:cxnSp>
      <p:cxnSp>
        <p:nvCxnSpPr>
          <p:cNvPr name="Connector 48" id="48"/>
          <p:cNvCxnSpPr/>
          <p:nvPr/>
        </p:nvCxnSpPr>
        <p:spPr>
          <a:xfrm rot="0" flipH="false" flipV="false">
            <a:off x="6828585" y="3524550"/>
            <a:ext cx="0" cy="192375"/>
          </a:xfrm>
          <a:prstGeom prst="straightConnector1">
            <a:avLst/>
          </a:prstGeom>
          <a:noFill/>
          <a:ln w="12700" cap="flat">
            <a:solidFill>
              <a:srgbClr val="FEA83A">
                <a:alpha val="100000"/>
              </a:srgbClr>
            </a:solidFill>
            <a:prstDash val="solid"/>
            <a:headEnd type="none" w="med" len="med"/>
            <a:tailEnd type="none" w="med" len="med"/>
          </a:ln>
        </p:spPr>
      </p:cxnSp>
      <p:cxnSp>
        <p:nvCxnSpPr>
          <p:cNvPr name="Connector 49" id="49"/>
          <p:cNvCxnSpPr/>
          <p:nvPr/>
        </p:nvCxnSpPr>
        <p:spPr>
          <a:xfrm rot="10800000" flipH="false" flipV="true">
            <a:off x="6828585" y="3544814"/>
            <a:ext cx="97824" cy="206305"/>
          </a:xfrm>
          <a:prstGeom prst="straightConnector1">
            <a:avLst/>
          </a:prstGeom>
          <a:noFill/>
          <a:ln w="12700" cap="flat">
            <a:solidFill>
              <a:srgbClr val="FEA83A">
                <a:alpha val="100000"/>
              </a:srgbClr>
            </a:solidFill>
            <a:prstDash val="solid"/>
            <a:headEnd type="none" w="med" len="med"/>
            <a:tailEnd type="none" w="med" len="med"/>
          </a:ln>
        </p:spPr>
      </p:cxnSp>
      <p:grpSp>
        <p:nvGrpSpPr>
          <p:cNvPr name="Group 50" id="50"/>
          <p:cNvGrpSpPr/>
          <p:nvPr/>
        </p:nvGrpSpPr>
        <p:grpSpPr>
          <a:xfrm>
            <a:off x="6456283" y="3716893"/>
            <a:ext cx="1159947" cy="257253"/>
            <a:chOff x="6456283" y="3716893"/>
            <a:chExt cx="1159947" cy="257253"/>
          </a:xfrm>
        </p:grpSpPr>
        <p:sp>
          <p:nvSpPr>
            <p:cNvPr name="AutoShape 51" id="51"/>
            <p:cNvSpPr/>
            <p:nvPr/>
          </p:nvSpPr>
          <p:spPr>
            <a:xfrm rot="0" flipH="false" flipV="false">
              <a:off x="6591008" y="3727925"/>
              <a:ext cx="850668" cy="24622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2" id="52"/>
            <p:cNvSpPr/>
            <p:nvPr/>
          </p:nvSpPr>
          <p:spPr>
            <a:xfrm rot="0" flipH="false" flipV="false">
              <a:off x="6456283" y="3716893"/>
              <a:ext cx="1159947" cy="245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4 LAN Ports</a:t>
              </a:r>
              <a:endParaRPr lang="en-US" sz="1100"/>
            </a:p>
          </p:txBody>
        </p:sp>
      </p:grpSp>
      <p:cxnSp>
        <p:nvCxnSpPr>
          <p:cNvPr name="Connector 53" id="53"/>
          <p:cNvCxnSpPr/>
          <p:nvPr/>
        </p:nvCxnSpPr>
        <p:spPr>
          <a:xfrm rot="0" flipH="false" flipV="false">
            <a:off x="360803" y="4164806"/>
            <a:ext cx="10754872" cy="0"/>
          </a:xfrm>
          <a:prstGeom prst="straightConnector1">
            <a:avLst/>
          </a:prstGeom>
          <a:noFill/>
          <a:ln w="25400" cap="flat">
            <a:solidFill>
              <a:srgbClr val="C9009F">
                <a:alpha val="100000"/>
              </a:srgbClr>
            </a:solidFill>
            <a:prstDash val="solid"/>
            <a:headEnd type="none" w="med" len="med"/>
            <a:tailEnd type="none" w="med" len="med"/>
          </a:ln>
        </p:spPr>
      </p:cxnSp>
      <p:grpSp>
        <p:nvGrpSpPr>
          <p:cNvPr name="Group 54" id="54"/>
          <p:cNvGrpSpPr/>
          <p:nvPr/>
        </p:nvGrpSpPr>
        <p:grpSpPr>
          <a:xfrm>
            <a:off x="9568346" y="1688552"/>
            <a:ext cx="2168703" cy="2274594"/>
            <a:chOff x="9568346" y="1688552"/>
            <a:chExt cx="2168703" cy="2274594"/>
          </a:xfrm>
        </p:grpSpPr>
        <p:sp>
          <p:nvSpPr>
            <p:cNvPr name="AutoShape 55" id="55"/>
            <p:cNvSpPr/>
            <p:nvPr/>
          </p:nvSpPr>
          <p:spPr>
            <a:xfrm rot="0" flipH="false" flipV="false">
              <a:off x="9604649" y="1688552"/>
              <a:ext cx="2032999" cy="290868"/>
            </a:xfrm>
            <a:prstGeom prst="round2SameRect">
              <a:avLst>
                <a:gd name="adj1" fmla="val 14902"/>
                <a:gd name="adj2" fmla="val 0"/>
              </a:avLst>
            </a:prstGeom>
            <a:solidFill>
              <a:srgbClr val="00000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56" id="56"/>
            <p:cNvSpPr/>
            <p:nvPr/>
          </p:nvSpPr>
          <p:spPr>
            <a:xfrm rot="0" flipH="false" flipV="false">
              <a:off x="10111353" y="2133043"/>
              <a:ext cx="1625696" cy="441146"/>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800">
                  <a:solidFill>
                    <a:srgbClr val="000000"/>
                  </a:solidFill>
                  <a:latin typeface="Roboto"/>
                  <a:ea typeface="Roboto"/>
                  <a:cs typeface="Roboto"/>
                  <a:sym typeface="Roboto"/>
                </a:rPr>
                <a:t>To provide network between Core &amp; Supplementary devices</a:t>
              </a:r>
              <a:endParaRPr lang="en-US" sz="1100"/>
            </a:p>
          </p:txBody>
        </p:sp>
        <p:cxnSp>
          <p:nvCxnSpPr>
            <p:cNvPr name="Connector 57" id="57"/>
            <p:cNvCxnSpPr/>
            <p:nvPr/>
          </p:nvCxnSpPr>
          <p:spPr>
            <a:xfrm rot="0" flipH="false" flipV="false">
              <a:off x="9649079" y="3282514"/>
              <a:ext cx="1998846" cy="0"/>
            </a:xfrm>
            <a:prstGeom prst="straightConnector1">
              <a:avLst/>
            </a:prstGeom>
            <a:noFill/>
            <a:ln w="12700" cap="flat">
              <a:solidFill>
                <a:srgbClr val="FFCF00">
                  <a:alpha val="100000"/>
                </a:srgbClr>
              </a:solidFill>
              <a:prstDash val="solid"/>
              <a:headEnd type="none" w="med" len="med"/>
              <a:tailEnd type="none" w="med" len="med"/>
            </a:ln>
          </p:spPr>
        </p:cxnSp>
        <p:grpSp>
          <p:nvGrpSpPr>
            <p:cNvPr name="Group 58" id="58"/>
            <p:cNvGrpSpPr/>
            <p:nvPr/>
          </p:nvGrpSpPr>
          <p:grpSpPr>
            <a:xfrm>
              <a:off x="9568346" y="1695403"/>
              <a:ext cx="2064937" cy="2267743"/>
              <a:chOff x="9568346" y="1695403"/>
              <a:chExt cx="2064937" cy="2267743"/>
            </a:xfrm>
          </p:grpSpPr>
          <p:sp>
            <p:nvSpPr>
              <p:cNvPr name="AutoShape 59" id="59"/>
              <p:cNvSpPr/>
              <p:nvPr/>
            </p:nvSpPr>
            <p:spPr>
              <a:xfrm rot="0" flipH="false" flipV="false">
                <a:off x="9626590" y="1695403"/>
                <a:ext cx="1998846" cy="2267743"/>
              </a:xfrm>
              <a:prstGeom prst="roundRect">
                <a:avLst>
                  <a:gd name="adj" fmla="val 16667"/>
                </a:avLst>
              </a:prstGeom>
              <a:noFill/>
              <a:ln w="12700" cmpd="sng" cap="flat">
                <a:solidFill>
                  <a:srgbClr val="000000">
                    <a:alpha val="100000"/>
                  </a:srgbClr>
                </a:solidFill>
                <a:prstDash val="dash"/>
                <a:roun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60" id="60"/>
              <p:cNvSpPr/>
              <p:nvPr/>
            </p:nvSpPr>
            <p:spPr>
              <a:xfrm rot="0" flipH="false" flipV="false">
                <a:off x="9614378" y="1734673"/>
                <a:ext cx="1926483" cy="219301"/>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200">
                    <a:solidFill>
                      <a:srgbClr val="FFFFFF"/>
                    </a:solidFill>
                    <a:latin typeface="Roboto"/>
                    <a:ea typeface="Roboto"/>
                    <a:cs typeface="Roboto"/>
                    <a:sym typeface="Roboto"/>
                  </a:rPr>
                  <a:t>Types of Connectors</a:t>
                </a:r>
                <a:endParaRPr lang="en-US" sz="1100"/>
              </a:p>
            </p:txBody>
          </p:sp>
          <p:pic>
            <p:nvPicPr>
              <p:cNvPr name="Picture 61" id="61"/>
              <p:cNvPicPr>
                <a:picLocks noChangeAspect="true"/>
              </p:cNvPicPr>
              <p:nvPr/>
            </p:nvPicPr>
            <p:blipFill>
              <a:blip r:embed="rId11"/>
              <a:srcRect l="0" r="0" t="0" b="0"/>
              <a:stretch>
                <a:fillRect/>
              </a:stretch>
            </p:blipFill>
            <p:spPr>
              <a:xfrm rot="0" flipH="false" flipV="false">
                <a:off x="9695773" y="2011282"/>
                <a:ext cx="449971" cy="449971"/>
              </a:xfrm>
              <a:prstGeom prst="rect">
                <a:avLst/>
              </a:prstGeom>
              <a:ln w="12700">
                <a:noFill/>
                <a:prstDash val="solid"/>
              </a:ln>
            </p:spPr>
          </p:pic>
          <p:sp>
            <p:nvSpPr>
              <p:cNvPr name="AutoShape 62" id="62"/>
              <p:cNvSpPr/>
              <p:nvPr/>
            </p:nvSpPr>
            <p:spPr>
              <a:xfrm rot="0" flipH="false" flipV="false">
                <a:off x="10079892" y="1987247"/>
                <a:ext cx="891783"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900">
                    <a:solidFill>
                      <a:srgbClr val="000000"/>
                    </a:solidFill>
                    <a:latin typeface="Roboto"/>
                    <a:ea typeface="Roboto"/>
                    <a:cs typeface="Roboto"/>
                    <a:sym typeface="Roboto"/>
                  </a:rPr>
                  <a:t>LAN Cable</a:t>
                </a:r>
                <a:endParaRPr lang="en-US" sz="1100"/>
              </a:p>
            </p:txBody>
          </p:sp>
          <p:cxnSp>
            <p:nvCxnSpPr>
              <p:cNvPr name="Connector 63" id="63"/>
              <p:cNvCxnSpPr/>
              <p:nvPr/>
            </p:nvCxnSpPr>
            <p:spPr>
              <a:xfrm rot="0" flipH="false" flipV="false">
                <a:off x="9634437" y="2631771"/>
                <a:ext cx="1998846" cy="0"/>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64" id="64"/>
              <p:cNvPicPr>
                <a:picLocks noChangeAspect="true"/>
              </p:cNvPicPr>
              <p:nvPr/>
            </p:nvPicPr>
            <p:blipFill>
              <a:blip r:embed="rId12"/>
              <a:srcRect l="0" r="0" t="0" b="0"/>
              <a:stretch>
                <a:fillRect/>
              </a:stretch>
            </p:blipFill>
            <p:spPr>
              <a:xfrm rot="0" flipH="false" flipV="false">
                <a:off x="11118110" y="2646129"/>
                <a:ext cx="495489" cy="494687"/>
              </a:xfrm>
              <a:prstGeom prst="rect">
                <a:avLst/>
              </a:prstGeom>
              <a:ln w="12700">
                <a:noFill/>
                <a:prstDash val="solid"/>
              </a:ln>
            </p:spPr>
          </p:pic>
          <p:sp>
            <p:nvSpPr>
              <p:cNvPr name="AutoShape 65" id="65"/>
              <p:cNvSpPr/>
              <p:nvPr/>
            </p:nvSpPr>
            <p:spPr>
              <a:xfrm rot="0" flipH="false" flipV="false">
                <a:off x="9568346" y="2622051"/>
                <a:ext cx="891783"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900">
                    <a:solidFill>
                      <a:srgbClr val="000000"/>
                    </a:solidFill>
                    <a:latin typeface="Roboto"/>
                    <a:ea typeface="Roboto"/>
                    <a:cs typeface="Roboto"/>
                    <a:sym typeface="Roboto"/>
                  </a:rPr>
                  <a:t>RJ-11 Cable</a:t>
                </a:r>
                <a:endParaRPr lang="en-US" sz="1100"/>
              </a:p>
            </p:txBody>
          </p:sp>
          <p:sp>
            <p:nvSpPr>
              <p:cNvPr name="AutoShape 66" id="66"/>
              <p:cNvSpPr/>
              <p:nvPr/>
            </p:nvSpPr>
            <p:spPr>
              <a:xfrm rot="0" flipH="false" flipV="false">
                <a:off x="9599807" y="2767847"/>
                <a:ext cx="1625696" cy="441146"/>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800">
                    <a:solidFill>
                      <a:srgbClr val="000000"/>
                    </a:solidFill>
                    <a:latin typeface="Roboto"/>
                    <a:ea typeface="Roboto"/>
                    <a:cs typeface="Roboto"/>
                    <a:sym typeface="Roboto"/>
                  </a:rPr>
                  <a:t>To connect cashdrawers with iMin Falcon/ Printer</a:t>
                </a:r>
                <a:endParaRPr lang="en-US" sz="1100"/>
              </a:p>
            </p:txBody>
          </p:sp>
          <p:pic>
            <p:nvPicPr>
              <p:cNvPr name="Picture 67" id="67"/>
              <p:cNvPicPr>
                <a:picLocks noChangeAspect="true"/>
              </p:cNvPicPr>
              <p:nvPr/>
            </p:nvPicPr>
            <p:blipFill>
              <a:blip r:embed="rId13"/>
              <a:srcRect l="0" r="0" t="0" b="0"/>
              <a:stretch>
                <a:fillRect/>
              </a:stretch>
            </p:blipFill>
            <p:spPr>
              <a:xfrm rot="0" flipH="false" flipV="false">
                <a:off x="9649079" y="3327976"/>
                <a:ext cx="704298" cy="341075"/>
              </a:xfrm>
              <a:prstGeom prst="rect">
                <a:avLst/>
              </a:prstGeom>
              <a:ln w="12700">
                <a:noFill/>
                <a:prstDash val="solid"/>
              </a:ln>
            </p:spPr>
          </p:pic>
          <p:sp>
            <p:nvSpPr>
              <p:cNvPr name="AutoShape 68" id="68"/>
              <p:cNvSpPr/>
              <p:nvPr/>
            </p:nvSpPr>
            <p:spPr>
              <a:xfrm rot="0" flipH="false" flipV="false">
                <a:off x="10245474" y="3283853"/>
                <a:ext cx="891783"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900">
                    <a:solidFill>
                      <a:srgbClr val="000000"/>
                    </a:solidFill>
                    <a:latin typeface="Roboto"/>
                    <a:ea typeface="Roboto"/>
                    <a:cs typeface="Roboto"/>
                    <a:sym typeface="Roboto"/>
                  </a:rPr>
                  <a:t>USB Cable</a:t>
                </a:r>
                <a:endParaRPr lang="en-US" sz="1100"/>
              </a:p>
            </p:txBody>
          </p:sp>
          <p:sp>
            <p:nvSpPr>
              <p:cNvPr name="AutoShape 69" id="69"/>
              <p:cNvSpPr/>
              <p:nvPr/>
            </p:nvSpPr>
            <p:spPr>
              <a:xfrm rot="0" flipH="false" flipV="false">
                <a:off x="10305262" y="3427428"/>
                <a:ext cx="1235599" cy="441146"/>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800">
                    <a:solidFill>
                      <a:srgbClr val="000000"/>
                    </a:solidFill>
                    <a:latin typeface="Roboto"/>
                    <a:ea typeface="Roboto"/>
                    <a:cs typeface="Roboto"/>
                    <a:sym typeface="Roboto"/>
                  </a:rPr>
                  <a:t>To connect scanners &amp; printers to POS </a:t>
                </a:r>
                <a:endParaRPr lang="en-US" sz="1100"/>
              </a:p>
            </p:txBody>
          </p:sp>
        </p:grpSp>
      </p:grpSp>
      <p:grpSp>
        <p:nvGrpSpPr>
          <p:cNvPr name="Group 70" id="70"/>
          <p:cNvGrpSpPr/>
          <p:nvPr/>
        </p:nvGrpSpPr>
        <p:grpSpPr>
          <a:xfrm>
            <a:off x="1143476" y="4406479"/>
            <a:ext cx="7897146" cy="2099806"/>
            <a:chOff x="1143476" y="4406479"/>
            <a:chExt cx="7897146" cy="2099806"/>
          </a:xfrm>
        </p:grpSpPr>
        <p:pic>
          <p:nvPicPr>
            <p:cNvPr name="Picture 71" id="71"/>
            <p:cNvPicPr>
              <a:picLocks noChangeAspect="true"/>
            </p:cNvPicPr>
            <p:nvPr/>
          </p:nvPicPr>
          <p:blipFill>
            <a:blip r:embed="rId7"/>
            <a:srcRect l="0" r="0" t="10249" b="12737"/>
            <a:stretch>
              <a:fillRect/>
            </a:stretch>
          </p:blipFill>
          <p:spPr>
            <a:xfrm rot="0" flipH="false" flipV="false">
              <a:off x="3535791" y="4406479"/>
              <a:ext cx="1740253" cy="1340224"/>
            </a:xfrm>
            <a:prstGeom prst="rect">
              <a:avLst/>
            </a:prstGeom>
            <a:ln w="12700">
              <a:noFill/>
              <a:prstDash val="solid"/>
            </a:ln>
          </p:spPr>
        </p:pic>
        <p:pic>
          <p:nvPicPr>
            <p:cNvPr name="Picture 72" id="72"/>
            <p:cNvPicPr>
              <a:picLocks noChangeAspect="true"/>
            </p:cNvPicPr>
            <p:nvPr/>
          </p:nvPicPr>
          <p:blipFill>
            <a:blip r:embed="rId14"/>
            <a:srcRect l="0" r="0" t="0" b="0"/>
            <a:stretch>
              <a:fillRect/>
            </a:stretch>
          </p:blipFill>
          <p:spPr>
            <a:xfrm rot="0" flipH="false" flipV="false">
              <a:off x="1263468" y="4707721"/>
              <a:ext cx="1170103" cy="1170103"/>
            </a:xfrm>
            <a:prstGeom prst="rect">
              <a:avLst/>
            </a:prstGeom>
            <a:ln w="12700">
              <a:noFill/>
              <a:prstDash val="solid"/>
            </a:ln>
            <a:effectLst>
              <a:outerShdw dir="0" dist="0" blurRad="63500" algn="ctr" sx="102000" sy="102000" rotWithShape="false">
                <a:srgbClr val="000000">
                  <a:alpha val="40000"/>
                </a:srgbClr>
              </a:outerShdw>
            </a:effectLst>
          </p:spPr>
        </p:pic>
        <p:grpSp>
          <p:nvGrpSpPr>
            <p:cNvPr name="Group 73" id="73"/>
            <p:cNvGrpSpPr/>
            <p:nvPr/>
          </p:nvGrpSpPr>
          <p:grpSpPr>
            <a:xfrm>
              <a:off x="1143476" y="4519590"/>
              <a:ext cx="1503739" cy="246222"/>
              <a:chOff x="1143476" y="4519590"/>
              <a:chExt cx="1503739" cy="246222"/>
            </a:xfrm>
          </p:grpSpPr>
          <p:sp>
            <p:nvSpPr>
              <p:cNvPr name="AutoShape 74" id="74"/>
              <p:cNvSpPr/>
              <p:nvPr/>
            </p:nvSpPr>
            <p:spPr>
              <a:xfrm rot="0" flipH="false" flipV="false">
                <a:off x="1473719" y="4519590"/>
                <a:ext cx="819400" cy="24622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75" id="75"/>
              <p:cNvSpPr/>
              <p:nvPr/>
            </p:nvSpPr>
            <p:spPr>
              <a:xfrm rot="0" flipH="false" flipV="false">
                <a:off x="1143476" y="4519591"/>
                <a:ext cx="1503739"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POS Register</a:t>
                </a:r>
                <a:endParaRPr lang="en-US" sz="1100"/>
              </a:p>
            </p:txBody>
          </p:sp>
        </p:grpSp>
        <p:cxnSp>
          <p:nvCxnSpPr>
            <p:cNvPr name="Connector 76" id="76"/>
            <p:cNvCxnSpPr/>
            <p:nvPr/>
          </p:nvCxnSpPr>
          <p:spPr>
            <a:xfrm rot="0" flipH="false" flipV="true">
              <a:off x="2332644" y="5610993"/>
              <a:ext cx="2276485" cy="176151"/>
            </a:xfrm>
            <a:prstGeom prst="bentConnector3">
              <a:avLst>
                <a:gd name="adj1" fmla="val 100209"/>
              </a:avLst>
            </a:prstGeom>
            <a:noFill/>
            <a:ln w="12700" cap="flat">
              <a:solidFill>
                <a:srgbClr val="FFCF00">
                  <a:alpha val="100000"/>
                </a:srgbClr>
              </a:solidFill>
              <a:prstDash val="dash"/>
              <a:headEnd type="triangle" w="med" len="med"/>
              <a:tailEnd type="triangle" w="med" len="med"/>
            </a:ln>
          </p:spPr>
        </p:cxnSp>
        <p:sp>
          <p:nvSpPr>
            <p:cNvPr name="AutoShape 77" id="77"/>
            <p:cNvSpPr/>
            <p:nvPr/>
          </p:nvSpPr>
          <p:spPr>
            <a:xfrm rot="0" flipH="false" flipV="false">
              <a:off x="1932908" y="5861588"/>
              <a:ext cx="2515656"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SH Router connects to POS via LAN or WiFi</a:t>
              </a:r>
              <a:endParaRPr lang="en-US" sz="1100"/>
            </a:p>
          </p:txBody>
        </p:sp>
        <p:sp>
          <p:nvSpPr>
            <p:cNvPr name="AutoShape 78" id="78"/>
            <p:cNvSpPr/>
            <p:nvPr/>
          </p:nvSpPr>
          <p:spPr>
            <a:xfrm rot="0" flipH="false" flipV="false">
              <a:off x="2739187" y="5422500"/>
              <a:ext cx="731700"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true" strike="noStrike" u="none" sz="1000">
                  <a:solidFill>
                    <a:srgbClr val="000000"/>
                  </a:solidFill>
                  <a:latin typeface="Roboto"/>
                  <a:ea typeface="Roboto"/>
                  <a:cs typeface="Roboto"/>
                  <a:sym typeface="Roboto"/>
                </a:rPr>
                <a:t>Or</a:t>
              </a:r>
              <a:endParaRPr lang="en-US" sz="1100"/>
            </a:p>
          </p:txBody>
        </p:sp>
        <p:pic>
          <p:nvPicPr>
            <p:cNvPr name="Picture 79" id="79"/>
            <p:cNvPicPr>
              <a:picLocks noChangeAspect="true"/>
            </p:cNvPicPr>
            <p:nvPr/>
          </p:nvPicPr>
          <p:blipFill>
            <a:blip r:embed="rId15"/>
            <a:srcRect l="0" r="0" t="0" b="0"/>
            <a:stretch>
              <a:fillRect/>
            </a:stretch>
          </p:blipFill>
          <p:spPr>
            <a:xfrm rot="0" flipH="false" flipV="false">
              <a:off x="2854084" y="4747699"/>
              <a:ext cx="444500" cy="444500"/>
            </a:xfrm>
            <a:prstGeom prst="rect">
              <a:avLst/>
            </a:prstGeom>
            <a:ln w="12700">
              <a:noFill/>
              <a:prstDash val="solid"/>
            </a:ln>
          </p:spPr>
        </p:pic>
        <p:pic>
          <p:nvPicPr>
            <p:cNvPr name="Picture 80" id="80"/>
            <p:cNvPicPr>
              <a:picLocks noChangeAspect="true"/>
            </p:cNvPicPr>
            <p:nvPr/>
          </p:nvPicPr>
          <p:blipFill>
            <a:blip r:embed="rId11"/>
            <a:srcRect l="-1519" r="1519" t="3672" b="6536"/>
            <a:stretch>
              <a:fillRect/>
            </a:stretch>
          </p:blipFill>
          <p:spPr>
            <a:xfrm rot="0" flipH="false" flipV="false">
              <a:off x="4709138" y="4442728"/>
              <a:ext cx="608196" cy="478330"/>
            </a:xfrm>
            <a:prstGeom prst="ellipse">
              <a:avLst/>
            </a:prstGeom>
            <a:ln w="12700">
              <a:solidFill>
                <a:srgbClr val="FFCF00">
                  <a:alpha val="100000"/>
                </a:srgbClr>
              </a:solidFill>
              <a:prstDash val="solid"/>
            </a:ln>
          </p:spPr>
        </p:pic>
        <p:cxnSp>
          <p:nvCxnSpPr>
            <p:cNvPr name="Connector 81" id="81"/>
            <p:cNvCxnSpPr/>
            <p:nvPr/>
          </p:nvCxnSpPr>
          <p:spPr>
            <a:xfrm rot="0" flipH="false" flipV="true">
              <a:off x="4605442" y="4921058"/>
              <a:ext cx="407794" cy="558061"/>
            </a:xfrm>
            <a:prstGeom prst="straightConnector1">
              <a:avLst/>
            </a:prstGeom>
            <a:noFill/>
            <a:ln w="12700" cap="flat">
              <a:solidFill>
                <a:srgbClr val="FEA83A">
                  <a:alpha val="100000"/>
                </a:srgbClr>
              </a:solidFill>
              <a:prstDash val="solid"/>
              <a:headEnd type="none" w="med" len="med"/>
              <a:tailEnd type="none" w="med" len="med"/>
            </a:ln>
          </p:spPr>
        </p:cxnSp>
        <p:pic>
          <p:nvPicPr>
            <p:cNvPr name="Picture 82" id="82"/>
            <p:cNvPicPr>
              <a:picLocks noChangeAspect="true"/>
            </p:cNvPicPr>
            <p:nvPr/>
          </p:nvPicPr>
          <p:blipFill>
            <a:blip r:embed="rId16"/>
            <a:srcRect l="0" r="0" t="0" b="0"/>
            <a:stretch>
              <a:fillRect/>
            </a:stretch>
          </p:blipFill>
          <p:spPr>
            <a:xfrm rot="0" flipH="false" flipV="false">
              <a:off x="5957693" y="4778402"/>
              <a:ext cx="924287" cy="848655"/>
            </a:xfrm>
            <a:prstGeom prst="rect">
              <a:avLst/>
            </a:prstGeom>
            <a:ln w="12700">
              <a:noFill/>
              <a:prstDash val="solid"/>
            </a:ln>
          </p:spPr>
        </p:pic>
        <p:cxnSp>
          <p:nvCxnSpPr>
            <p:cNvPr name="Connector 83" id="83"/>
            <p:cNvCxnSpPr/>
            <p:nvPr/>
          </p:nvCxnSpPr>
          <p:spPr>
            <a:xfrm rot="0" flipH="false" flipV="false">
              <a:off x="4679584" y="5569386"/>
              <a:ext cx="1700513" cy="5457"/>
            </a:xfrm>
            <a:prstGeom prst="bentConnector4">
              <a:avLst>
                <a:gd name="adj1" fmla="val 708"/>
                <a:gd name="adj2" fmla="val 4289115"/>
              </a:avLst>
            </a:prstGeom>
            <a:noFill/>
            <a:ln w="12700" cap="flat">
              <a:solidFill>
                <a:srgbClr val="FFCF00">
                  <a:alpha val="100000"/>
                </a:srgbClr>
              </a:solidFill>
              <a:prstDash val="dash"/>
              <a:headEnd type="triangle" w="med" len="med"/>
              <a:tailEnd type="triangle" w="med" len="med"/>
            </a:ln>
          </p:spPr>
        </p:cxnSp>
        <p:pic>
          <p:nvPicPr>
            <p:cNvPr name="Picture 84" id="84"/>
            <p:cNvPicPr>
              <a:picLocks noChangeAspect="true"/>
            </p:cNvPicPr>
            <p:nvPr/>
          </p:nvPicPr>
          <p:blipFill>
            <a:blip r:embed="rId17"/>
            <a:srcRect l="0" r="0" t="0" b="0"/>
            <a:stretch>
              <a:fillRect/>
            </a:stretch>
          </p:blipFill>
          <p:spPr>
            <a:xfrm rot="0" flipH="false" flipV="false">
              <a:off x="6303897" y="5409743"/>
              <a:ext cx="152400" cy="165100"/>
            </a:xfrm>
            <a:prstGeom prst="rect">
              <a:avLst/>
            </a:prstGeom>
            <a:ln w="12700">
              <a:noFill/>
              <a:prstDash val="solid"/>
            </a:ln>
          </p:spPr>
        </p:pic>
        <p:sp>
          <p:nvSpPr>
            <p:cNvPr name="AutoShape 85" id="85"/>
            <p:cNvSpPr/>
            <p:nvPr/>
          </p:nvSpPr>
          <p:spPr>
            <a:xfrm rot="0" flipH="false" flipV="false">
              <a:off x="5259863" y="5836970"/>
              <a:ext cx="2646794"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Printers connects to SH Router LAN port</a:t>
              </a:r>
              <a:endParaRPr lang="en-US" sz="1100"/>
            </a:p>
          </p:txBody>
        </p:sp>
        <p:pic>
          <p:nvPicPr>
            <p:cNvPr name="Picture 86" id="86"/>
            <p:cNvPicPr>
              <a:picLocks noChangeAspect="true"/>
            </p:cNvPicPr>
            <p:nvPr/>
          </p:nvPicPr>
          <p:blipFill>
            <a:blip r:embed="rId11"/>
            <a:srcRect l="-1519" r="1519" t="3672" b="6535"/>
            <a:stretch>
              <a:fillRect/>
            </a:stretch>
          </p:blipFill>
          <p:spPr>
            <a:xfrm rot="0" flipH="false" flipV="false">
              <a:off x="6833513" y="4561105"/>
              <a:ext cx="608196" cy="478330"/>
            </a:xfrm>
            <a:prstGeom prst="ellipse">
              <a:avLst/>
            </a:prstGeom>
            <a:ln w="12700">
              <a:solidFill>
                <a:srgbClr val="FFCF00">
                  <a:alpha val="100000"/>
                </a:srgbClr>
              </a:solidFill>
              <a:prstDash val="solid"/>
            </a:ln>
          </p:spPr>
        </p:pic>
        <p:cxnSp>
          <p:nvCxnSpPr>
            <p:cNvPr name="Connector 87" id="87"/>
            <p:cNvCxnSpPr/>
            <p:nvPr/>
          </p:nvCxnSpPr>
          <p:spPr>
            <a:xfrm rot="0" flipH="false" flipV="true">
              <a:off x="6389041" y="5039435"/>
              <a:ext cx="748570" cy="680588"/>
            </a:xfrm>
            <a:prstGeom prst="straightConnector1">
              <a:avLst/>
            </a:prstGeom>
            <a:noFill/>
            <a:ln w="12700" cap="flat">
              <a:solidFill>
                <a:srgbClr val="FEA83A">
                  <a:alpha val="100000"/>
                </a:srgbClr>
              </a:solidFill>
              <a:prstDash val="solid"/>
              <a:headEnd type="none" w="med" len="med"/>
              <a:tailEnd type="none" w="med" len="med"/>
            </a:ln>
          </p:spPr>
        </p:cxnSp>
        <p:pic>
          <p:nvPicPr>
            <p:cNvPr name="Picture 88" id="88"/>
            <p:cNvPicPr>
              <a:picLocks noChangeAspect="true"/>
            </p:cNvPicPr>
            <p:nvPr/>
          </p:nvPicPr>
          <p:blipFill>
            <a:blip r:embed="rId16"/>
            <a:srcRect l="0" r="0" t="0" b="0"/>
            <a:stretch>
              <a:fillRect/>
            </a:stretch>
          </p:blipFill>
          <p:spPr>
            <a:xfrm rot="0" flipH="false" flipV="false">
              <a:off x="7522339" y="4760561"/>
              <a:ext cx="924287" cy="848655"/>
            </a:xfrm>
            <a:prstGeom prst="rect">
              <a:avLst/>
            </a:prstGeom>
            <a:ln w="12700">
              <a:noFill/>
              <a:prstDash val="solid"/>
            </a:ln>
          </p:spPr>
        </p:pic>
        <p:pic>
          <p:nvPicPr>
            <p:cNvPr name="Picture 89" id="89"/>
            <p:cNvPicPr>
              <a:picLocks noChangeAspect="true"/>
            </p:cNvPicPr>
            <p:nvPr/>
          </p:nvPicPr>
          <p:blipFill>
            <a:blip r:embed="rId17"/>
            <a:srcRect l="0" r="0" t="0" b="0"/>
            <a:stretch>
              <a:fillRect/>
            </a:stretch>
          </p:blipFill>
          <p:spPr>
            <a:xfrm rot="0" flipH="false" flipV="false">
              <a:off x="7868543" y="5391902"/>
              <a:ext cx="152400" cy="165100"/>
            </a:xfrm>
            <a:prstGeom prst="rect">
              <a:avLst/>
            </a:prstGeom>
            <a:ln w="12700">
              <a:noFill/>
              <a:prstDash val="solid"/>
            </a:ln>
          </p:spPr>
        </p:pic>
        <p:cxnSp>
          <p:nvCxnSpPr>
            <p:cNvPr name="Connector 90" id="90"/>
            <p:cNvCxnSpPr/>
            <p:nvPr/>
          </p:nvCxnSpPr>
          <p:spPr>
            <a:xfrm rot="0" flipH="false" flipV="false">
              <a:off x="4809339" y="5569466"/>
              <a:ext cx="3135404" cy="1824"/>
            </a:xfrm>
            <a:prstGeom prst="bentConnector4">
              <a:avLst>
                <a:gd name="adj1" fmla="val 255"/>
                <a:gd name="adj2" fmla="val 12632895"/>
              </a:avLst>
            </a:prstGeom>
            <a:noFill/>
            <a:ln w="12700" cap="flat">
              <a:solidFill>
                <a:srgbClr val="FFCF00">
                  <a:alpha val="100000"/>
                </a:srgbClr>
              </a:solidFill>
              <a:prstDash val="dash"/>
              <a:headEnd type="triangle" w="med" len="med"/>
              <a:tailEnd type="triangle" w="med" len="med"/>
            </a:ln>
          </p:spPr>
        </p:cxnSp>
        <p:pic>
          <p:nvPicPr>
            <p:cNvPr name="Picture 91" id="91"/>
            <p:cNvPicPr>
              <a:picLocks noChangeAspect="true"/>
            </p:cNvPicPr>
            <p:nvPr/>
          </p:nvPicPr>
          <p:blipFill>
            <a:blip r:embed="rId11"/>
            <a:srcRect l="-1519" r="1519" t="3672" b="6536"/>
            <a:stretch>
              <a:fillRect/>
            </a:stretch>
          </p:blipFill>
          <p:spPr>
            <a:xfrm rot="0" flipH="false" flipV="false">
              <a:off x="8432426" y="4483549"/>
              <a:ext cx="608196" cy="478330"/>
            </a:xfrm>
            <a:prstGeom prst="ellipse">
              <a:avLst/>
            </a:prstGeom>
            <a:ln w="12700">
              <a:solidFill>
                <a:srgbClr val="FFCF00">
                  <a:alpha val="100000"/>
                </a:srgbClr>
              </a:solidFill>
              <a:prstDash val="solid"/>
            </a:ln>
          </p:spPr>
        </p:pic>
        <p:cxnSp>
          <p:nvCxnSpPr>
            <p:cNvPr name="Connector 92" id="92"/>
            <p:cNvCxnSpPr/>
            <p:nvPr/>
          </p:nvCxnSpPr>
          <p:spPr>
            <a:xfrm rot="0" flipH="false" flipV="true">
              <a:off x="7987954" y="4961879"/>
              <a:ext cx="748570" cy="680588"/>
            </a:xfrm>
            <a:prstGeom prst="straightConnector1">
              <a:avLst/>
            </a:prstGeom>
            <a:noFill/>
            <a:ln w="12700" cap="flat">
              <a:solidFill>
                <a:srgbClr val="FEA83A">
                  <a:alpha val="100000"/>
                </a:srgbClr>
              </a:solidFill>
              <a:prstDash val="solid"/>
              <a:headEnd type="none" w="med" len="med"/>
              <a:tailEnd type="none" w="med" len="med"/>
            </a:ln>
          </p:spPr>
        </p:cxnSp>
        <p:sp>
          <p:nvSpPr>
            <p:cNvPr name="AutoShape 93" id="93"/>
            <p:cNvSpPr/>
            <p:nvPr/>
          </p:nvSpPr>
          <p:spPr>
            <a:xfrm rot="5400000" flipH="false" flipV="false">
              <a:off x="4786834" y="2704600"/>
              <a:ext cx="293226" cy="6831537"/>
            </a:xfrm>
            <a:prstGeom prst="rightBrace">
              <a:avLst>
                <a:gd name="adj1" fmla="val 38564"/>
                <a:gd name="adj2" fmla="val 49792"/>
              </a:avLst>
            </a:prstGeom>
            <a:noFill/>
            <a:ln w="12700" cap="flat">
              <a:solidFill>
                <a:srgbClr val="EF86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94" id="94"/>
            <p:cNvSpPr/>
            <p:nvPr/>
          </p:nvSpPr>
          <p:spPr>
            <a:xfrm rot="0" flipH="false" flipV="false">
              <a:off x="3485942" y="6275453"/>
              <a:ext cx="2646794"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All SH devices are within the same WiFi Network</a:t>
              </a:r>
              <a:endParaRPr lang="en-US" sz="1100"/>
            </a:p>
          </p:txBody>
        </p:sp>
      </p:grpSp>
      <p:grpSp>
        <p:nvGrpSpPr>
          <p:cNvPr name="Group 95" id="95"/>
          <p:cNvGrpSpPr/>
          <p:nvPr/>
        </p:nvGrpSpPr>
        <p:grpSpPr>
          <a:xfrm>
            <a:off x="9556963" y="4216206"/>
            <a:ext cx="2106955" cy="2289780"/>
            <a:chOff x="9556963" y="4216206"/>
            <a:chExt cx="2106955" cy="2289780"/>
          </a:xfrm>
        </p:grpSpPr>
        <p:pic>
          <p:nvPicPr>
            <p:cNvPr name="Picture 96" id="96"/>
            <p:cNvPicPr>
              <a:picLocks noChangeAspect="true"/>
            </p:cNvPicPr>
            <p:nvPr/>
          </p:nvPicPr>
          <p:blipFill>
            <a:blip r:embed="rId18"/>
            <a:srcRect l="0" r="0" t="0" b="0"/>
            <a:stretch>
              <a:fillRect/>
            </a:stretch>
          </p:blipFill>
          <p:spPr>
            <a:xfrm rot="0" flipH="false" flipV="false">
              <a:off x="10299320" y="4216206"/>
              <a:ext cx="439713" cy="473625"/>
            </a:xfrm>
            <a:prstGeom prst="rect">
              <a:avLst/>
            </a:prstGeom>
            <a:ln w="12700">
              <a:noFill/>
              <a:prstDash val="solid"/>
            </a:ln>
          </p:spPr>
        </p:pic>
        <p:sp>
          <p:nvSpPr>
            <p:cNvPr name="AutoShape 97" id="97"/>
            <p:cNvSpPr/>
            <p:nvPr/>
          </p:nvSpPr>
          <p:spPr>
            <a:xfrm rot="0" flipH="false" flipV="false">
              <a:off x="9556963" y="4658111"/>
              <a:ext cx="2106955" cy="408639"/>
            </a:xfrm>
            <a:prstGeom prst="round2SameRect">
              <a:avLst>
                <a:gd name="adj1" fmla="val 14902"/>
                <a:gd name="adj2" fmla="val 0"/>
              </a:avLst>
            </a:prstGeom>
            <a:solidFill>
              <a:srgbClr val="C9009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98" id="98"/>
            <p:cNvSpPr/>
            <p:nvPr/>
          </p:nvSpPr>
          <p:spPr>
            <a:xfrm rot="0" flipH="false" flipV="false">
              <a:off x="9695250" y="4747265"/>
              <a:ext cx="1830267" cy="218836"/>
            </a:xfrm>
            <a:prstGeom prst="rect">
              <a:avLst/>
            </a:prstGeom>
            <a:noFill/>
            <a:ln w="12700">
              <a:noFill/>
              <a:prstDash val="solid"/>
            </a:ln>
          </p:spPr>
          <p:txBody>
            <a:bodyPr anchor="ctr" rtlCol="false" lIns="34300" rIns="34300" tIns="17150" bIns="17150"/>
            <a:lstStyle/>
            <a:p>
              <a:pPr algn="ctr" indent="0">
                <a:lnSpc>
                  <a:spcPct val="100000"/>
                </a:lnSpc>
                <a:defRPr/>
              </a:pPr>
              <a:r>
                <a:rPr lang="en-US" b="true" i="false" strike="noStrike" u="none" sz="1200">
                  <a:solidFill>
                    <a:srgbClr val="FFFFFF"/>
                  </a:solidFill>
                  <a:latin typeface="Roboto"/>
                  <a:ea typeface="Roboto"/>
                  <a:cs typeface="Roboto"/>
                  <a:sym typeface="Roboto"/>
                </a:rPr>
                <a:t>Fun Fact !</a:t>
              </a:r>
              <a:endParaRPr lang="en-US" sz="1100"/>
            </a:p>
          </p:txBody>
        </p:sp>
        <p:sp>
          <p:nvSpPr>
            <p:cNvPr name="AutoShape 99" id="99"/>
            <p:cNvSpPr/>
            <p:nvPr/>
          </p:nvSpPr>
          <p:spPr>
            <a:xfrm rot="0" flipH="false" flipV="false">
              <a:off x="9556963" y="4999463"/>
              <a:ext cx="2106841" cy="1506523"/>
            </a:xfrm>
            <a:prstGeom prst="rect">
              <a:avLst/>
            </a:prstGeom>
            <a:solidFill>
              <a:srgbClr val="FFFFFF">
                <a:alpha val="100000"/>
              </a:srgbClr>
            </a:solidFill>
            <a:ln w="25400" cap="flat">
              <a:solidFill>
                <a:srgbClr val="C9009F">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00" id="100"/>
            <p:cNvSpPr/>
            <p:nvPr/>
          </p:nvSpPr>
          <p:spPr>
            <a:xfrm rot="0" flipH="false" flipV="false">
              <a:off x="9593105" y="5030235"/>
              <a:ext cx="2010709" cy="1327297"/>
            </a:xfrm>
            <a:prstGeom prst="rect">
              <a:avLst/>
            </a:prstGeom>
            <a:noFill/>
            <a:ln w="12700">
              <a:noFill/>
              <a:prstDash val="solid"/>
            </a:ln>
          </p:spPr>
          <p:txBody>
            <a:bodyPr anchor="ctr" rtlCol="false" lIns="34300" rIns="34300" tIns="17150" bIns="17150"/>
            <a:lstStyle/>
            <a:p>
              <a:pPr algn="l" indent="-101600" marL="101600">
                <a:lnSpc>
                  <a:spcPct val="150000"/>
                </a:lnSpc>
                <a:buClr>
                  <a:srgbClr val="000000"/>
                </a:buClr>
                <a:buFont typeface="+mj-lt"/>
                <a:buAutoNum type="arabicPeriod" startAt="1"/>
                <a:defRPr/>
              </a:pPr>
              <a:r>
                <a:rPr lang="en-US" b="false" i="false" strike="noStrike" u="none" sz="800">
                  <a:solidFill>
                    <a:srgbClr val="000000"/>
                  </a:solidFill>
                  <a:latin typeface="Roboto"/>
                  <a:ea typeface="Roboto"/>
                  <a:cs typeface="Roboto"/>
                  <a:sym typeface="Roboto"/>
                </a:rPr>
                <a:t>When all devices are within the same network, there are lower risk of network issues.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01600" marL="101600">
                <a:lnSpc>
                  <a:spcPct val="150000"/>
                </a:lnSpc>
                <a:buClr>
                  <a:srgbClr val="000000"/>
                </a:buClr>
                <a:buFont typeface="+mj-lt"/>
                <a:buAutoNum type="arabicPeriod" startAt="1"/>
              </a:pPr>
              <a:r>
                <a:rPr lang="en-US" b="false" i="false" strike="noStrike" u="none" sz="800">
                  <a:solidFill>
                    <a:srgbClr val="000000"/>
                  </a:solidFill>
                  <a:latin typeface="Roboto"/>
                  <a:ea typeface="Roboto"/>
                  <a:cs typeface="Roboto"/>
                  <a:sym typeface="Roboto"/>
                </a:rPr>
                <a:t>The cashdrawer needs to be connected to the assigned receipt printer for it to function</a:t>
              </a:r>
            </a:p>
          </p:txBody>
        </p:sp>
      </p:grpSp>
      <p:sp>
        <p:nvSpPr>
          <p:cNvPr name="AutoShape 101" id="101"/>
          <p:cNvSpPr/>
          <p:nvPr/>
        </p:nvSpPr>
        <p:spPr>
          <a:xfrm rot="0" flipH="false" flipV="false">
            <a:off x="195827" y="4327574"/>
            <a:ext cx="782673" cy="2123658"/>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B</a:t>
            </a:r>
            <a:endParaRPr lang="en-US" sz="1100"/>
          </a:p>
          <a:p>
            <a:pPr algn="ctr" indent="0">
              <a:lnSpc>
                <a:spcPct val="100000"/>
              </a:lnSpc>
            </a:pPr>
            <a:r>
              <a:rPr lang="en-US" b="true" i="false" strike="noStrike" u="none" sz="1200">
                <a:solidFill>
                  <a:srgbClr val="000000"/>
                </a:solidFill>
                <a:latin typeface="Roboto"/>
                <a:ea typeface="Roboto"/>
                <a:cs typeface="Roboto"/>
                <a:sym typeface="Roboto"/>
              </a:rPr>
              <a:t>A</a:t>
            </a:r>
          </a:p>
          <a:p>
            <a:pPr algn="ctr" indent="0">
              <a:lnSpc>
                <a:spcPct val="100000"/>
              </a:lnSpc>
            </a:pPr>
            <a:r>
              <a:rPr lang="en-US" b="true" i="false" strike="noStrike" u="none" sz="1200">
                <a:solidFill>
                  <a:srgbClr val="000000"/>
                </a:solidFill>
                <a:latin typeface="Roboto"/>
                <a:ea typeface="Roboto"/>
                <a:cs typeface="Roboto"/>
                <a:sym typeface="Roboto"/>
              </a:rPr>
              <a:t>S</a:t>
            </a:r>
          </a:p>
          <a:p>
            <a:pPr algn="ctr" indent="0">
              <a:lnSpc>
                <a:spcPct val="100000"/>
              </a:lnSpc>
            </a:pPr>
            <a:r>
              <a:rPr lang="en-US" b="true" i="false" strike="noStrike" u="none" sz="1200">
                <a:solidFill>
                  <a:srgbClr val="000000"/>
                </a:solidFill>
                <a:latin typeface="Roboto"/>
                <a:ea typeface="Roboto"/>
                <a:cs typeface="Roboto"/>
                <a:sym typeface="Roboto"/>
              </a:rPr>
              <a:t>I</a:t>
            </a:r>
          </a:p>
          <a:p>
            <a:pPr algn="ctr" indent="0">
              <a:lnSpc>
                <a:spcPct val="100000"/>
              </a:lnSpc>
            </a:pPr>
            <a:r>
              <a:rPr lang="en-US" b="true" i="false" strike="noStrike" u="none" sz="1200">
                <a:solidFill>
                  <a:srgbClr val="000000"/>
                </a:solidFill>
                <a:latin typeface="Roboto"/>
                <a:ea typeface="Roboto"/>
                <a:cs typeface="Roboto"/>
                <a:sym typeface="Roboto"/>
              </a:rPr>
              <a:t>C</a:t>
            </a:r>
          </a:p>
          <a:p>
            <a:pPr algn="ctr" indent="0">
              <a:lnSpc>
                <a:spcPct val="100000"/>
              </a:lnSpc>
            </a:pPr>
            <a:r>
              <a:rPr lang="en-US" b="false" i="false" strike="noStrike" u="none" sz="1400">
                <a:solidFill>
                  <a:srgbClr val="000000"/>
                </a:solidFill>
                <a:latin typeface="Arial"/>
                <a:ea typeface="Arial"/>
                <a:cs typeface="Arial"/>
                <a:sym typeface="Arial"/>
              </a:rPr>
              <a:t/>
            </a:r>
          </a:p>
          <a:p>
            <a:pPr algn="ctr" indent="0">
              <a:lnSpc>
                <a:spcPct val="100000"/>
              </a:lnSpc>
            </a:pPr>
            <a:r>
              <a:rPr lang="en-US" b="true" i="false" strike="noStrike" u="none" sz="1200">
                <a:solidFill>
                  <a:srgbClr val="000000"/>
                </a:solidFill>
                <a:latin typeface="Roboto"/>
                <a:ea typeface="Roboto"/>
                <a:cs typeface="Roboto"/>
                <a:sym typeface="Roboto"/>
              </a:rPr>
              <a:t>S</a:t>
            </a:r>
          </a:p>
          <a:p>
            <a:pPr algn="ctr" indent="0">
              <a:lnSpc>
                <a:spcPct val="100000"/>
              </a:lnSpc>
            </a:pPr>
            <a:r>
              <a:rPr lang="en-US" b="true" i="false" strike="noStrike" u="none" sz="1200">
                <a:solidFill>
                  <a:srgbClr val="000000"/>
                </a:solidFill>
                <a:latin typeface="Roboto"/>
                <a:ea typeface="Roboto"/>
                <a:cs typeface="Roboto"/>
                <a:sym typeface="Roboto"/>
              </a:rPr>
              <a:t>E</a:t>
            </a:r>
          </a:p>
          <a:p>
            <a:pPr algn="ctr" indent="0">
              <a:lnSpc>
                <a:spcPct val="100000"/>
              </a:lnSpc>
            </a:pPr>
            <a:r>
              <a:rPr lang="en-US" b="true" i="false" strike="noStrike" u="none" sz="1200">
                <a:solidFill>
                  <a:srgbClr val="000000"/>
                </a:solidFill>
                <a:latin typeface="Roboto"/>
                <a:ea typeface="Roboto"/>
                <a:cs typeface="Roboto"/>
                <a:sym typeface="Roboto"/>
              </a:rPr>
              <a:t>T</a:t>
            </a:r>
          </a:p>
          <a:p>
            <a:pPr algn="ctr" indent="0">
              <a:lnSpc>
                <a:spcPct val="100000"/>
              </a:lnSpc>
            </a:pPr>
            <a:r>
              <a:rPr lang="en-US" b="true" i="false" strike="noStrike" u="none" sz="1200">
                <a:solidFill>
                  <a:srgbClr val="000000"/>
                </a:solidFill>
                <a:latin typeface="Roboto"/>
                <a:ea typeface="Roboto"/>
                <a:cs typeface="Roboto"/>
                <a:sym typeface="Roboto"/>
              </a:rPr>
              <a:t>U</a:t>
            </a:r>
          </a:p>
          <a:p>
            <a:pPr algn="ctr" indent="0">
              <a:lnSpc>
                <a:spcPct val="100000"/>
              </a:lnSpc>
            </a:pPr>
            <a:r>
              <a:rPr lang="en-US" b="true" i="false" strike="noStrike" u="none" sz="1200">
                <a:solidFill>
                  <a:srgbClr val="000000"/>
                </a:solidFill>
                <a:latin typeface="Roboto"/>
                <a:ea typeface="Roboto"/>
                <a:cs typeface="Roboto"/>
                <a:sym typeface="Roboto"/>
              </a:rPr>
              <a:t>P</a:t>
            </a:r>
          </a:p>
        </p:txBody>
      </p:sp>
      <p:sp>
        <p:nvSpPr>
          <p:cNvPr name="AutoShape 102" id="102"/>
          <p:cNvSpPr/>
          <p:nvPr/>
        </p:nvSpPr>
        <p:spPr>
          <a:xfrm rot="0" flipH="false" flipV="false">
            <a:off x="5668630" y="2878722"/>
            <a:ext cx="1159947" cy="245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1 WAN Port</a:t>
            </a:r>
            <a:endParaRPr lang="en-US" sz="1100"/>
          </a:p>
        </p:txBody>
      </p:sp>
      <p:sp>
        <p:nvSpPr>
          <p:cNvPr name="AutoShape 103" id="103"/>
          <p:cNvSpPr/>
          <p:nvPr/>
        </p:nvSpPr>
        <p:spPr>
          <a:xfrm rot="0" flipH="false" flipV="false">
            <a:off x="5824233" y="2929550"/>
            <a:ext cx="850668" cy="24622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04" id="104"/>
          <p:cNvSpPr/>
          <p:nvPr/>
        </p:nvSpPr>
        <p:spPr>
          <a:xfrm rot="0" flipH="false" flipV="false">
            <a:off x="5668597" y="2929569"/>
            <a:ext cx="1159947" cy="245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1 WAN Port</a:t>
            </a:r>
            <a:endParaRPr lang="en-US" sz="1100"/>
          </a:p>
        </p:txBody>
      </p:sp>
      <p:sp>
        <p:nvSpPr>
          <p:cNvPr name="AutoShape 105" id="105"/>
          <p:cNvSpPr/>
          <p:nvPr/>
        </p:nvSpPr>
        <p:spPr>
          <a:xfrm rot="0" flipH="false" flipV="false">
            <a:off x="6267326" y="3465349"/>
            <a:ext cx="120799" cy="134280"/>
          </a:xfrm>
          <a:prstGeom prst="rect">
            <a:avLst/>
          </a:prstGeom>
          <a:noFill/>
          <a:ln w="25400" cap="flat">
            <a:solidFill>
              <a:srgbClr val="FF0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cxnSp>
        <p:nvCxnSpPr>
          <p:cNvPr name="Connector 106" id="106"/>
          <p:cNvCxnSpPr/>
          <p:nvPr/>
        </p:nvCxnSpPr>
        <p:spPr>
          <a:xfrm rot="0" flipH="false" flipV="false">
            <a:off x="6249205" y="3174679"/>
            <a:ext cx="78740" cy="290830"/>
          </a:xfrm>
          <a:prstGeom prst="straightConnector1">
            <a:avLst/>
          </a:prstGeom>
          <a:noFill/>
          <a:ln w="12700" cap="flat">
            <a:solidFill>
              <a:srgbClr val="FEA83A">
                <a:alpha val="100000"/>
              </a:srgbClr>
            </a:solidFill>
            <a:prstDash val="solid"/>
            <a:headEnd type="none" w="med" len="med"/>
            <a:tailEnd type="none" w="med" len="med"/>
          </a:ln>
        </p:spPr>
      </p:cxn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Android </a:t>
            </a:r>
            <a:endParaRPr lang="en-US" sz="1100"/>
          </a:p>
        </p:txBody>
      </p:sp>
      <p:sp>
        <p:nvSpPr>
          <p:cNvPr name="AutoShape 4" id="4"/>
          <p:cNvSpPr/>
          <p:nvPr/>
        </p:nvSpPr>
        <p:spPr>
          <a:xfrm rot="0" flipH="false" flipV="false">
            <a:off x="1956653" y="651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9" id="9"/>
          <p:cNvSpPr/>
          <p:nvPr/>
        </p:nvSpPr>
        <p:spPr>
          <a:xfrm rot="0" flipH="false" flipV="false">
            <a:off x="185667" y="1111648"/>
            <a:ext cx="11260613" cy="276999"/>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Now that you're familiar with all the hardware devices and connectors, let’s dive into assembling them—customized to suit the unique needs of a merchant's business.</a:t>
            </a:r>
            <a:endParaRPr lang="en-US" sz="1100"/>
          </a:p>
        </p:txBody>
      </p:sp>
      <p:sp>
        <p:nvSpPr>
          <p:cNvPr name="AutoShape 10" id="10"/>
          <p:cNvSpPr/>
          <p:nvPr/>
        </p:nvSpPr>
        <p:spPr>
          <a:xfrm rot="0" flipH="false" flipV="false">
            <a:off x="1895126" y="1620006"/>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1" id="11"/>
          <p:cNvSpPr/>
          <p:nvPr/>
        </p:nvSpPr>
        <p:spPr>
          <a:xfrm rot="0" flipH="false" flipV="false">
            <a:off x="1999607" y="1665706"/>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Food Truck</a:t>
            </a:r>
            <a:endParaRPr lang="en-US" sz="1100"/>
          </a:p>
        </p:txBody>
      </p:sp>
      <p:sp>
        <p:nvSpPr>
          <p:cNvPr name="AutoShape 12" id="12"/>
          <p:cNvSpPr/>
          <p:nvPr/>
        </p:nvSpPr>
        <p:spPr>
          <a:xfrm rot="0" flipH="false" flipV="false">
            <a:off x="1619662" y="6123226"/>
            <a:ext cx="8952676"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false" i="false" strike="noStrike" u="none" sz="1000">
                <a:solidFill>
                  <a:srgbClr val="000000"/>
                </a:solidFill>
                <a:latin typeface="Roboto"/>
                <a:ea typeface="Roboto"/>
                <a:cs typeface="Roboto"/>
                <a:sym typeface="Roboto"/>
              </a:rPr>
              <a:t>Hardware arrangement differs depending on the merchants business layout. Above is just an example to understand how a typical setup looks like.</a:t>
            </a:r>
            <a:endParaRPr lang="en-US" sz="1100"/>
          </a:p>
        </p:txBody>
      </p:sp>
      <p:pic>
        <p:nvPicPr>
          <p:cNvPr name="Picture 13" id="13"/>
          <p:cNvPicPr>
            <a:picLocks noChangeAspect="true"/>
          </p:cNvPicPr>
          <p:nvPr/>
        </p:nvPicPr>
        <p:blipFill>
          <a:blip r:embed="rId5"/>
          <a:srcRect l="0" r="0" t="0" b="0"/>
          <a:stretch>
            <a:fillRect/>
          </a:stretch>
        </p:blipFill>
        <p:spPr>
          <a:xfrm rot="0" flipH="false" flipV="false">
            <a:off x="1349165" y="5956191"/>
            <a:ext cx="474703" cy="474703"/>
          </a:xfrm>
          <a:prstGeom prst="rect">
            <a:avLst/>
          </a:prstGeom>
          <a:ln w="12700">
            <a:noFill/>
            <a:prstDash val="solid"/>
          </a:ln>
        </p:spPr>
      </p:pic>
      <p:pic>
        <p:nvPicPr>
          <p:cNvPr name="Picture 14" id="14"/>
          <p:cNvPicPr>
            <a:picLocks noChangeAspect="true"/>
          </p:cNvPicPr>
          <p:nvPr/>
        </p:nvPicPr>
        <p:blipFill>
          <a:blip r:embed="rId6"/>
          <a:srcRect l="-2583" r="-1582" t="-7031" b="-4226"/>
          <a:stretch>
            <a:fillRect/>
          </a:stretch>
        </p:blipFill>
        <p:spPr>
          <a:xfrm rot="0" flipH="false" flipV="false">
            <a:off x="3032779" y="3580722"/>
            <a:ext cx="1483718" cy="855805"/>
          </a:xfrm>
          <a:prstGeom prst="rect">
            <a:avLst/>
          </a:prstGeom>
          <a:ln w="12700">
            <a:noFill/>
            <a:prstDash val="solid"/>
          </a:ln>
        </p:spPr>
      </p:pic>
      <p:pic>
        <p:nvPicPr>
          <p:cNvPr name="Picture 15" id="15"/>
          <p:cNvPicPr>
            <a:picLocks noChangeAspect="true"/>
          </p:cNvPicPr>
          <p:nvPr/>
        </p:nvPicPr>
        <p:blipFill>
          <a:blip r:embed="rId7"/>
          <a:srcRect l="37183" r="32006" t="36011" b="33788"/>
          <a:stretch>
            <a:fillRect/>
          </a:stretch>
        </p:blipFill>
        <p:spPr>
          <a:xfrm rot="-729357" flipH="false" flipV="false">
            <a:off x="103711" y="2242416"/>
            <a:ext cx="2357487" cy="1236061"/>
          </a:xfrm>
          <a:prstGeom prst="rect">
            <a:avLst/>
          </a:prstGeom>
          <a:ln w="12700">
            <a:noFill/>
            <a:prstDash val="solid"/>
          </a:ln>
          <a:effectLst>
            <a:outerShdw dir="0" dist="0" blurRad="63500" algn="ctr" sx="102000" sy="102000" rotWithShape="false">
              <a:srgbClr val="000000">
                <a:alpha val="40000"/>
              </a:srgbClr>
            </a:outerShdw>
          </a:effectLst>
        </p:spPr>
      </p:pic>
      <p:cxnSp>
        <p:nvCxnSpPr>
          <p:cNvPr name="Connector 16" id="16"/>
          <p:cNvCxnSpPr/>
          <p:nvPr/>
        </p:nvCxnSpPr>
        <p:spPr>
          <a:xfrm rot="5400000" flipH="false" flipV="true">
            <a:off x="1950684" y="2926530"/>
            <a:ext cx="544006" cy="1620183"/>
          </a:xfrm>
          <a:prstGeom prst="bentConnector2">
            <a:avLst/>
          </a:prstGeom>
          <a:noFill/>
          <a:ln w="12700" cap="flat">
            <a:solidFill>
              <a:srgbClr val="FFCF00">
                <a:alpha val="100000"/>
              </a:srgbClr>
            </a:solidFill>
            <a:prstDash val="dash"/>
            <a:headEnd type="triangle" w="med" len="med"/>
            <a:tailEnd type="triangle" w="med" len="med"/>
          </a:ln>
        </p:spPr>
      </p:cxnSp>
      <p:sp>
        <p:nvSpPr>
          <p:cNvPr name="AutoShape 17" id="17"/>
          <p:cNvSpPr/>
          <p:nvPr/>
        </p:nvSpPr>
        <p:spPr>
          <a:xfrm rot="0" flipH="false" flipV="false">
            <a:off x="1270937" y="3438662"/>
            <a:ext cx="1938669" cy="528350"/>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endParaRPr lang="en-US" sz="1100"/>
          </a:p>
          <a:p>
            <a:pPr algn="ctr" indent="0">
              <a:lnSpc>
                <a:spcPct val="150000"/>
              </a:lnSpc>
            </a:pPr>
            <a:r>
              <a:rPr lang="en-US" b="true" i="false" strike="noStrike" u="none" sz="1000">
                <a:solidFill>
                  <a:srgbClr val="000000"/>
                </a:solidFill>
                <a:latin typeface="Roboto"/>
                <a:ea typeface="Roboto"/>
                <a:cs typeface="Roboto"/>
                <a:sym typeface="Roboto"/>
              </a:rPr>
              <a:t>iMin Falcon</a:t>
            </a:r>
          </a:p>
        </p:txBody>
      </p:sp>
      <p:sp>
        <p:nvSpPr>
          <p:cNvPr name="AutoShape 18" id="18"/>
          <p:cNvSpPr/>
          <p:nvPr/>
        </p:nvSpPr>
        <p:spPr>
          <a:xfrm rot="0" flipH="false" flipV="false">
            <a:off x="1211644" y="4057306"/>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cxnSp>
        <p:nvCxnSpPr>
          <p:cNvPr name="Connector 19" id="19"/>
          <p:cNvCxnSpPr/>
          <p:nvPr/>
        </p:nvCxnSpPr>
        <p:spPr>
          <a:xfrm rot="0" flipH="false" flipV="true">
            <a:off x="1142221" y="4016087"/>
            <a:ext cx="444295" cy="313363"/>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0" id="20"/>
          <p:cNvPicPr>
            <a:picLocks noChangeAspect="true"/>
          </p:cNvPicPr>
          <p:nvPr/>
        </p:nvPicPr>
        <p:blipFill>
          <a:blip r:embed="rId8"/>
          <a:srcRect l="0" r="0" t="0" b="0"/>
          <a:stretch>
            <a:fillRect/>
          </a:stretch>
        </p:blipFill>
        <p:spPr>
          <a:xfrm rot="0" flipH="false" flipV="false">
            <a:off x="644581" y="4189183"/>
            <a:ext cx="495489" cy="494687"/>
          </a:xfrm>
          <a:prstGeom prst="ellipse">
            <a:avLst/>
          </a:prstGeom>
          <a:ln w="12700">
            <a:solidFill>
              <a:srgbClr val="FFCF00">
                <a:alpha val="100000"/>
              </a:srgbClr>
            </a:solidFill>
            <a:prstDash val="solid"/>
          </a:ln>
        </p:spPr>
      </p:pic>
      <p:grpSp>
        <p:nvGrpSpPr>
          <p:cNvPr name="Group 21" id="21"/>
          <p:cNvGrpSpPr/>
          <p:nvPr/>
        </p:nvGrpSpPr>
        <p:grpSpPr>
          <a:xfrm>
            <a:off x="185668" y="5011453"/>
            <a:ext cx="4951254" cy="738863"/>
            <a:chOff x="185668" y="5011453"/>
            <a:chExt cx="4951254" cy="738863"/>
          </a:xfrm>
        </p:grpSpPr>
        <p:sp>
          <p:nvSpPr>
            <p:cNvPr name="AutoShape 22" id="22"/>
            <p:cNvSpPr/>
            <p:nvPr/>
          </p:nvSpPr>
          <p:spPr>
            <a:xfrm rot="0" flipH="false" flipV="false">
              <a:off x="185668" y="5011453"/>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3" id="23"/>
            <p:cNvSpPr/>
            <p:nvPr/>
          </p:nvSpPr>
          <p:spPr>
            <a:xfrm rot="0" flipH="false" flipV="false">
              <a:off x="185668" y="5149753"/>
              <a:ext cx="4951254"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Cash drawer connects to iMin Falcon since it has a built-in printer.</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Merchant can install a SIM card for network connection.</a:t>
              </a:r>
            </a:p>
          </p:txBody>
        </p:sp>
      </p:grpSp>
      <p:cxnSp>
        <p:nvCxnSpPr>
          <p:cNvPr name="Connector 24" id="24"/>
          <p:cNvCxnSpPr/>
          <p:nvPr/>
        </p:nvCxnSpPr>
        <p:spPr>
          <a:xfrm rot="0" flipH="false" flipV="false">
            <a:off x="6096000" y="1665706"/>
            <a:ext cx="0" cy="3868195"/>
          </a:xfrm>
          <a:prstGeom prst="straightConnector1">
            <a:avLst/>
          </a:prstGeom>
          <a:noFill/>
          <a:ln w="25400" cap="flat">
            <a:solidFill>
              <a:srgbClr val="C9009F">
                <a:alpha val="100000"/>
              </a:srgbClr>
            </a:solidFill>
            <a:prstDash val="solid"/>
            <a:headEnd type="none" w="med" len="med"/>
            <a:tailEnd type="none" w="med" len="med"/>
          </a:ln>
        </p:spPr>
      </p:cxnSp>
      <p:sp>
        <p:nvSpPr>
          <p:cNvPr name="AutoShape 25" id="25"/>
          <p:cNvSpPr/>
          <p:nvPr/>
        </p:nvSpPr>
        <p:spPr>
          <a:xfrm rot="0" flipH="false" flipV="false">
            <a:off x="8130711" y="1571537"/>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6" id="26"/>
          <p:cNvSpPr/>
          <p:nvPr/>
        </p:nvSpPr>
        <p:spPr>
          <a:xfrm rot="0" flipH="false" flipV="false">
            <a:off x="8235192" y="1617237"/>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Grocery Store</a:t>
            </a:r>
            <a:endParaRPr lang="en-US" sz="1100"/>
          </a:p>
        </p:txBody>
      </p:sp>
      <p:pic>
        <p:nvPicPr>
          <p:cNvPr name="Picture 27" id="27"/>
          <p:cNvPicPr>
            <a:picLocks noChangeAspect="true"/>
          </p:cNvPicPr>
          <p:nvPr/>
        </p:nvPicPr>
        <p:blipFill>
          <a:blip r:embed="rId6"/>
          <a:srcRect l="-2582" r="-1583" t="-7030" b="-4227"/>
          <a:stretch>
            <a:fillRect/>
          </a:stretch>
        </p:blipFill>
        <p:spPr>
          <a:xfrm rot="0" flipH="false" flipV="false">
            <a:off x="8403142" y="3585400"/>
            <a:ext cx="1227830" cy="808554"/>
          </a:xfrm>
          <a:prstGeom prst="rect">
            <a:avLst/>
          </a:prstGeom>
          <a:ln w="12700">
            <a:noFill/>
            <a:prstDash val="solid"/>
          </a:ln>
        </p:spPr>
      </p:pic>
      <p:pic>
        <p:nvPicPr>
          <p:cNvPr name="Picture 28" id="28"/>
          <p:cNvPicPr>
            <a:picLocks noChangeAspect="true"/>
          </p:cNvPicPr>
          <p:nvPr/>
        </p:nvPicPr>
        <p:blipFill>
          <a:blip r:embed="rId9"/>
          <a:srcRect l="0" r="0" t="0" b="0"/>
          <a:stretch>
            <a:fillRect/>
          </a:stretch>
        </p:blipFill>
        <p:spPr>
          <a:xfrm rot="0" flipH="false" flipV="false">
            <a:off x="8268301" y="2689738"/>
            <a:ext cx="1170103" cy="1170103"/>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29" id="29"/>
          <p:cNvPicPr>
            <a:picLocks noChangeAspect="true"/>
          </p:cNvPicPr>
          <p:nvPr/>
        </p:nvPicPr>
        <p:blipFill>
          <a:blip r:embed="rId10"/>
          <a:srcRect l="37798" r="37978" t="30751" b="28970"/>
          <a:stretch>
            <a:fillRect/>
          </a:stretch>
        </p:blipFill>
        <p:spPr>
          <a:xfrm rot="0" flipH="false" flipV="false">
            <a:off x="10683786" y="3066137"/>
            <a:ext cx="967445" cy="900875"/>
          </a:xfrm>
          <a:prstGeom prst="rect">
            <a:avLst/>
          </a:prstGeom>
          <a:ln w="12700">
            <a:noFill/>
            <a:prstDash val="solid"/>
          </a:ln>
        </p:spPr>
      </p:pic>
      <p:pic>
        <p:nvPicPr>
          <p:cNvPr name="Picture 30" id="30"/>
          <p:cNvPicPr>
            <a:picLocks noChangeAspect="true"/>
          </p:cNvPicPr>
          <p:nvPr/>
        </p:nvPicPr>
        <p:blipFill>
          <a:blip r:embed="rId11"/>
          <a:srcRect l="0" r="0" t="0" b="0"/>
          <a:stretch>
            <a:fillRect/>
          </a:stretch>
        </p:blipFill>
        <p:spPr>
          <a:xfrm rot="0" flipH="false" flipV="false">
            <a:off x="6721891" y="3321808"/>
            <a:ext cx="1088469" cy="999402"/>
          </a:xfrm>
          <a:prstGeom prst="rect">
            <a:avLst/>
          </a:prstGeom>
          <a:ln w="12700">
            <a:noFill/>
            <a:prstDash val="solid"/>
          </a:ln>
        </p:spPr>
      </p:pic>
      <p:cxnSp>
        <p:nvCxnSpPr>
          <p:cNvPr name="Connector 31" id="31"/>
          <p:cNvCxnSpPr/>
          <p:nvPr/>
        </p:nvCxnSpPr>
        <p:spPr>
          <a:xfrm rot="0" flipH="false" flipV="false">
            <a:off x="7055079" y="4203324"/>
            <a:ext cx="1961978" cy="190630"/>
          </a:xfrm>
          <a:prstGeom prst="bentConnector4">
            <a:avLst>
              <a:gd name="adj1" fmla="val -146"/>
              <a:gd name="adj2" fmla="val 219917"/>
            </a:avLst>
          </a:prstGeom>
          <a:noFill/>
          <a:ln w="12700" cap="flat">
            <a:solidFill>
              <a:srgbClr val="FFCF00">
                <a:alpha val="100000"/>
              </a:srgbClr>
            </a:solidFill>
            <a:prstDash val="dash"/>
            <a:headEnd type="triangle" w="med" len="med"/>
            <a:tailEnd type="triangle" w="med" len="med"/>
          </a:ln>
        </p:spPr>
      </p:cxnSp>
      <p:cxnSp>
        <p:nvCxnSpPr>
          <p:cNvPr name="Connector 32" id="32"/>
          <p:cNvCxnSpPr/>
          <p:nvPr/>
        </p:nvCxnSpPr>
        <p:spPr>
          <a:xfrm rot="-5400000" flipH="false" flipV="false">
            <a:off x="7534474" y="2779636"/>
            <a:ext cx="1408777" cy="1228982"/>
          </a:xfrm>
          <a:prstGeom prst="bentConnector3">
            <a:avLst>
              <a:gd name="adj1" fmla="val 116226"/>
            </a:avLst>
          </a:prstGeom>
          <a:noFill/>
          <a:ln w="12700" cap="flat">
            <a:solidFill>
              <a:srgbClr val="FFCF00">
                <a:alpha val="100000"/>
              </a:srgbClr>
            </a:solidFill>
            <a:prstDash val="dash"/>
            <a:headEnd type="triangle" w="med" len="med"/>
            <a:tailEnd type="triangle" w="med" len="med"/>
          </a:ln>
        </p:spPr>
      </p:cxnSp>
      <p:cxnSp>
        <p:nvCxnSpPr>
          <p:cNvPr name="Connector 33" id="33"/>
          <p:cNvCxnSpPr/>
          <p:nvPr/>
        </p:nvCxnSpPr>
        <p:spPr>
          <a:xfrm rot="0" flipH="false" flipV="false">
            <a:off x="9627091" y="3516575"/>
            <a:ext cx="1056695" cy="12700"/>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sp>
        <p:nvSpPr>
          <p:cNvPr name="AutoShape 34" id="34"/>
          <p:cNvSpPr/>
          <p:nvPr/>
        </p:nvSpPr>
        <p:spPr>
          <a:xfrm rot="0" flipH="false" flipV="false">
            <a:off x="7265857" y="4101680"/>
            <a:ext cx="1938669" cy="528350"/>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endParaRPr lang="en-US" sz="1100"/>
          </a:p>
          <a:p>
            <a:pPr algn="ctr" indent="0">
              <a:lnSpc>
                <a:spcPct val="150000"/>
              </a:lnSpc>
            </a:pPr>
            <a:r>
              <a:rPr lang="en-US" b="true" i="false" strike="noStrike" u="none" sz="1000">
                <a:solidFill>
                  <a:srgbClr val="000000"/>
                </a:solidFill>
                <a:latin typeface="Roboto"/>
                <a:ea typeface="Roboto"/>
                <a:cs typeface="Roboto"/>
                <a:sym typeface="Roboto"/>
              </a:rPr>
              <a:t>Receipt Printer</a:t>
            </a:r>
          </a:p>
        </p:txBody>
      </p:sp>
      <p:sp>
        <p:nvSpPr>
          <p:cNvPr name="AutoShape 35" id="35"/>
          <p:cNvSpPr/>
          <p:nvPr/>
        </p:nvSpPr>
        <p:spPr>
          <a:xfrm rot="0" flipH="false" flipV="false">
            <a:off x="7205699" y="4684619"/>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sp>
        <p:nvSpPr>
          <p:cNvPr name="AutoShape 36" id="36"/>
          <p:cNvSpPr/>
          <p:nvPr/>
        </p:nvSpPr>
        <p:spPr>
          <a:xfrm rot="0" flipH="false" flipV="false">
            <a:off x="6294791" y="2453662"/>
            <a:ext cx="1523710" cy="528350"/>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Receipt Printer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Sunmi D3 Pro</a:t>
            </a:r>
            <a:endParaRPr lang="en-US" sz="1100"/>
          </a:p>
        </p:txBody>
      </p:sp>
      <p:sp>
        <p:nvSpPr>
          <p:cNvPr name="AutoShape 37" id="37"/>
          <p:cNvSpPr/>
          <p:nvPr/>
        </p:nvSpPr>
        <p:spPr>
          <a:xfrm rot="0" flipH="false" flipV="false">
            <a:off x="7194256" y="2250342"/>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USB Cable)</a:t>
            </a:r>
            <a:endParaRPr lang="en-US" sz="1100"/>
          </a:p>
        </p:txBody>
      </p:sp>
      <p:sp>
        <p:nvSpPr>
          <p:cNvPr name="AutoShape 38" id="38"/>
          <p:cNvSpPr/>
          <p:nvPr/>
        </p:nvSpPr>
        <p:spPr>
          <a:xfrm rot="0" flipH="false" flipV="false">
            <a:off x="9371034" y="2976406"/>
            <a:ext cx="1523710" cy="528350"/>
          </a:xfrm>
          <a:prstGeom prst="rect">
            <a:avLst/>
          </a:prstGeom>
          <a:noFill/>
          <a:ln w="12700">
            <a:noFill/>
            <a:prstDash val="solid"/>
          </a:ln>
        </p:spPr>
        <p:txBody>
          <a:bodyPr anchor="t" rtlCol="false" lIns="91440" rIns="91440" tIns="45720" bIns="45720"/>
          <a:lstStyle/>
          <a:p>
            <a:pPr algn="ctr" indent="0">
              <a:lnSpc>
                <a:spcPct val="150000"/>
              </a:lnSpc>
              <a:defRPr/>
            </a:pPr>
            <a:r>
              <a:rPr lang="en-US" b="true" i="false" strike="noStrike" u="none" sz="1000">
                <a:solidFill>
                  <a:srgbClr val="000000"/>
                </a:solidFill>
                <a:latin typeface="Roboto"/>
                <a:ea typeface="Roboto"/>
                <a:cs typeface="Roboto"/>
                <a:sym typeface="Roboto"/>
              </a:rPr>
              <a:t>Scanner </a:t>
            </a:r>
            <a:r>
              <a:rPr lang="en-US" b="false" i="false" strike="noStrike" u="none" sz="1000">
                <a:solidFill>
                  <a:srgbClr val="000000"/>
                </a:solidFill>
                <a:latin typeface="Roboto"/>
                <a:ea typeface="Roboto"/>
                <a:cs typeface="Roboto"/>
                <a:sym typeface="Roboto"/>
              </a:rPr>
              <a:t>to </a:t>
            </a:r>
            <a:endParaRPr lang="en-US" sz="1100"/>
          </a:p>
          <a:p>
            <a:pPr algn="ctr" indent="0">
              <a:lnSpc>
                <a:spcPct val="150000"/>
              </a:lnSpc>
            </a:pPr>
            <a:r>
              <a:rPr lang="en-US" b="true" i="false" strike="noStrike" u="none" sz="1000">
                <a:solidFill>
                  <a:srgbClr val="000000"/>
                </a:solidFill>
                <a:latin typeface="Roboto"/>
                <a:ea typeface="Roboto"/>
                <a:cs typeface="Roboto"/>
                <a:sym typeface="Roboto"/>
              </a:rPr>
              <a:t>Sunmi D3 Pro</a:t>
            </a:r>
          </a:p>
        </p:txBody>
      </p:sp>
      <p:sp>
        <p:nvSpPr>
          <p:cNvPr name="AutoShape 39" id="39"/>
          <p:cNvSpPr/>
          <p:nvPr/>
        </p:nvSpPr>
        <p:spPr>
          <a:xfrm rot="0" flipH="false" flipV="false">
            <a:off x="9186104" y="3591830"/>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USB Cable)</a:t>
            </a:r>
            <a:endParaRPr lang="en-US" sz="1100"/>
          </a:p>
        </p:txBody>
      </p:sp>
      <p:cxnSp>
        <p:nvCxnSpPr>
          <p:cNvPr name="Connector 40" id="40"/>
          <p:cNvCxnSpPr/>
          <p:nvPr/>
        </p:nvCxnSpPr>
        <p:spPr>
          <a:xfrm rot="0" flipH="false" flipV="true">
            <a:off x="9017057" y="4535605"/>
            <a:ext cx="279650" cy="15864"/>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41" id="41"/>
          <p:cNvPicPr>
            <a:picLocks noChangeAspect="true"/>
          </p:cNvPicPr>
          <p:nvPr/>
        </p:nvPicPr>
        <p:blipFill>
          <a:blip r:embed="rId8"/>
          <a:srcRect l="0" r="0" t="0" b="0"/>
          <a:stretch>
            <a:fillRect/>
          </a:stretch>
        </p:blipFill>
        <p:spPr>
          <a:xfrm rot="0" flipH="false" flipV="false">
            <a:off x="9296707" y="4288261"/>
            <a:ext cx="495489" cy="494687"/>
          </a:xfrm>
          <a:prstGeom prst="ellipse">
            <a:avLst/>
          </a:prstGeom>
          <a:ln w="12700">
            <a:solidFill>
              <a:srgbClr val="FFCF00">
                <a:alpha val="100000"/>
              </a:srgbClr>
            </a:solidFill>
            <a:prstDash val="solid"/>
          </a:ln>
        </p:spPr>
      </p:pic>
      <p:cxnSp>
        <p:nvCxnSpPr>
          <p:cNvPr name="Connector 42" id="42"/>
          <p:cNvCxnSpPr/>
          <p:nvPr/>
        </p:nvCxnSpPr>
        <p:spPr>
          <a:xfrm rot="0" flipH="false" flipV="false">
            <a:off x="7348097" y="2216578"/>
            <a:ext cx="276274" cy="298131"/>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43" id="43"/>
          <p:cNvPicPr>
            <a:picLocks noChangeAspect="true"/>
          </p:cNvPicPr>
          <p:nvPr/>
        </p:nvPicPr>
        <p:blipFill>
          <a:blip r:embed="rId12"/>
          <a:srcRect l="0" r="0" t="0" b="0"/>
          <a:stretch>
            <a:fillRect/>
          </a:stretch>
        </p:blipFill>
        <p:spPr>
          <a:xfrm rot="0" flipH="false" flipV="false">
            <a:off x="6646455" y="1876789"/>
            <a:ext cx="822025" cy="398087"/>
          </a:xfrm>
          <a:prstGeom prst="ellipse">
            <a:avLst/>
          </a:prstGeom>
          <a:ln w="12700">
            <a:solidFill>
              <a:srgbClr val="FFCF00">
                <a:alpha val="100000"/>
              </a:srgbClr>
            </a:solidFill>
            <a:prstDash val="solid"/>
          </a:ln>
        </p:spPr>
      </p:pic>
      <p:cxnSp>
        <p:nvCxnSpPr>
          <p:cNvPr name="Connector 44" id="44"/>
          <p:cNvCxnSpPr/>
          <p:nvPr/>
        </p:nvCxnSpPr>
        <p:spPr>
          <a:xfrm rot="0" flipH="false" flipV="false">
            <a:off x="10462759" y="3529275"/>
            <a:ext cx="276274" cy="298131"/>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45" id="45"/>
          <p:cNvPicPr>
            <a:picLocks noChangeAspect="true"/>
          </p:cNvPicPr>
          <p:nvPr/>
        </p:nvPicPr>
        <p:blipFill>
          <a:blip r:embed="rId12"/>
          <a:srcRect l="0" r="0" t="0" b="0"/>
          <a:stretch>
            <a:fillRect/>
          </a:stretch>
        </p:blipFill>
        <p:spPr>
          <a:xfrm rot="0" flipH="false" flipV="false">
            <a:off x="10403204" y="3809580"/>
            <a:ext cx="822025" cy="398087"/>
          </a:xfrm>
          <a:prstGeom prst="ellipse">
            <a:avLst/>
          </a:prstGeom>
          <a:ln w="12700">
            <a:solidFill>
              <a:srgbClr val="FFCF00">
                <a:alpha val="100000"/>
              </a:srgbClr>
            </a:solidFill>
            <a:prstDash val="solid"/>
          </a:ln>
        </p:spPr>
      </p:pic>
      <p:grpSp>
        <p:nvGrpSpPr>
          <p:cNvPr name="Group 46" id="46"/>
          <p:cNvGrpSpPr/>
          <p:nvPr/>
        </p:nvGrpSpPr>
        <p:grpSpPr>
          <a:xfrm>
            <a:off x="6768823" y="5006454"/>
            <a:ext cx="5003511" cy="759182"/>
            <a:chOff x="6768823" y="5006454"/>
            <a:chExt cx="5003511" cy="759182"/>
          </a:xfrm>
        </p:grpSpPr>
        <p:sp>
          <p:nvSpPr>
            <p:cNvPr name="AutoShape 47" id="47"/>
            <p:cNvSpPr/>
            <p:nvPr/>
          </p:nvSpPr>
          <p:spPr>
            <a:xfrm rot="0" flipH="false" flipV="false">
              <a:off x="6768823" y="5009729"/>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8" id="48"/>
            <p:cNvSpPr/>
            <p:nvPr/>
          </p:nvSpPr>
          <p:spPr>
            <a:xfrm rot="0" flipH="false" flipV="false">
              <a:off x="6821080" y="5006454"/>
              <a:ext cx="4951254" cy="759182"/>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Cash drawer connects to the receipt printer, &amp; receipt printer connects to Sunmi D3 pro</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Handheld scanner connects to the Sunmi D3 Pro</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582" r="-1583" t="-7031" b="-4226"/>
          <a:stretch>
            <a:fillRect/>
          </a:stretch>
        </p:blipFill>
        <p:spPr>
          <a:xfrm rot="0" flipH="false" flipV="false">
            <a:off x="8901672" y="3116340"/>
            <a:ext cx="1742073" cy="1220895"/>
          </a:xfrm>
          <a:prstGeom prst="rect">
            <a:avLst/>
          </a:prstGeom>
          <a:ln w="12700">
            <a:noFill/>
            <a:prstDash val="solid"/>
          </a:ln>
        </p:spPr>
      </p:pic>
      <p:cxnSp>
        <p:nvCxnSpPr>
          <p:cNvPr name="Connector 3" id="3"/>
          <p:cNvCxnSpPr/>
          <p:nvPr/>
        </p:nvCxnSpPr>
        <p:spPr>
          <a:xfrm rot="0" flipH="false" flipV="false">
            <a:off x="2430034" y="2343917"/>
            <a:ext cx="1586718" cy="183630"/>
          </a:xfrm>
          <a:prstGeom prst="straightConnector1">
            <a:avLst/>
          </a:prstGeom>
          <a:noFill/>
          <a:ln w="12700" cap="flat">
            <a:solidFill>
              <a:srgbClr val="FFCF00">
                <a:alpha val="100000"/>
              </a:srgbClr>
            </a:solidFill>
            <a:prstDash val="solid"/>
            <a:headEnd type="none" w="med" len="med"/>
            <a:tailEnd type="none" w="med" len="med"/>
          </a:ln>
        </p:spPr>
      </p:cxnSp>
      <p:sp>
        <p:nvSpPr>
          <p:cNvPr name="AutoShape 4" id="4"/>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5" id="5"/>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Android (Cont.)</a:t>
            </a:r>
            <a:endParaRPr lang="en-US" sz="1100"/>
          </a:p>
        </p:txBody>
      </p:sp>
      <p:sp>
        <p:nvSpPr>
          <p:cNvPr name="AutoShape 6" id="6"/>
          <p:cNvSpPr/>
          <p:nvPr/>
        </p:nvSpPr>
        <p:spPr>
          <a:xfrm rot="0" flipH="false" flipV="false">
            <a:off x="1956653" y="77809"/>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7" id="7"/>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8" id="8"/>
          <p:cNvPicPr>
            <a:picLocks noChangeAspect="true"/>
          </p:cNvPicPr>
          <p:nvPr/>
        </p:nvPicPr>
        <p:blipFill>
          <a:blip r:embed="rId4"/>
          <a:srcRect l="0" r="0" t="0" b="0"/>
          <a:stretch>
            <a:fillRect/>
          </a:stretch>
        </p:blipFill>
        <p:spPr>
          <a:xfrm rot="0" flipH="false" flipV="false">
            <a:off x="185668" y="238146"/>
            <a:ext cx="1596274" cy="238087"/>
          </a:xfrm>
          <a:prstGeom prst="rect">
            <a:avLst/>
          </a:prstGeom>
          <a:ln w="12700">
            <a:noFill/>
            <a:prstDash val="solid"/>
          </a:ln>
        </p:spPr>
      </p:pic>
      <p:pic>
        <p:nvPicPr>
          <p:cNvPr name="Picture 9" id="9"/>
          <p:cNvPicPr>
            <a:picLocks noChangeAspect="true"/>
          </p:cNvPicPr>
          <p:nvPr/>
        </p:nvPicPr>
        <p:blipFill>
          <a:blip r:embed="rId5"/>
          <a:srcRect l="0" r="0" t="0" b="0"/>
          <a:stretch>
            <a:fillRect/>
          </a:stretch>
        </p:blipFill>
        <p:spPr>
          <a:xfrm rot="0" flipH="false" flipV="false">
            <a:off x="10833111" y="0"/>
            <a:ext cx="1099523" cy="1099523"/>
          </a:xfrm>
          <a:prstGeom prst="rect">
            <a:avLst/>
          </a:prstGeom>
          <a:ln w="12700">
            <a:noFill/>
            <a:prstDash val="solid"/>
          </a:ln>
        </p:spPr>
      </p:pic>
      <p:sp>
        <p:nvSpPr>
          <p:cNvPr name="AutoShape 10" id="10"/>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11" id="11"/>
          <p:cNvSpPr/>
          <p:nvPr/>
        </p:nvSpPr>
        <p:spPr>
          <a:xfrm rot="0" flipH="false" flipV="false">
            <a:off x="211917" y="1571415"/>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2" id="12"/>
          <p:cNvSpPr/>
          <p:nvPr/>
        </p:nvSpPr>
        <p:spPr>
          <a:xfrm rot="0" flipH="false" flipV="false">
            <a:off x="316398" y="1617115"/>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Gadget Shop</a:t>
            </a:r>
            <a:endParaRPr lang="en-US" sz="1100"/>
          </a:p>
        </p:txBody>
      </p:sp>
      <p:sp>
        <p:nvSpPr>
          <p:cNvPr name="AutoShape 13" id="13"/>
          <p:cNvSpPr/>
          <p:nvPr/>
        </p:nvSpPr>
        <p:spPr>
          <a:xfrm rot="0" flipH="false" flipV="false">
            <a:off x="1619662" y="6123226"/>
            <a:ext cx="8952676"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false" i="false" strike="noStrike" u="none" sz="1000">
                <a:solidFill>
                  <a:srgbClr val="000000"/>
                </a:solidFill>
                <a:latin typeface="Roboto"/>
                <a:ea typeface="Roboto"/>
                <a:cs typeface="Roboto"/>
                <a:sym typeface="Roboto"/>
              </a:rPr>
              <a:t>Hardware arrangement differs depending on the merchants business layout. Above is just an example to understand how a typical setup looks like.</a:t>
            </a:r>
            <a:endParaRPr lang="en-US" sz="1100"/>
          </a:p>
        </p:txBody>
      </p:sp>
      <p:pic>
        <p:nvPicPr>
          <p:cNvPr name="Picture 14" id="14"/>
          <p:cNvPicPr>
            <a:picLocks noChangeAspect="true"/>
          </p:cNvPicPr>
          <p:nvPr/>
        </p:nvPicPr>
        <p:blipFill>
          <a:blip r:embed="rId6"/>
          <a:srcRect l="0" r="0" t="0" b="0"/>
          <a:stretch>
            <a:fillRect/>
          </a:stretch>
        </p:blipFill>
        <p:spPr>
          <a:xfrm rot="0" flipH="false" flipV="false">
            <a:off x="1349165" y="5956191"/>
            <a:ext cx="474703" cy="474703"/>
          </a:xfrm>
          <a:prstGeom prst="rect">
            <a:avLst/>
          </a:prstGeom>
          <a:ln w="12700">
            <a:noFill/>
            <a:prstDash val="solid"/>
          </a:ln>
        </p:spPr>
      </p:pic>
      <p:grpSp>
        <p:nvGrpSpPr>
          <p:cNvPr name="Group 15" id="15"/>
          <p:cNvGrpSpPr/>
          <p:nvPr/>
        </p:nvGrpSpPr>
        <p:grpSpPr>
          <a:xfrm>
            <a:off x="747766" y="4966291"/>
            <a:ext cx="4951254" cy="738863"/>
            <a:chOff x="747766" y="4966291"/>
            <a:chExt cx="4951254" cy="738863"/>
          </a:xfrm>
        </p:grpSpPr>
        <p:sp>
          <p:nvSpPr>
            <p:cNvPr name="AutoShape 16" id="16"/>
            <p:cNvSpPr/>
            <p:nvPr/>
          </p:nvSpPr>
          <p:spPr>
            <a:xfrm rot="0" flipH="false" flipV="false">
              <a:off x="747766" y="4966291"/>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7" id="17"/>
            <p:cNvSpPr/>
            <p:nvPr/>
          </p:nvSpPr>
          <p:spPr>
            <a:xfrm rot="0" flipH="false" flipV="false">
              <a:off x="747766" y="5104591"/>
              <a:ext cx="4951254" cy="553998"/>
            </a:xfrm>
            <a:prstGeom prst="rect">
              <a:avLst/>
            </a:prstGeom>
            <a:noFill/>
            <a:ln w="12700">
              <a:noFill/>
              <a:prstDash val="solid"/>
            </a:ln>
          </p:spPr>
          <p:txBody>
            <a:bodyPr anchor="t" rtlCol="false" lIns="91440" rIns="91440" tIns="45720" bIns="45720"/>
            <a:lstStyle/>
            <a:p>
              <a:pPr algn="l" indent="-127000" marL="127000">
                <a:lnSpc>
                  <a:spcPct val="100000"/>
                </a:lnSpc>
                <a:buClr>
                  <a:srgbClr val="000000"/>
                </a:buClr>
                <a:buChar char="•"/>
                <a:defRPr/>
              </a:pPr>
              <a:r>
                <a:rPr lang="en-US" b="false" i="false" strike="noStrike" u="none" sz="1000">
                  <a:solidFill>
                    <a:srgbClr val="000000"/>
                  </a:solidFill>
                  <a:latin typeface="Roboto"/>
                  <a:ea typeface="Roboto"/>
                  <a:cs typeface="Roboto"/>
                  <a:sym typeface="Roboto"/>
                </a:rPr>
                <a:t>Label , Receipt printer &amp; scanner connects to Sunmi D3 Pro via USB cable</a:t>
              </a:r>
              <a:endParaRPr lang="en-US" sz="1100"/>
            </a:p>
            <a:p>
              <a:pPr algn="l" indent="0">
                <a:lnSpc>
                  <a:spcPct val="100000"/>
                </a:lnSpc>
              </a:pPr>
              <a:r>
                <a:rPr lang="en-US" b="false" i="false" strike="noStrike" u="none" sz="1400">
                  <a:solidFill>
                    <a:srgbClr val="000000"/>
                  </a:solidFill>
                  <a:latin typeface="Arial"/>
                  <a:ea typeface="Arial"/>
                  <a:cs typeface="Arial"/>
                  <a:sym typeface="Arial"/>
                </a:rPr>
                <a:t/>
              </a:r>
            </a:p>
            <a:p>
              <a:pPr algn="l" indent="-127000" marL="127000">
                <a:lnSpc>
                  <a:spcPct val="100000"/>
                </a:lnSpc>
                <a:buClr>
                  <a:srgbClr val="000000"/>
                </a:buClr>
                <a:buChar char="•"/>
              </a:pPr>
              <a:r>
                <a:rPr lang="en-US" b="false" i="false" strike="noStrike" u="none" sz="1000">
                  <a:solidFill>
                    <a:srgbClr val="000000"/>
                  </a:solidFill>
                  <a:latin typeface="Roboto"/>
                  <a:ea typeface="Roboto"/>
                  <a:cs typeface="Roboto"/>
                  <a:sym typeface="Roboto"/>
                </a:rPr>
                <a:t>Cash drawer must be connected to the Receipt Printer for it to function</a:t>
              </a:r>
            </a:p>
          </p:txBody>
        </p:sp>
      </p:grpSp>
      <p:grpSp>
        <p:nvGrpSpPr>
          <p:cNvPr name="Group 18" id="18"/>
          <p:cNvGrpSpPr/>
          <p:nvPr/>
        </p:nvGrpSpPr>
        <p:grpSpPr>
          <a:xfrm>
            <a:off x="22765" y="2328503"/>
            <a:ext cx="5082085" cy="2436300"/>
            <a:chOff x="22765" y="2328503"/>
            <a:chExt cx="5082085" cy="2436300"/>
          </a:xfrm>
        </p:grpSpPr>
        <p:grpSp>
          <p:nvGrpSpPr>
            <p:cNvPr name="Group 19" id="19"/>
            <p:cNvGrpSpPr/>
            <p:nvPr/>
          </p:nvGrpSpPr>
          <p:grpSpPr>
            <a:xfrm>
              <a:off x="1639469" y="2328503"/>
              <a:ext cx="3465381" cy="2436300"/>
              <a:chOff x="1639469" y="2328503"/>
              <a:chExt cx="3465381" cy="2436300"/>
            </a:xfrm>
          </p:grpSpPr>
          <p:grpSp>
            <p:nvGrpSpPr>
              <p:cNvPr name="Group 20" id="20"/>
              <p:cNvGrpSpPr/>
              <p:nvPr/>
            </p:nvGrpSpPr>
            <p:grpSpPr>
              <a:xfrm>
                <a:off x="1639469" y="2605431"/>
                <a:ext cx="3228603" cy="1704217"/>
                <a:chOff x="1639469" y="2605431"/>
                <a:chExt cx="3228603" cy="1704217"/>
              </a:xfrm>
            </p:grpSpPr>
            <p:pic>
              <p:nvPicPr>
                <p:cNvPr name="Picture 21" id="21"/>
                <p:cNvPicPr>
                  <a:picLocks noChangeAspect="true"/>
                </p:cNvPicPr>
                <p:nvPr/>
              </p:nvPicPr>
              <p:blipFill>
                <a:blip r:embed="rId3"/>
                <a:srcRect l="-2582" r="-1583" t="-7030" b="-4226"/>
                <a:stretch>
                  <a:fillRect/>
                </a:stretch>
              </p:blipFill>
              <p:spPr>
                <a:xfrm rot="0" flipH="false" flipV="false">
                  <a:off x="1774310" y="3501093"/>
                  <a:ext cx="1227830" cy="808554"/>
                </a:xfrm>
                <a:prstGeom prst="rect">
                  <a:avLst/>
                </a:prstGeom>
                <a:ln w="12700">
                  <a:noFill/>
                  <a:prstDash val="solid"/>
                </a:ln>
              </p:spPr>
            </p:pic>
            <p:pic>
              <p:nvPicPr>
                <p:cNvPr name="Picture 22" id="22"/>
                <p:cNvPicPr>
                  <a:picLocks noChangeAspect="true"/>
                </p:cNvPicPr>
                <p:nvPr/>
              </p:nvPicPr>
              <p:blipFill>
                <a:blip r:embed="rId7"/>
                <a:srcRect l="0" r="0" t="0" b="0"/>
                <a:stretch>
                  <a:fillRect/>
                </a:stretch>
              </p:blipFill>
              <p:spPr>
                <a:xfrm rot="0" flipH="false" flipV="false">
                  <a:off x="1639469" y="2605431"/>
                  <a:ext cx="1170103" cy="1170103"/>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23" id="23"/>
                <p:cNvPicPr>
                  <a:picLocks noChangeAspect="true"/>
                </p:cNvPicPr>
                <p:nvPr/>
              </p:nvPicPr>
              <p:blipFill>
                <a:blip r:embed="rId8"/>
                <a:srcRect l="0" r="0" t="0" b="0"/>
                <a:stretch>
                  <a:fillRect/>
                </a:stretch>
              </p:blipFill>
              <p:spPr>
                <a:xfrm rot="0" flipH="false" flipV="false">
                  <a:off x="3987458" y="2781471"/>
                  <a:ext cx="880614" cy="808555"/>
                </a:xfrm>
                <a:prstGeom prst="rect">
                  <a:avLst/>
                </a:prstGeom>
                <a:ln w="12700">
                  <a:noFill/>
                  <a:prstDash val="solid"/>
                </a:ln>
              </p:spPr>
            </p:pic>
            <p:cxnSp>
              <p:nvCxnSpPr>
                <p:cNvPr name="Connector 24" id="24"/>
                <p:cNvCxnSpPr/>
                <p:nvPr/>
              </p:nvCxnSpPr>
              <p:spPr>
                <a:xfrm rot="-5400000" flipH="false" flipV="false">
                  <a:off x="2905652" y="2964935"/>
                  <a:ext cx="827285" cy="1862140"/>
                </a:xfrm>
                <a:prstGeom prst="bentConnector4">
                  <a:avLst>
                    <a:gd name="adj1" fmla="val -27633"/>
                    <a:gd name="adj2" fmla="val 99476"/>
                  </a:avLst>
                </a:prstGeom>
                <a:noFill/>
                <a:ln w="12700" cap="flat">
                  <a:solidFill>
                    <a:srgbClr val="FFCF00">
                      <a:alpha val="100000"/>
                    </a:srgbClr>
                  </a:solidFill>
                  <a:prstDash val="dash"/>
                  <a:headEnd type="triangle" w="med" len="med"/>
                  <a:tailEnd type="triangle" w="med" len="med"/>
                </a:ln>
              </p:spPr>
            </p:cxnSp>
            <p:cxnSp>
              <p:nvCxnSpPr>
                <p:cNvPr name="Connector 25" id="25"/>
                <p:cNvCxnSpPr/>
                <p:nvPr/>
              </p:nvCxnSpPr>
              <p:spPr>
                <a:xfrm rot="0" flipH="false" flipV="true">
                  <a:off x="2809572" y="3185749"/>
                  <a:ext cx="1177886" cy="4734"/>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grpSp>
          <p:sp>
            <p:nvSpPr>
              <p:cNvPr name="AutoShape 26" id="26"/>
              <p:cNvSpPr/>
              <p:nvPr/>
            </p:nvSpPr>
            <p:spPr>
              <a:xfrm rot="0" flipH="false" flipV="false">
                <a:off x="2388224" y="4259530"/>
                <a:ext cx="1938669"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Receipt Printer</a:t>
                </a:r>
                <a:endParaRPr lang="en-US" sz="1100"/>
              </a:p>
            </p:txBody>
          </p:sp>
          <p:sp>
            <p:nvSpPr>
              <p:cNvPr name="AutoShape 27" id="27"/>
              <p:cNvSpPr/>
              <p:nvPr/>
            </p:nvSpPr>
            <p:spPr>
              <a:xfrm rot="0" flipH="false" flipV="false">
                <a:off x="2349959" y="4533971"/>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cxnSp>
            <p:nvCxnSpPr>
              <p:cNvPr name="Connector 28" id="28"/>
              <p:cNvCxnSpPr/>
              <p:nvPr/>
            </p:nvCxnSpPr>
            <p:spPr>
              <a:xfrm rot="0" flipH="false" flipV="true">
                <a:off x="4268037" y="4159423"/>
                <a:ext cx="413887" cy="151415"/>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9" id="29"/>
              <p:cNvPicPr>
                <a:picLocks noChangeAspect="true"/>
              </p:cNvPicPr>
              <p:nvPr/>
            </p:nvPicPr>
            <p:blipFill>
              <a:blip r:embed="rId9"/>
              <a:srcRect l="0" r="0" t="0" b="0"/>
              <a:stretch>
                <a:fillRect/>
              </a:stretch>
            </p:blipFill>
            <p:spPr>
              <a:xfrm rot="0" flipH="false" flipV="false">
                <a:off x="4609361" y="3737181"/>
                <a:ext cx="495489" cy="494687"/>
              </a:xfrm>
              <a:prstGeom prst="ellipse">
                <a:avLst/>
              </a:prstGeom>
              <a:ln w="12700">
                <a:solidFill>
                  <a:srgbClr val="FFCF00">
                    <a:alpha val="100000"/>
                  </a:srgbClr>
                </a:solidFill>
                <a:prstDash val="solid"/>
              </a:ln>
            </p:spPr>
          </p:pic>
          <p:sp>
            <p:nvSpPr>
              <p:cNvPr name="AutoShape 30" id="30"/>
              <p:cNvSpPr/>
              <p:nvPr/>
            </p:nvSpPr>
            <p:spPr>
              <a:xfrm rot="0" flipH="false" flipV="false">
                <a:off x="2748707" y="2743188"/>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POS</a:t>
                </a:r>
                <a:r>
                  <a:rPr lang="en-US" b="false" i="false" strike="noStrike" u="none" sz="10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Receipt Printer</a:t>
                </a:r>
              </a:p>
            </p:txBody>
          </p:sp>
          <p:sp>
            <p:nvSpPr>
              <p:cNvPr name="AutoShape 31" id="31"/>
              <p:cNvSpPr/>
              <p:nvPr/>
            </p:nvSpPr>
            <p:spPr>
              <a:xfrm rot="0" flipH="false" flipV="false">
                <a:off x="2437585" y="3212561"/>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USB cable)</a:t>
                </a:r>
                <a:endParaRPr lang="en-US" sz="1100"/>
              </a:p>
            </p:txBody>
          </p:sp>
          <p:cxnSp>
            <p:nvCxnSpPr>
              <p:cNvPr name="Connector 32" id="32"/>
              <p:cNvCxnSpPr/>
              <p:nvPr/>
            </p:nvCxnSpPr>
            <p:spPr>
              <a:xfrm rot="0" flipH="false" flipV="true">
                <a:off x="3763293" y="2647179"/>
                <a:ext cx="420536" cy="512717"/>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33" id="33"/>
              <p:cNvPicPr>
                <a:picLocks noChangeAspect="true"/>
              </p:cNvPicPr>
              <p:nvPr/>
            </p:nvPicPr>
            <p:blipFill>
              <a:blip r:embed="rId10"/>
              <a:srcRect l="0" r="0" t="0" b="0"/>
              <a:stretch>
                <a:fillRect/>
              </a:stretch>
            </p:blipFill>
            <p:spPr>
              <a:xfrm rot="0" flipH="false" flipV="false">
                <a:off x="4016752" y="2328503"/>
                <a:ext cx="822025" cy="398087"/>
              </a:xfrm>
              <a:prstGeom prst="ellipse">
                <a:avLst/>
              </a:prstGeom>
              <a:ln w="12700">
                <a:solidFill>
                  <a:srgbClr val="FFCF00">
                    <a:alpha val="100000"/>
                  </a:srgbClr>
                </a:solidFill>
                <a:prstDash val="solid"/>
              </a:ln>
            </p:spPr>
          </p:pic>
        </p:grpSp>
        <p:pic>
          <p:nvPicPr>
            <p:cNvPr name="Picture 34" id="34"/>
            <p:cNvPicPr>
              <a:picLocks noChangeAspect="true"/>
            </p:cNvPicPr>
            <p:nvPr/>
          </p:nvPicPr>
          <p:blipFill>
            <a:blip r:embed="rId11"/>
            <a:srcRect l="0" r="0" t="0" b="0"/>
            <a:stretch>
              <a:fillRect/>
            </a:stretch>
          </p:blipFill>
          <p:spPr>
            <a:xfrm rot="0" flipH="false" flipV="false">
              <a:off x="22765" y="2449868"/>
              <a:ext cx="1352550" cy="1352550"/>
            </a:xfrm>
            <a:prstGeom prst="rect">
              <a:avLst/>
            </a:prstGeom>
            <a:ln w="12700">
              <a:noFill/>
              <a:prstDash val="solid"/>
            </a:ln>
          </p:spPr>
        </p:pic>
        <p:cxnSp>
          <p:nvCxnSpPr>
            <p:cNvPr name="Connector 35" id="35"/>
            <p:cNvCxnSpPr/>
            <p:nvPr/>
          </p:nvCxnSpPr>
          <p:spPr>
            <a:xfrm rot="0" flipH="false" flipV="false">
              <a:off x="729997" y="3530001"/>
              <a:ext cx="1494524" cy="245533"/>
            </a:xfrm>
            <a:prstGeom prst="bentConnector4">
              <a:avLst>
                <a:gd name="adj1" fmla="val 1143"/>
                <a:gd name="adj2" fmla="val 193104"/>
              </a:avLst>
            </a:prstGeom>
            <a:noFill/>
            <a:ln w="12700" cap="flat">
              <a:solidFill>
                <a:srgbClr val="FFCF00">
                  <a:alpha val="100000"/>
                </a:srgbClr>
              </a:solidFill>
              <a:prstDash val="dash"/>
              <a:headEnd type="triangle" w="med" len="med"/>
              <a:tailEnd type="triangle" w="med" len="med"/>
            </a:ln>
          </p:spPr>
        </p:cxnSp>
        <p:sp>
          <p:nvSpPr>
            <p:cNvPr name="AutoShape 36" id="36"/>
            <p:cNvSpPr/>
            <p:nvPr/>
          </p:nvSpPr>
          <p:spPr>
            <a:xfrm rot="0" flipH="false" flipV="false">
              <a:off x="666918" y="3613357"/>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Label Printer</a:t>
              </a:r>
              <a:r>
                <a:rPr lang="en-US" b="false" i="false" strike="noStrike" u="none" sz="10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Sunmi D3 Pro</a:t>
              </a:r>
            </a:p>
          </p:txBody>
        </p:sp>
        <p:sp>
          <p:nvSpPr>
            <p:cNvPr name="AutoShape 37" id="37"/>
            <p:cNvSpPr/>
            <p:nvPr/>
          </p:nvSpPr>
          <p:spPr>
            <a:xfrm rot="0" flipH="false" flipV="false">
              <a:off x="367703" y="4029829"/>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USB cable)</a:t>
              </a:r>
              <a:endParaRPr lang="en-US" sz="1100"/>
            </a:p>
          </p:txBody>
        </p:sp>
      </p:grpSp>
      <p:cxnSp>
        <p:nvCxnSpPr>
          <p:cNvPr name="Connector 38" id="38"/>
          <p:cNvCxnSpPr/>
          <p:nvPr/>
        </p:nvCxnSpPr>
        <p:spPr>
          <a:xfrm rot="0" flipH="false" flipV="false">
            <a:off x="6096000" y="1665706"/>
            <a:ext cx="0" cy="3868195"/>
          </a:xfrm>
          <a:prstGeom prst="straightConnector1">
            <a:avLst/>
          </a:prstGeom>
          <a:noFill/>
          <a:ln w="25400" cap="flat">
            <a:solidFill>
              <a:srgbClr val="C9009F">
                <a:alpha val="100000"/>
              </a:srgbClr>
            </a:solidFill>
            <a:prstDash val="solid"/>
            <a:headEnd type="none" w="med" len="med"/>
            <a:tailEnd type="none" w="med" len="med"/>
          </a:ln>
        </p:spPr>
      </p:cxnSp>
      <p:pic>
        <p:nvPicPr>
          <p:cNvPr name="Picture 39" id="39"/>
          <p:cNvPicPr>
            <a:picLocks noChangeAspect="true"/>
          </p:cNvPicPr>
          <p:nvPr/>
        </p:nvPicPr>
        <p:blipFill>
          <a:blip r:embed="rId12"/>
          <a:srcRect l="37798" r="37978" t="30750" b="28970"/>
          <a:stretch>
            <a:fillRect/>
          </a:stretch>
        </p:blipFill>
        <p:spPr>
          <a:xfrm rot="0" flipH="false" flipV="false">
            <a:off x="2194792" y="1483760"/>
            <a:ext cx="967445" cy="900875"/>
          </a:xfrm>
          <a:prstGeom prst="rect">
            <a:avLst/>
          </a:prstGeom>
          <a:ln w="12700">
            <a:noFill/>
            <a:prstDash val="solid"/>
          </a:ln>
        </p:spPr>
      </p:pic>
      <p:cxnSp>
        <p:nvCxnSpPr>
          <p:cNvPr name="Connector 40" id="40"/>
          <p:cNvCxnSpPr/>
          <p:nvPr/>
        </p:nvCxnSpPr>
        <p:spPr>
          <a:xfrm rot="0" flipH="false" flipV="true">
            <a:off x="2224521" y="2078384"/>
            <a:ext cx="343224" cy="527047"/>
          </a:xfrm>
          <a:prstGeom prst="straightConnector1">
            <a:avLst/>
          </a:prstGeom>
          <a:noFill/>
          <a:ln w="12700" cap="flat">
            <a:solidFill>
              <a:srgbClr val="FFCF00">
                <a:alpha val="100000"/>
              </a:srgbClr>
            </a:solidFill>
            <a:prstDash val="dash"/>
            <a:headEnd type="none" w="med" len="med"/>
            <a:tailEnd type="triangle" w="med" len="med"/>
          </a:ln>
        </p:spPr>
      </p:cxnSp>
      <p:sp>
        <p:nvSpPr>
          <p:cNvPr name="AutoShape 41" id="41"/>
          <p:cNvSpPr/>
          <p:nvPr/>
        </p:nvSpPr>
        <p:spPr>
          <a:xfrm rot="0" flipH="false" flipV="false">
            <a:off x="1208418" y="2019521"/>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Scanner </a:t>
            </a:r>
            <a:r>
              <a:rPr lang="en-US" b="false" i="false" strike="noStrike" u="none" sz="1000">
                <a:solidFill>
                  <a:srgbClr val="000000"/>
                </a:solidFill>
                <a:latin typeface="Roboto"/>
                <a:ea typeface="Roboto"/>
                <a:cs typeface="Roboto"/>
                <a:sym typeface="Roboto"/>
              </a:rPr>
              <a:t>to</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Sunmi D3 Pro</a:t>
            </a:r>
          </a:p>
        </p:txBody>
      </p:sp>
      <p:sp>
        <p:nvSpPr>
          <p:cNvPr name="AutoShape 42" id="42"/>
          <p:cNvSpPr/>
          <p:nvPr/>
        </p:nvSpPr>
        <p:spPr>
          <a:xfrm rot="0" flipH="false" flipV="false">
            <a:off x="1758763" y="2423604"/>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USB cable)</a:t>
            </a:r>
            <a:endParaRPr lang="en-US" sz="1100"/>
          </a:p>
        </p:txBody>
      </p:sp>
      <p:pic>
        <p:nvPicPr>
          <p:cNvPr name="Picture 43" id="43"/>
          <p:cNvPicPr>
            <a:picLocks noChangeAspect="true"/>
          </p:cNvPicPr>
          <p:nvPr/>
        </p:nvPicPr>
        <p:blipFill>
          <a:blip r:embed="rId13"/>
          <a:srcRect l="37183" r="32005" t="36012" b="33788"/>
          <a:stretch>
            <a:fillRect/>
          </a:stretch>
        </p:blipFill>
        <p:spPr>
          <a:xfrm rot="-729357" flipH="false" flipV="false">
            <a:off x="8648490" y="2615031"/>
            <a:ext cx="2357487" cy="1236061"/>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44" id="44"/>
          <p:cNvPicPr>
            <a:picLocks noChangeAspect="true"/>
          </p:cNvPicPr>
          <p:nvPr/>
        </p:nvPicPr>
        <p:blipFill>
          <a:blip r:embed="rId12"/>
          <a:srcRect l="37799" r="37977" t="30751" b="28970"/>
          <a:stretch>
            <a:fillRect/>
          </a:stretch>
        </p:blipFill>
        <p:spPr>
          <a:xfrm rot="0" flipH="false" flipV="false">
            <a:off x="7530960" y="2448670"/>
            <a:ext cx="967445" cy="900875"/>
          </a:xfrm>
          <a:prstGeom prst="rect">
            <a:avLst/>
          </a:prstGeom>
          <a:ln w="12700">
            <a:noFill/>
            <a:prstDash val="solid"/>
          </a:ln>
        </p:spPr>
      </p:pic>
      <p:cxnSp>
        <p:nvCxnSpPr>
          <p:cNvPr name="Connector 45" id="45"/>
          <p:cNvCxnSpPr/>
          <p:nvPr/>
        </p:nvCxnSpPr>
        <p:spPr>
          <a:xfrm rot="5400000" flipH="false" flipV="true">
            <a:off x="8765779" y="1697574"/>
            <a:ext cx="180218" cy="1682410"/>
          </a:xfrm>
          <a:prstGeom prst="bentConnector3">
            <a:avLst>
              <a:gd name="adj1" fmla="val -126846"/>
            </a:avLst>
          </a:prstGeom>
          <a:noFill/>
          <a:ln w="12700" cap="flat">
            <a:solidFill>
              <a:srgbClr val="FFCF00">
                <a:alpha val="100000"/>
              </a:srgbClr>
            </a:solidFill>
            <a:prstDash val="dash"/>
            <a:headEnd type="triangle" w="med" len="med"/>
            <a:tailEnd type="triangle" w="med" len="med"/>
          </a:ln>
        </p:spPr>
      </p:cxnSp>
      <p:cxnSp>
        <p:nvCxnSpPr>
          <p:cNvPr name="Connector 46" id="46"/>
          <p:cNvCxnSpPr/>
          <p:nvPr/>
        </p:nvCxnSpPr>
        <p:spPr>
          <a:xfrm rot="-5400000" flipH="false" flipV="true">
            <a:off x="8795834" y="3360361"/>
            <a:ext cx="855961" cy="1097789"/>
          </a:xfrm>
          <a:prstGeom prst="bentConnector4">
            <a:avLst>
              <a:gd name="adj1" fmla="val -26707"/>
              <a:gd name="adj2" fmla="val 123231"/>
            </a:avLst>
          </a:prstGeom>
          <a:noFill/>
          <a:ln w="12700" cap="flat">
            <a:solidFill>
              <a:srgbClr val="FFCF00">
                <a:alpha val="100000"/>
              </a:srgbClr>
            </a:solidFill>
            <a:prstDash val="dash"/>
            <a:headEnd type="triangle" w="med" len="med"/>
            <a:tailEnd type="triangle" w="med" len="med"/>
          </a:ln>
        </p:spPr>
      </p:cxnSp>
      <p:sp>
        <p:nvSpPr>
          <p:cNvPr name="AutoShape 47" id="47"/>
          <p:cNvSpPr/>
          <p:nvPr/>
        </p:nvSpPr>
        <p:spPr>
          <a:xfrm rot="0" flipH="false" flipV="false">
            <a:off x="8108711" y="4572899"/>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RJ-11 cable)</a:t>
            </a:r>
            <a:endParaRPr lang="en-US" sz="1100"/>
          </a:p>
        </p:txBody>
      </p:sp>
      <p:sp>
        <p:nvSpPr>
          <p:cNvPr name="AutoShape 48" id="48"/>
          <p:cNvSpPr/>
          <p:nvPr/>
        </p:nvSpPr>
        <p:spPr>
          <a:xfrm rot="0" flipH="false" flipV="false">
            <a:off x="8208976" y="4137180"/>
            <a:ext cx="151823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iMin Falcon</a:t>
            </a:r>
          </a:p>
        </p:txBody>
      </p:sp>
      <p:sp>
        <p:nvSpPr>
          <p:cNvPr name="AutoShape 49" id="49"/>
          <p:cNvSpPr/>
          <p:nvPr/>
        </p:nvSpPr>
        <p:spPr>
          <a:xfrm rot="0" flipH="false" flipV="false">
            <a:off x="8110219" y="1796056"/>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Scanner </a:t>
            </a:r>
            <a:r>
              <a:rPr lang="en-US" b="false" i="false" strike="noStrike" u="none" sz="1000">
                <a:solidFill>
                  <a:srgbClr val="000000"/>
                </a:solidFill>
                <a:latin typeface="Roboto"/>
                <a:ea typeface="Roboto"/>
                <a:cs typeface="Roboto"/>
                <a:sym typeface="Roboto"/>
              </a:rPr>
              <a:t>to</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iMin Falcon</a:t>
            </a:r>
          </a:p>
        </p:txBody>
      </p:sp>
      <p:sp>
        <p:nvSpPr>
          <p:cNvPr name="AutoShape 50" id="50"/>
          <p:cNvSpPr/>
          <p:nvPr/>
        </p:nvSpPr>
        <p:spPr>
          <a:xfrm rot="0" flipH="false" flipV="false">
            <a:off x="7756802" y="2247483"/>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USB cable)</a:t>
            </a:r>
            <a:endParaRPr lang="en-US" sz="1100"/>
          </a:p>
        </p:txBody>
      </p:sp>
      <p:sp>
        <p:nvSpPr>
          <p:cNvPr name="AutoShape 51" id="51"/>
          <p:cNvSpPr/>
          <p:nvPr/>
        </p:nvSpPr>
        <p:spPr>
          <a:xfrm rot="0" flipH="false" flipV="false">
            <a:off x="6245649" y="1563297"/>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2" id="52"/>
          <p:cNvSpPr/>
          <p:nvPr/>
        </p:nvSpPr>
        <p:spPr>
          <a:xfrm rot="0" flipH="false" flipV="false">
            <a:off x="6350130" y="1608997"/>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Pop up Booth</a:t>
            </a:r>
            <a:endParaRPr lang="en-US" sz="1100"/>
          </a:p>
        </p:txBody>
      </p:sp>
      <p:grpSp>
        <p:nvGrpSpPr>
          <p:cNvPr name="Group 53" id="53"/>
          <p:cNvGrpSpPr/>
          <p:nvPr/>
        </p:nvGrpSpPr>
        <p:grpSpPr>
          <a:xfrm>
            <a:off x="6555647" y="4921619"/>
            <a:ext cx="4823377" cy="738863"/>
            <a:chOff x="6555647" y="4921619"/>
            <a:chExt cx="4823377" cy="738863"/>
          </a:xfrm>
        </p:grpSpPr>
        <p:sp>
          <p:nvSpPr>
            <p:cNvPr name="AutoShape 54" id="54"/>
            <p:cNvSpPr/>
            <p:nvPr/>
          </p:nvSpPr>
          <p:spPr>
            <a:xfrm rot="0" flipH="false" flipV="false">
              <a:off x="6555647" y="4921619"/>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5" id="55"/>
            <p:cNvSpPr/>
            <p:nvPr/>
          </p:nvSpPr>
          <p:spPr>
            <a:xfrm rot="0" flipH="false" flipV="false">
              <a:off x="6578307" y="4928565"/>
              <a:ext cx="4800717" cy="707886"/>
            </a:xfrm>
            <a:prstGeom prst="rect">
              <a:avLst/>
            </a:prstGeom>
            <a:noFill/>
            <a:ln w="12700">
              <a:noFill/>
              <a:prstDash val="solid"/>
            </a:ln>
          </p:spPr>
          <p:txBody>
            <a:bodyPr anchor="t" rtlCol="false" lIns="91440" rIns="91440" tIns="45720" bIns="45720"/>
            <a:lstStyle/>
            <a:p>
              <a:pPr algn="l" indent="-127000" marL="127000">
                <a:lnSpc>
                  <a:spcPct val="100000"/>
                </a:lnSpc>
                <a:buClr>
                  <a:srgbClr val="000000"/>
                </a:buClr>
                <a:buChar char="•"/>
                <a:defRPr/>
              </a:pPr>
              <a:r>
                <a:rPr lang="en-US" b="false" i="false" strike="noStrike" u="none" sz="1000">
                  <a:solidFill>
                    <a:srgbClr val="000000"/>
                  </a:solidFill>
                  <a:latin typeface="Roboto"/>
                  <a:ea typeface="Roboto"/>
                  <a:cs typeface="Roboto"/>
                  <a:sym typeface="Roboto"/>
                </a:rPr>
                <a:t>Scanner connects to iMin Falcon via USB Cable and cash drawer connects to iMin Falcon via RJ-11 cable.</a:t>
              </a:r>
              <a:endParaRPr lang="en-US" sz="1100"/>
            </a:p>
            <a:p>
              <a:pPr algn="l" indent="0">
                <a:lnSpc>
                  <a:spcPct val="100000"/>
                </a:lnSpc>
              </a:pPr>
              <a:r>
                <a:rPr lang="en-US" b="false" i="false" strike="noStrike" u="none" sz="1400">
                  <a:solidFill>
                    <a:srgbClr val="000000"/>
                  </a:solidFill>
                  <a:latin typeface="Arial"/>
                  <a:ea typeface="Arial"/>
                  <a:cs typeface="Arial"/>
                  <a:sym typeface="Arial"/>
                </a:rPr>
                <a:t/>
              </a:r>
            </a:p>
            <a:p>
              <a:pPr algn="l" indent="-127000" marL="127000">
                <a:lnSpc>
                  <a:spcPct val="100000"/>
                </a:lnSpc>
                <a:buClr>
                  <a:srgbClr val="000000"/>
                </a:buClr>
                <a:buChar char="•"/>
              </a:pPr>
              <a:r>
                <a:rPr lang="en-US" b="false" i="false" strike="noStrike" u="none" sz="1000">
                  <a:solidFill>
                    <a:srgbClr val="000000"/>
                  </a:solidFill>
                  <a:latin typeface="Roboto"/>
                  <a:ea typeface="Roboto"/>
                  <a:cs typeface="Roboto"/>
                  <a:sym typeface="Roboto"/>
                </a:rPr>
                <a:t>Merchant can use SIM card in iMin Falcon for internet connection</a:t>
              </a:r>
            </a:p>
          </p:txBody>
        </p:sp>
      </p:grpSp>
      <p:sp>
        <p:nvSpPr>
          <p:cNvPr name="AutoShape 56" id="56"/>
          <p:cNvSpPr/>
          <p:nvPr/>
        </p:nvSpPr>
        <p:spPr>
          <a:xfrm rot="0" flipH="false" flipV="false">
            <a:off x="185667" y="1111648"/>
            <a:ext cx="11260613" cy="276999"/>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These setups are primarily designed for typical retail businesses, particularly small businesses.</a:t>
            </a:r>
            <a:endParaRPr lang="en-US" sz="1100"/>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Android (Cont.)</a:t>
            </a:r>
            <a:endParaRPr lang="en-US" sz="1100"/>
          </a:p>
        </p:txBody>
      </p:sp>
      <p:sp>
        <p:nvSpPr>
          <p:cNvPr name="AutoShape 4" id="4"/>
          <p:cNvSpPr/>
          <p:nvPr/>
        </p:nvSpPr>
        <p:spPr>
          <a:xfrm rot="0" flipH="false" flipV="false">
            <a:off x="1956653" y="65476"/>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9" id="9"/>
          <p:cNvSpPr/>
          <p:nvPr/>
        </p:nvSpPr>
        <p:spPr>
          <a:xfrm rot="0" flipH="false" flipV="false">
            <a:off x="185668" y="1111648"/>
            <a:ext cx="11511527" cy="276999"/>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Here’s an example of a café setup, featuring separate sections for the cashier counter, kitchen, and drink stations.</a:t>
            </a:r>
            <a:endParaRPr lang="en-US" sz="1100"/>
          </a:p>
        </p:txBody>
      </p:sp>
      <p:sp>
        <p:nvSpPr>
          <p:cNvPr name="AutoShape 10" id="10"/>
          <p:cNvSpPr/>
          <p:nvPr/>
        </p:nvSpPr>
        <p:spPr>
          <a:xfrm rot="0" flipH="false" flipV="false">
            <a:off x="250751" y="1543824"/>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1" id="11"/>
          <p:cNvSpPr/>
          <p:nvPr/>
        </p:nvSpPr>
        <p:spPr>
          <a:xfrm rot="0" flipH="false" flipV="false">
            <a:off x="355232" y="1589524"/>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Café </a:t>
            </a:r>
            <a:endParaRPr lang="en-US" sz="1100"/>
          </a:p>
        </p:txBody>
      </p:sp>
      <p:grpSp>
        <p:nvGrpSpPr>
          <p:cNvPr name="Group 12" id="12"/>
          <p:cNvGrpSpPr/>
          <p:nvPr/>
        </p:nvGrpSpPr>
        <p:grpSpPr>
          <a:xfrm>
            <a:off x="718521" y="2356376"/>
            <a:ext cx="3465381" cy="2436300"/>
            <a:chOff x="718521" y="2356376"/>
            <a:chExt cx="3465381" cy="2436300"/>
          </a:xfrm>
        </p:grpSpPr>
        <p:grpSp>
          <p:nvGrpSpPr>
            <p:cNvPr name="Group 13" id="13"/>
            <p:cNvGrpSpPr/>
            <p:nvPr/>
          </p:nvGrpSpPr>
          <p:grpSpPr>
            <a:xfrm>
              <a:off x="718521" y="2633304"/>
              <a:ext cx="3228603" cy="1704217"/>
              <a:chOff x="718521" y="2633304"/>
              <a:chExt cx="3228603" cy="1704217"/>
            </a:xfrm>
          </p:grpSpPr>
          <p:pic>
            <p:nvPicPr>
              <p:cNvPr name="Picture 14" id="14"/>
              <p:cNvPicPr>
                <a:picLocks noChangeAspect="true"/>
              </p:cNvPicPr>
              <p:nvPr/>
            </p:nvPicPr>
            <p:blipFill>
              <a:blip r:embed="rId5"/>
              <a:srcRect l="-2583" r="-1582" t="-7030" b="-4226"/>
              <a:stretch>
                <a:fillRect/>
              </a:stretch>
            </p:blipFill>
            <p:spPr>
              <a:xfrm rot="0" flipH="false" flipV="false">
                <a:off x="853362" y="3528966"/>
                <a:ext cx="1227830" cy="808554"/>
              </a:xfrm>
              <a:prstGeom prst="rect">
                <a:avLst/>
              </a:prstGeom>
              <a:ln w="12700">
                <a:noFill/>
                <a:prstDash val="solid"/>
              </a:ln>
            </p:spPr>
          </p:pic>
          <p:pic>
            <p:nvPicPr>
              <p:cNvPr name="Picture 15" id="15"/>
              <p:cNvPicPr>
                <a:picLocks noChangeAspect="true"/>
              </p:cNvPicPr>
              <p:nvPr/>
            </p:nvPicPr>
            <p:blipFill>
              <a:blip r:embed="rId6"/>
              <a:srcRect l="0" r="0" t="0" b="0"/>
              <a:stretch>
                <a:fillRect/>
              </a:stretch>
            </p:blipFill>
            <p:spPr>
              <a:xfrm rot="0" flipH="false" flipV="false">
                <a:off x="718521" y="2633304"/>
                <a:ext cx="1170103" cy="1170103"/>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16" id="16"/>
              <p:cNvPicPr>
                <a:picLocks noChangeAspect="true"/>
              </p:cNvPicPr>
              <p:nvPr/>
            </p:nvPicPr>
            <p:blipFill>
              <a:blip r:embed="rId7"/>
              <a:srcRect l="0" r="0" t="0" b="0"/>
              <a:stretch>
                <a:fillRect/>
              </a:stretch>
            </p:blipFill>
            <p:spPr>
              <a:xfrm rot="0" flipH="false" flipV="false">
                <a:off x="3066510" y="2809344"/>
                <a:ext cx="880614" cy="808555"/>
              </a:xfrm>
              <a:prstGeom prst="rect">
                <a:avLst/>
              </a:prstGeom>
              <a:ln w="12700">
                <a:noFill/>
                <a:prstDash val="solid"/>
              </a:ln>
            </p:spPr>
          </p:pic>
          <p:cxnSp>
            <p:nvCxnSpPr>
              <p:cNvPr name="Connector 17" id="17"/>
              <p:cNvCxnSpPr/>
              <p:nvPr/>
            </p:nvCxnSpPr>
            <p:spPr>
              <a:xfrm rot="-5400000" flipH="false" flipV="false">
                <a:off x="1984704" y="2992808"/>
                <a:ext cx="827285" cy="1862140"/>
              </a:xfrm>
              <a:prstGeom prst="bentConnector4">
                <a:avLst>
                  <a:gd name="adj1" fmla="val -27633"/>
                  <a:gd name="adj2" fmla="val 99476"/>
                </a:avLst>
              </a:prstGeom>
              <a:noFill/>
              <a:ln w="12700" cap="flat">
                <a:solidFill>
                  <a:srgbClr val="FFCF00">
                    <a:alpha val="100000"/>
                  </a:srgbClr>
                </a:solidFill>
                <a:prstDash val="dash"/>
                <a:headEnd type="triangle" w="med" len="med"/>
                <a:tailEnd type="triangle" w="med" len="med"/>
              </a:ln>
            </p:spPr>
          </p:cxnSp>
          <p:cxnSp>
            <p:nvCxnSpPr>
              <p:cNvPr name="Connector 18" id="18"/>
              <p:cNvCxnSpPr/>
              <p:nvPr/>
            </p:nvCxnSpPr>
            <p:spPr>
              <a:xfrm rot="0" flipH="false" flipV="true">
                <a:off x="1888624" y="3213622"/>
                <a:ext cx="1177886" cy="4734"/>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grpSp>
        <p:sp>
          <p:nvSpPr>
            <p:cNvPr name="AutoShape 19" id="19"/>
            <p:cNvSpPr/>
            <p:nvPr/>
          </p:nvSpPr>
          <p:spPr>
            <a:xfrm rot="0" flipH="false" flipV="false">
              <a:off x="1467276" y="4287403"/>
              <a:ext cx="1938669"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Receipt Printer</a:t>
              </a:r>
              <a:endParaRPr lang="en-US" sz="1100"/>
            </a:p>
          </p:txBody>
        </p:sp>
        <p:sp>
          <p:nvSpPr>
            <p:cNvPr name="AutoShape 20" id="20"/>
            <p:cNvSpPr/>
            <p:nvPr/>
          </p:nvSpPr>
          <p:spPr>
            <a:xfrm rot="0" flipH="false" flipV="false">
              <a:off x="1429011" y="4561844"/>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cxnSp>
          <p:nvCxnSpPr>
            <p:cNvPr name="Connector 21" id="21"/>
            <p:cNvCxnSpPr/>
            <p:nvPr/>
          </p:nvCxnSpPr>
          <p:spPr>
            <a:xfrm rot="0" flipH="false" flipV="true">
              <a:off x="3347089" y="4187296"/>
              <a:ext cx="413887" cy="151415"/>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2" id="22"/>
            <p:cNvPicPr>
              <a:picLocks noChangeAspect="true"/>
            </p:cNvPicPr>
            <p:nvPr/>
          </p:nvPicPr>
          <p:blipFill>
            <a:blip r:embed="rId8"/>
            <a:srcRect l="0" r="0" t="0" b="0"/>
            <a:stretch>
              <a:fillRect/>
            </a:stretch>
          </p:blipFill>
          <p:spPr>
            <a:xfrm rot="0" flipH="false" flipV="false">
              <a:off x="3688413" y="3765054"/>
              <a:ext cx="495489" cy="494687"/>
            </a:xfrm>
            <a:prstGeom prst="ellipse">
              <a:avLst/>
            </a:prstGeom>
            <a:ln w="12700">
              <a:solidFill>
                <a:srgbClr val="FFCF00">
                  <a:alpha val="100000"/>
                </a:srgbClr>
              </a:solidFill>
              <a:prstDash val="solid"/>
            </a:ln>
          </p:spPr>
        </p:pic>
        <p:sp>
          <p:nvSpPr>
            <p:cNvPr name="AutoShape 23" id="23"/>
            <p:cNvSpPr/>
            <p:nvPr/>
          </p:nvSpPr>
          <p:spPr>
            <a:xfrm rot="0" flipH="false" flipV="false">
              <a:off x="1827759" y="2771061"/>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POS</a:t>
              </a:r>
              <a:r>
                <a:rPr lang="en-US" b="false" i="false" strike="noStrike" u="none" sz="10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Receipt Printer</a:t>
              </a:r>
            </a:p>
          </p:txBody>
        </p:sp>
        <p:sp>
          <p:nvSpPr>
            <p:cNvPr name="AutoShape 24" id="24"/>
            <p:cNvSpPr/>
            <p:nvPr/>
          </p:nvSpPr>
          <p:spPr>
            <a:xfrm rot="0" flipH="false" flipV="false">
              <a:off x="1516637" y="3240434"/>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USB cable)</a:t>
              </a:r>
              <a:endParaRPr lang="en-US" sz="1100"/>
            </a:p>
          </p:txBody>
        </p:sp>
        <p:cxnSp>
          <p:nvCxnSpPr>
            <p:cNvPr name="Connector 25" id="25"/>
            <p:cNvCxnSpPr/>
            <p:nvPr/>
          </p:nvCxnSpPr>
          <p:spPr>
            <a:xfrm rot="0" flipH="false" flipV="true">
              <a:off x="2842345" y="2675052"/>
              <a:ext cx="420536" cy="512717"/>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6" id="26"/>
            <p:cNvPicPr>
              <a:picLocks noChangeAspect="true"/>
            </p:cNvPicPr>
            <p:nvPr/>
          </p:nvPicPr>
          <p:blipFill>
            <a:blip r:embed="rId9"/>
            <a:srcRect l="0" r="0" t="0" b="0"/>
            <a:stretch>
              <a:fillRect/>
            </a:stretch>
          </p:blipFill>
          <p:spPr>
            <a:xfrm rot="0" flipH="false" flipV="false">
              <a:off x="3095804" y="2356376"/>
              <a:ext cx="822025" cy="398087"/>
            </a:xfrm>
            <a:prstGeom prst="ellipse">
              <a:avLst/>
            </a:prstGeom>
            <a:ln w="12700">
              <a:solidFill>
                <a:srgbClr val="FFCF00">
                  <a:alpha val="100000"/>
                </a:srgbClr>
              </a:solidFill>
              <a:prstDash val="solid"/>
            </a:ln>
          </p:spPr>
        </p:pic>
      </p:grpSp>
      <p:sp>
        <p:nvSpPr>
          <p:cNvPr name="AutoShape 27" id="27"/>
          <p:cNvSpPr/>
          <p:nvPr/>
        </p:nvSpPr>
        <p:spPr>
          <a:xfrm rot="-5400000" flipH="false" flipV="false">
            <a:off x="2288141" y="613372"/>
            <a:ext cx="298954" cy="3371794"/>
          </a:xfrm>
          <a:prstGeom prst="rightBrace">
            <a:avLst>
              <a:gd name="adj1" fmla="val 8333"/>
              <a:gd name="adj2" fmla="val 50000"/>
            </a:avLst>
          </a:prstGeom>
          <a:noFill/>
          <a:ln w="12700" cap="flat">
            <a:solidFill>
              <a:srgbClr val="C9009F">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8" id="28"/>
          <p:cNvSpPr/>
          <p:nvPr/>
        </p:nvSpPr>
        <p:spPr>
          <a:xfrm rot="0" flipH="false" flipV="false">
            <a:off x="1749675" y="1891449"/>
            <a:ext cx="129734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Cashier Counter</a:t>
            </a:r>
            <a:endParaRPr lang="en-US" sz="1100"/>
          </a:p>
        </p:txBody>
      </p:sp>
      <p:grpSp>
        <p:nvGrpSpPr>
          <p:cNvPr name="Group 29" id="29"/>
          <p:cNvGrpSpPr/>
          <p:nvPr/>
        </p:nvGrpSpPr>
        <p:grpSpPr>
          <a:xfrm>
            <a:off x="5892567" y="1894731"/>
            <a:ext cx="4763212" cy="2723467"/>
            <a:chOff x="5892567" y="1894731"/>
            <a:chExt cx="4763212" cy="2723467"/>
          </a:xfrm>
        </p:grpSpPr>
        <p:pic>
          <p:nvPicPr>
            <p:cNvPr name="Picture 30" id="30"/>
            <p:cNvPicPr>
              <a:picLocks noChangeAspect="true"/>
            </p:cNvPicPr>
            <p:nvPr/>
          </p:nvPicPr>
          <p:blipFill>
            <a:blip r:embed="rId10"/>
            <a:srcRect l="0" r="0" t="10249" b="12737"/>
            <a:stretch>
              <a:fillRect/>
            </a:stretch>
          </p:blipFill>
          <p:spPr>
            <a:xfrm rot="0" flipH="false" flipV="false">
              <a:off x="7333360" y="2326113"/>
              <a:ext cx="1740253" cy="1340224"/>
            </a:xfrm>
            <a:prstGeom prst="rect">
              <a:avLst/>
            </a:prstGeom>
            <a:ln w="12700">
              <a:noFill/>
              <a:prstDash val="solid"/>
            </a:ln>
          </p:spPr>
        </p:pic>
        <p:pic>
          <p:nvPicPr>
            <p:cNvPr name="Picture 31" id="31"/>
            <p:cNvPicPr>
              <a:picLocks noChangeAspect="true"/>
            </p:cNvPicPr>
            <p:nvPr/>
          </p:nvPicPr>
          <p:blipFill>
            <a:blip r:embed="rId7"/>
            <a:srcRect l="0" r="0" t="0" b="0"/>
            <a:stretch>
              <a:fillRect/>
            </a:stretch>
          </p:blipFill>
          <p:spPr>
            <a:xfrm rot="0" flipH="false" flipV="false">
              <a:off x="9421586" y="2624955"/>
              <a:ext cx="1088469" cy="999402"/>
            </a:xfrm>
            <a:prstGeom prst="rect">
              <a:avLst/>
            </a:prstGeom>
            <a:ln w="12700">
              <a:noFill/>
              <a:prstDash val="solid"/>
            </a:ln>
          </p:spPr>
        </p:pic>
        <p:pic>
          <p:nvPicPr>
            <p:cNvPr name="Picture 32" id="32"/>
            <p:cNvPicPr>
              <a:picLocks noChangeAspect="true"/>
            </p:cNvPicPr>
            <p:nvPr/>
          </p:nvPicPr>
          <p:blipFill>
            <a:blip r:embed="rId11"/>
            <a:srcRect l="0" r="0" t="0" b="0"/>
            <a:stretch>
              <a:fillRect/>
            </a:stretch>
          </p:blipFill>
          <p:spPr>
            <a:xfrm rot="0" flipH="false" flipV="false">
              <a:off x="5892567" y="2429494"/>
              <a:ext cx="1352550" cy="1352550"/>
            </a:xfrm>
            <a:prstGeom prst="rect">
              <a:avLst/>
            </a:prstGeom>
            <a:ln w="12700">
              <a:noFill/>
              <a:prstDash val="solid"/>
            </a:ln>
          </p:spPr>
        </p:pic>
        <p:cxnSp>
          <p:nvCxnSpPr>
            <p:cNvPr name="Connector 33" id="33"/>
            <p:cNvCxnSpPr/>
            <p:nvPr/>
          </p:nvCxnSpPr>
          <p:spPr>
            <a:xfrm rot="0" flipH="false" flipV="true">
              <a:off x="8385742" y="3464367"/>
              <a:ext cx="0" cy="49750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34" id="34"/>
            <p:cNvCxnSpPr/>
            <p:nvPr/>
          </p:nvCxnSpPr>
          <p:spPr>
            <a:xfrm rot="0" flipH="false" flipV="true">
              <a:off x="6798242" y="3495907"/>
              <a:ext cx="0" cy="46596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35" id="35"/>
            <p:cNvCxnSpPr/>
            <p:nvPr/>
          </p:nvCxnSpPr>
          <p:spPr>
            <a:xfrm rot="0" flipH="false" flipV="false">
              <a:off x="6804592" y="3961876"/>
              <a:ext cx="1581150" cy="0"/>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36" id="36"/>
            <p:cNvCxnSpPr/>
            <p:nvPr/>
          </p:nvCxnSpPr>
          <p:spPr>
            <a:xfrm rot="0" flipH="false" flipV="true">
              <a:off x="8503766" y="3464367"/>
              <a:ext cx="0" cy="49750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37" id="37"/>
            <p:cNvCxnSpPr/>
            <p:nvPr/>
          </p:nvCxnSpPr>
          <p:spPr>
            <a:xfrm rot="0" flipH="false" flipV="false">
              <a:off x="8503766" y="3961876"/>
              <a:ext cx="1379430" cy="0"/>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38" id="38"/>
            <p:cNvCxnSpPr/>
            <p:nvPr/>
          </p:nvCxnSpPr>
          <p:spPr>
            <a:xfrm rot="0" flipH="false" flipV="true">
              <a:off x="9920723" y="3495907"/>
              <a:ext cx="0" cy="465969"/>
            </a:xfrm>
            <a:prstGeom prst="straightConnector1">
              <a:avLst/>
            </a:prstGeom>
            <a:noFill/>
            <a:ln w="12700" cap="flat">
              <a:solidFill>
                <a:srgbClr val="FFCF00">
                  <a:alpha val="100000"/>
                </a:srgbClr>
              </a:solidFill>
              <a:prstDash val="dash"/>
              <a:headEnd type="none" w="med" len="med"/>
              <a:tailEnd type="triangle" w="med" len="med"/>
            </a:ln>
          </p:spPr>
        </p:cxnSp>
        <p:sp>
          <p:nvSpPr>
            <p:cNvPr name="AutoShape 39" id="39"/>
            <p:cNvSpPr/>
            <p:nvPr/>
          </p:nvSpPr>
          <p:spPr>
            <a:xfrm rot="0" flipH="false" flipV="false">
              <a:off x="6856905" y="3584141"/>
              <a:ext cx="1317308"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Label printer </a:t>
              </a:r>
              <a:r>
                <a:rPr lang="en-US" b="false" i="false" strike="noStrike" u="none" sz="1000">
                  <a:solidFill>
                    <a:srgbClr val="000000"/>
                  </a:solidFill>
                  <a:latin typeface="Roboto"/>
                  <a:ea typeface="Roboto"/>
                  <a:cs typeface="Roboto"/>
                  <a:sym typeface="Roboto"/>
                </a:rPr>
                <a:t>to</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 SH Router</a:t>
              </a:r>
            </a:p>
          </p:txBody>
        </p:sp>
        <p:sp>
          <p:nvSpPr>
            <p:cNvPr name="AutoShape 40" id="40"/>
            <p:cNvSpPr/>
            <p:nvPr/>
          </p:nvSpPr>
          <p:spPr>
            <a:xfrm rot="0" flipH="false" flipV="false">
              <a:off x="8546266" y="3593062"/>
              <a:ext cx="1317308"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Kitchen</a:t>
              </a:r>
              <a:r>
                <a:rPr lang="en-US" b="false" i="false" strike="noStrike" u="none" sz="1000">
                  <a:solidFill>
                    <a:srgbClr val="000000"/>
                  </a:solidFill>
                  <a:latin typeface="Roboto"/>
                  <a:ea typeface="Roboto"/>
                  <a:cs typeface="Roboto"/>
                  <a:sym typeface="Roboto"/>
                </a:rPr>
                <a:t> </a:t>
              </a:r>
              <a:r>
                <a:rPr lang="en-US" b="true" i="false" strike="noStrike" u="none" sz="1000">
                  <a:solidFill>
                    <a:srgbClr val="000000"/>
                  </a:solidFill>
                  <a:latin typeface="Roboto"/>
                  <a:ea typeface="Roboto"/>
                  <a:cs typeface="Roboto"/>
                  <a:sym typeface="Roboto"/>
                </a:rPr>
                <a:t>station</a:t>
              </a:r>
              <a:r>
                <a:rPr lang="en-US" b="false" i="false" strike="noStrike" u="none" sz="1000">
                  <a:solidFill>
                    <a:srgbClr val="000000"/>
                  </a:solidFill>
                  <a:latin typeface="Roboto"/>
                  <a:ea typeface="Roboto"/>
                  <a:cs typeface="Roboto"/>
                  <a:sym typeface="Roboto"/>
                </a:rPr>
                <a:t> to </a:t>
              </a:r>
              <a:r>
                <a:rPr lang="en-US" b="true" i="false" strike="noStrike" u="none" sz="1000">
                  <a:solidFill>
                    <a:srgbClr val="000000"/>
                  </a:solidFill>
                  <a:latin typeface="Roboto"/>
                  <a:ea typeface="Roboto"/>
                  <a:cs typeface="Roboto"/>
                  <a:sym typeface="Roboto"/>
                </a:rPr>
                <a:t>SH</a:t>
              </a:r>
              <a:r>
                <a:rPr lang="en-US" b="false" i="false" strike="noStrike" u="none" sz="1000">
                  <a:solidFill>
                    <a:srgbClr val="000000"/>
                  </a:solidFill>
                  <a:latin typeface="Roboto"/>
                  <a:ea typeface="Roboto"/>
                  <a:cs typeface="Roboto"/>
                  <a:sym typeface="Roboto"/>
                </a:rPr>
                <a:t> </a:t>
              </a:r>
              <a:r>
                <a:rPr lang="en-US" b="true" i="false" strike="noStrike" u="none" sz="1000">
                  <a:solidFill>
                    <a:srgbClr val="000000"/>
                  </a:solidFill>
                  <a:latin typeface="Roboto"/>
                  <a:ea typeface="Roboto"/>
                  <a:cs typeface="Roboto"/>
                  <a:sym typeface="Roboto"/>
                </a:rPr>
                <a:t>Router</a:t>
              </a:r>
              <a:endParaRPr lang="en-US" sz="1100"/>
            </a:p>
          </p:txBody>
        </p:sp>
        <p:sp>
          <p:nvSpPr>
            <p:cNvPr name="AutoShape 41" id="41"/>
            <p:cNvSpPr/>
            <p:nvPr/>
          </p:nvSpPr>
          <p:spPr>
            <a:xfrm rot="0" flipH="false" flipV="false">
              <a:off x="6565097" y="4002198"/>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LAN cable)</a:t>
              </a:r>
              <a:endParaRPr lang="en-US" sz="1100"/>
            </a:p>
          </p:txBody>
        </p:sp>
        <p:sp>
          <p:nvSpPr>
            <p:cNvPr name="AutoShape 42" id="42"/>
            <p:cNvSpPr/>
            <p:nvPr/>
          </p:nvSpPr>
          <p:spPr>
            <a:xfrm rot="0" flipH="false" flipV="false">
              <a:off x="8104278" y="3993171"/>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LAN cable)</a:t>
              </a:r>
              <a:endParaRPr lang="en-US" sz="1100"/>
            </a:p>
          </p:txBody>
        </p:sp>
        <p:cxnSp>
          <p:nvCxnSpPr>
            <p:cNvPr name="Connector 43" id="43"/>
            <p:cNvCxnSpPr/>
            <p:nvPr/>
          </p:nvCxnSpPr>
          <p:spPr>
            <a:xfrm rot="0" flipH="false" flipV="true">
              <a:off x="6727501" y="3984251"/>
              <a:ext cx="296404" cy="311234"/>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44" id="44"/>
            <p:cNvPicPr>
              <a:picLocks noChangeAspect="true"/>
            </p:cNvPicPr>
            <p:nvPr/>
          </p:nvPicPr>
          <p:blipFill>
            <a:blip r:embed="rId12"/>
            <a:srcRect l="-1519" r="1519" t="3672" b="6535"/>
            <a:stretch>
              <a:fillRect/>
            </a:stretch>
          </p:blipFill>
          <p:spPr>
            <a:xfrm rot="0" flipH="false" flipV="false">
              <a:off x="6304575" y="4139868"/>
              <a:ext cx="608196" cy="478330"/>
            </a:xfrm>
            <a:prstGeom prst="ellipse">
              <a:avLst/>
            </a:prstGeom>
            <a:ln w="12700">
              <a:solidFill>
                <a:srgbClr val="FFCF00">
                  <a:alpha val="100000"/>
                </a:srgbClr>
              </a:solidFill>
              <a:prstDash val="solid"/>
            </a:ln>
          </p:spPr>
        </p:pic>
        <p:cxnSp>
          <p:nvCxnSpPr>
            <p:cNvPr name="Connector 45" id="45"/>
            <p:cNvCxnSpPr/>
            <p:nvPr/>
          </p:nvCxnSpPr>
          <p:spPr>
            <a:xfrm rot="10800000" flipH="false" flipV="false">
              <a:off x="9772536" y="3976380"/>
              <a:ext cx="197984" cy="185195"/>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46" id="46"/>
            <p:cNvPicPr>
              <a:picLocks noChangeAspect="true"/>
            </p:cNvPicPr>
            <p:nvPr/>
          </p:nvPicPr>
          <p:blipFill>
            <a:blip r:embed="rId12"/>
            <a:srcRect l="-1519" r="1519" t="3672" b="6535"/>
            <a:stretch>
              <a:fillRect/>
            </a:stretch>
          </p:blipFill>
          <p:spPr>
            <a:xfrm rot="0" flipH="false" flipV="false">
              <a:off x="9881452" y="4091525"/>
              <a:ext cx="608196" cy="478330"/>
            </a:xfrm>
            <a:prstGeom prst="ellipse">
              <a:avLst/>
            </a:prstGeom>
            <a:ln w="12700">
              <a:solidFill>
                <a:srgbClr val="FFCF00">
                  <a:alpha val="100000"/>
                </a:srgbClr>
              </a:solidFill>
              <a:prstDash val="solid"/>
            </a:ln>
          </p:spPr>
        </p:pic>
        <p:sp>
          <p:nvSpPr>
            <p:cNvPr name="AutoShape 47" id="47"/>
            <p:cNvSpPr/>
            <p:nvPr/>
          </p:nvSpPr>
          <p:spPr>
            <a:xfrm rot="-5400000" flipH="false" flipV="false">
              <a:off x="8134506" y="-8420"/>
              <a:ext cx="298954" cy="4743592"/>
            </a:xfrm>
            <a:prstGeom prst="rightBrace">
              <a:avLst>
                <a:gd name="adj1" fmla="val 8333"/>
                <a:gd name="adj2" fmla="val 50000"/>
              </a:avLst>
            </a:prstGeom>
            <a:noFill/>
            <a:ln w="12700" cap="flat">
              <a:solidFill>
                <a:srgbClr val="C9009F">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8" id="48"/>
            <p:cNvSpPr/>
            <p:nvPr/>
          </p:nvSpPr>
          <p:spPr>
            <a:xfrm rot="0" flipH="false" flipV="false">
              <a:off x="7277184" y="1894731"/>
              <a:ext cx="2013598"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Drinks &amp; Kitchen Station</a:t>
              </a:r>
              <a:endParaRPr lang="en-US" sz="1100"/>
            </a:p>
          </p:txBody>
        </p:sp>
      </p:grpSp>
      <p:sp>
        <p:nvSpPr>
          <p:cNvPr name="AutoShape 49" id="49"/>
          <p:cNvSpPr/>
          <p:nvPr/>
        </p:nvSpPr>
        <p:spPr>
          <a:xfrm rot="0" flipH="false" flipV="false">
            <a:off x="1619662" y="6123226"/>
            <a:ext cx="8952676" cy="297517"/>
          </a:xfrm>
          <a:prstGeom prst="rect">
            <a:avLst/>
          </a:prstGeom>
          <a:noFill/>
          <a:ln w="12700">
            <a:solidFill>
              <a:srgbClr val="FF0000">
                <a:alpha val="100000"/>
              </a:srgbClr>
            </a:solidFill>
            <a:prstDash val="dashDot"/>
          </a:ln>
        </p:spPr>
        <p:txBody>
          <a:bodyPr anchor="t" rtlCol="false" lIns="91440" rIns="91440" tIns="45720" bIns="45720"/>
          <a:lstStyle/>
          <a:p>
            <a:pPr algn="ctr" indent="0">
              <a:lnSpc>
                <a:spcPct val="150000"/>
              </a:lnSpc>
              <a:defRPr/>
            </a:pPr>
            <a:r>
              <a:rPr lang="en-US" b="false" i="false" strike="noStrike" u="none" sz="1000">
                <a:solidFill>
                  <a:srgbClr val="000000"/>
                </a:solidFill>
                <a:latin typeface="Roboto"/>
                <a:ea typeface="Roboto"/>
                <a:cs typeface="Roboto"/>
                <a:sym typeface="Roboto"/>
              </a:rPr>
              <a:t>Hardware arrangement differs depending on the merchants business layout. Above is just an example to understand how a typical setup looks like.</a:t>
            </a:r>
            <a:endParaRPr lang="en-US" sz="1100"/>
          </a:p>
        </p:txBody>
      </p:sp>
      <p:pic>
        <p:nvPicPr>
          <p:cNvPr name="Picture 50" id="50"/>
          <p:cNvPicPr>
            <a:picLocks noChangeAspect="true"/>
          </p:cNvPicPr>
          <p:nvPr/>
        </p:nvPicPr>
        <p:blipFill>
          <a:blip r:embed="rId13"/>
          <a:srcRect l="0" r="0" t="0" b="0"/>
          <a:stretch>
            <a:fillRect/>
          </a:stretch>
        </p:blipFill>
        <p:spPr>
          <a:xfrm rot="0" flipH="false" flipV="false">
            <a:off x="1349165" y="5956191"/>
            <a:ext cx="474703" cy="474703"/>
          </a:xfrm>
          <a:prstGeom prst="rect">
            <a:avLst/>
          </a:prstGeom>
          <a:ln w="12700">
            <a:noFill/>
            <a:prstDash val="solid"/>
          </a:ln>
        </p:spPr>
      </p:pic>
      <p:grpSp>
        <p:nvGrpSpPr>
          <p:cNvPr name="Group 51" id="51"/>
          <p:cNvGrpSpPr/>
          <p:nvPr/>
        </p:nvGrpSpPr>
        <p:grpSpPr>
          <a:xfrm>
            <a:off x="582399" y="5030651"/>
            <a:ext cx="4951254" cy="738863"/>
            <a:chOff x="582399" y="5030651"/>
            <a:chExt cx="4951254" cy="738863"/>
          </a:xfrm>
        </p:grpSpPr>
        <p:sp>
          <p:nvSpPr>
            <p:cNvPr name="AutoShape 52" id="52"/>
            <p:cNvSpPr/>
            <p:nvPr/>
          </p:nvSpPr>
          <p:spPr>
            <a:xfrm rot="0" flipH="false" flipV="false">
              <a:off x="582399" y="5030651"/>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3" id="53"/>
            <p:cNvSpPr/>
            <p:nvPr/>
          </p:nvSpPr>
          <p:spPr>
            <a:xfrm rot="0" flipH="false" flipV="false">
              <a:off x="582399" y="5168951"/>
              <a:ext cx="4951254" cy="553998"/>
            </a:xfrm>
            <a:prstGeom prst="rect">
              <a:avLst/>
            </a:prstGeom>
            <a:noFill/>
            <a:ln w="12700">
              <a:noFill/>
              <a:prstDash val="solid"/>
            </a:ln>
          </p:spPr>
          <p:txBody>
            <a:bodyPr anchor="t" rtlCol="false" lIns="91440" rIns="91440" tIns="45720" bIns="45720"/>
            <a:lstStyle/>
            <a:p>
              <a:pPr algn="l" indent="-127000" marL="127000">
                <a:lnSpc>
                  <a:spcPct val="100000"/>
                </a:lnSpc>
                <a:buClr>
                  <a:srgbClr val="000000"/>
                </a:buClr>
                <a:buChar char="•"/>
                <a:defRPr/>
              </a:pPr>
              <a:r>
                <a:rPr lang="en-US" b="false" i="false" strike="noStrike" u="none" sz="1000">
                  <a:solidFill>
                    <a:srgbClr val="000000"/>
                  </a:solidFill>
                  <a:latin typeface="Roboto"/>
                  <a:ea typeface="Roboto"/>
                  <a:cs typeface="Roboto"/>
                  <a:sym typeface="Roboto"/>
                </a:rPr>
                <a:t>POS Register connects to SH Router via WiFi</a:t>
              </a:r>
              <a:endParaRPr lang="en-US" sz="1100"/>
            </a:p>
            <a:p>
              <a:pPr algn="l" indent="0">
                <a:lnSpc>
                  <a:spcPct val="100000"/>
                </a:lnSpc>
              </a:pPr>
              <a:r>
                <a:rPr lang="en-US" b="false" i="false" strike="noStrike" u="none" sz="1400">
                  <a:solidFill>
                    <a:srgbClr val="000000"/>
                  </a:solidFill>
                  <a:latin typeface="Arial"/>
                  <a:ea typeface="Arial"/>
                  <a:cs typeface="Arial"/>
                  <a:sym typeface="Arial"/>
                </a:rPr>
                <a:t/>
              </a:r>
            </a:p>
            <a:p>
              <a:pPr algn="l" indent="-127000" marL="127000">
                <a:lnSpc>
                  <a:spcPct val="100000"/>
                </a:lnSpc>
                <a:buClr>
                  <a:srgbClr val="000000"/>
                </a:buClr>
                <a:buChar char="•"/>
              </a:pPr>
              <a:r>
                <a:rPr lang="en-US" b="false" i="false" strike="noStrike" u="none" sz="1000">
                  <a:solidFill>
                    <a:srgbClr val="000000"/>
                  </a:solidFill>
                  <a:latin typeface="Roboto"/>
                  <a:ea typeface="Roboto"/>
                  <a:cs typeface="Roboto"/>
                  <a:sym typeface="Roboto"/>
                </a:rPr>
                <a:t>Cash drawer must be connected to the Receipt Printer for it to function.</a:t>
              </a:r>
            </a:p>
          </p:txBody>
        </p:sp>
      </p:grpSp>
      <p:grpSp>
        <p:nvGrpSpPr>
          <p:cNvPr name="Group 54" id="54"/>
          <p:cNvGrpSpPr/>
          <p:nvPr/>
        </p:nvGrpSpPr>
        <p:grpSpPr>
          <a:xfrm>
            <a:off x="6304575" y="5009719"/>
            <a:ext cx="4951254" cy="738863"/>
            <a:chOff x="6304575" y="5009719"/>
            <a:chExt cx="4951254" cy="738863"/>
          </a:xfrm>
        </p:grpSpPr>
        <p:sp>
          <p:nvSpPr>
            <p:cNvPr name="AutoShape 55" id="55"/>
            <p:cNvSpPr/>
            <p:nvPr/>
          </p:nvSpPr>
          <p:spPr>
            <a:xfrm rot="0" flipH="false" flipV="false">
              <a:off x="6304575" y="5009719"/>
              <a:ext cx="4800717" cy="738863"/>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6" id="56"/>
            <p:cNvSpPr/>
            <p:nvPr/>
          </p:nvSpPr>
          <p:spPr>
            <a:xfrm rot="0" flipH="false" flipV="false">
              <a:off x="6304575" y="5246128"/>
              <a:ext cx="4951254" cy="297517"/>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Printers are connected to the same SH Router as the POS using a LAN Cable.</a:t>
              </a:r>
              <a:endParaRPr lang="en-US" sz="1100"/>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grpSp>
        <p:nvGrpSpPr>
          <p:cNvPr name="Group 2" id="2"/>
          <p:cNvGrpSpPr/>
          <p:nvPr/>
        </p:nvGrpSpPr>
        <p:grpSpPr>
          <a:xfrm>
            <a:off x="3132355" y="4006883"/>
            <a:ext cx="5728576" cy="2393805"/>
            <a:chOff x="3132355" y="4006883"/>
            <a:chExt cx="5728576" cy="2393805"/>
          </a:xfrm>
        </p:grpSpPr>
        <p:pic>
          <p:nvPicPr>
            <p:cNvPr name="Picture 3" id="3"/>
            <p:cNvPicPr>
              <a:picLocks noChangeAspect="true"/>
            </p:cNvPicPr>
            <p:nvPr/>
          </p:nvPicPr>
          <p:blipFill>
            <a:blip r:embed="rId3"/>
            <a:srcRect l="0" r="0" t="10249" b="12737"/>
            <a:stretch>
              <a:fillRect/>
            </a:stretch>
          </p:blipFill>
          <p:spPr>
            <a:xfrm rot="0" flipH="false" flipV="false">
              <a:off x="7181598" y="4006883"/>
              <a:ext cx="1394687" cy="1074093"/>
            </a:xfrm>
            <a:prstGeom prst="rect">
              <a:avLst/>
            </a:prstGeom>
            <a:ln w="12700">
              <a:noFill/>
              <a:prstDash val="solid"/>
            </a:ln>
          </p:spPr>
        </p:pic>
        <p:pic>
          <p:nvPicPr>
            <p:cNvPr name="Picture 4" id="4"/>
            <p:cNvPicPr>
              <a:picLocks noChangeAspect="true"/>
            </p:cNvPicPr>
            <p:nvPr/>
          </p:nvPicPr>
          <p:blipFill>
            <a:blip r:embed="rId4"/>
            <a:srcRect l="0" r="0" t="0" b="0"/>
            <a:stretch>
              <a:fillRect/>
            </a:stretch>
          </p:blipFill>
          <p:spPr>
            <a:xfrm rot="0" flipH="false" flipV="false">
              <a:off x="4128411" y="4279308"/>
              <a:ext cx="801368" cy="735794"/>
            </a:xfrm>
            <a:prstGeom prst="rect">
              <a:avLst/>
            </a:prstGeom>
            <a:ln w="12700">
              <a:noFill/>
              <a:prstDash val="solid"/>
            </a:ln>
          </p:spPr>
        </p:pic>
        <p:pic>
          <p:nvPicPr>
            <p:cNvPr name="Picture 5" id="5"/>
            <p:cNvPicPr>
              <a:picLocks noChangeAspect="true"/>
            </p:cNvPicPr>
            <p:nvPr/>
          </p:nvPicPr>
          <p:blipFill>
            <a:blip r:embed="rId4"/>
            <a:srcRect l="0" r="0" t="0" b="0"/>
            <a:stretch>
              <a:fillRect/>
            </a:stretch>
          </p:blipFill>
          <p:spPr>
            <a:xfrm rot="0" flipH="false" flipV="false">
              <a:off x="5153858" y="4279308"/>
              <a:ext cx="801368" cy="735794"/>
            </a:xfrm>
            <a:prstGeom prst="rect">
              <a:avLst/>
            </a:prstGeom>
            <a:ln w="12700">
              <a:noFill/>
              <a:prstDash val="solid"/>
            </a:ln>
          </p:spPr>
        </p:pic>
        <p:pic>
          <p:nvPicPr>
            <p:cNvPr name="Picture 6" id="6"/>
            <p:cNvPicPr>
              <a:picLocks noChangeAspect="true"/>
            </p:cNvPicPr>
            <p:nvPr/>
          </p:nvPicPr>
          <p:blipFill>
            <a:blip r:embed="rId4"/>
            <a:srcRect l="0" r="0" t="0" b="0"/>
            <a:stretch>
              <a:fillRect/>
            </a:stretch>
          </p:blipFill>
          <p:spPr>
            <a:xfrm rot="0" flipH="false" flipV="false">
              <a:off x="3132355" y="4279307"/>
              <a:ext cx="801368" cy="735794"/>
            </a:xfrm>
            <a:prstGeom prst="rect">
              <a:avLst/>
            </a:prstGeom>
            <a:ln w="12700">
              <a:noFill/>
              <a:prstDash val="solid"/>
            </a:ln>
          </p:spPr>
        </p:pic>
        <p:cxnSp>
          <p:nvCxnSpPr>
            <p:cNvPr name="Connector 7" id="7"/>
            <p:cNvCxnSpPr/>
            <p:nvPr/>
          </p:nvCxnSpPr>
          <p:spPr>
            <a:xfrm rot="0" flipH="false" flipV="true">
              <a:off x="3496888" y="4869190"/>
              <a:ext cx="0" cy="358325"/>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8" id="8"/>
            <p:cNvCxnSpPr/>
            <p:nvPr/>
          </p:nvCxnSpPr>
          <p:spPr>
            <a:xfrm rot="0" flipH="false" flipV="true">
              <a:off x="4499618" y="4916276"/>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9" id="9"/>
            <p:cNvCxnSpPr/>
            <p:nvPr/>
          </p:nvCxnSpPr>
          <p:spPr>
            <a:xfrm rot="0" flipH="false" flipV="true">
              <a:off x="5518657" y="4891004"/>
              <a:ext cx="0" cy="336511"/>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10" id="10"/>
            <p:cNvCxnSpPr/>
            <p:nvPr/>
          </p:nvCxnSpPr>
          <p:spPr>
            <a:xfrm rot="0" flipH="false" flipV="false">
              <a:off x="3496888" y="5227515"/>
              <a:ext cx="4860029" cy="0"/>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11" id="11"/>
            <p:cNvCxnSpPr/>
            <p:nvPr/>
          </p:nvCxnSpPr>
          <p:spPr>
            <a:xfrm rot="0" flipH="false" flipV="true">
              <a:off x="8023374" y="4916276"/>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12" id="12"/>
            <p:cNvCxnSpPr/>
            <p:nvPr/>
          </p:nvCxnSpPr>
          <p:spPr>
            <a:xfrm rot="0" flipH="false" flipV="true">
              <a:off x="8123535" y="4925356"/>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13" id="13"/>
            <p:cNvCxnSpPr/>
            <p:nvPr/>
          </p:nvCxnSpPr>
          <p:spPr>
            <a:xfrm rot="0" flipH="false" flipV="true">
              <a:off x="8208287" y="4925356"/>
              <a:ext cx="0" cy="311239"/>
            </a:xfrm>
            <a:prstGeom prst="straightConnector1">
              <a:avLst/>
            </a:prstGeom>
            <a:noFill/>
            <a:ln w="12700" cap="flat">
              <a:solidFill>
                <a:srgbClr val="FFCF00">
                  <a:alpha val="100000"/>
                </a:srgbClr>
              </a:solidFill>
              <a:prstDash val="dash"/>
              <a:headEnd type="none" w="med" len="med"/>
              <a:tailEnd type="triangle" w="med" len="med"/>
            </a:ln>
          </p:spPr>
        </p:cxnSp>
        <p:pic>
          <p:nvPicPr>
            <p:cNvPr name="Picture 14" id="14"/>
            <p:cNvPicPr>
              <a:picLocks noChangeAspect="true"/>
            </p:cNvPicPr>
            <p:nvPr/>
          </p:nvPicPr>
          <p:blipFill>
            <a:blip r:embed="rId4"/>
            <a:srcRect l="0" r="0" t="0" b="0"/>
            <a:stretch>
              <a:fillRect/>
            </a:stretch>
          </p:blipFill>
          <p:spPr>
            <a:xfrm rot="0" flipH="false" flipV="false">
              <a:off x="6217290" y="5534711"/>
              <a:ext cx="801368" cy="735794"/>
            </a:xfrm>
            <a:prstGeom prst="rect">
              <a:avLst/>
            </a:prstGeom>
            <a:ln w="12700">
              <a:noFill/>
              <a:prstDash val="solid"/>
            </a:ln>
          </p:spPr>
        </p:pic>
        <p:pic>
          <p:nvPicPr>
            <p:cNvPr name="Picture 15" id="15"/>
            <p:cNvPicPr>
              <a:picLocks noChangeAspect="true"/>
            </p:cNvPicPr>
            <p:nvPr/>
          </p:nvPicPr>
          <p:blipFill>
            <a:blip r:embed="rId4"/>
            <a:srcRect l="0" r="0" t="0" b="0"/>
            <a:stretch>
              <a:fillRect/>
            </a:stretch>
          </p:blipFill>
          <p:spPr>
            <a:xfrm rot="0" flipH="false" flipV="false">
              <a:off x="5153858" y="5534711"/>
              <a:ext cx="801368" cy="735794"/>
            </a:xfrm>
            <a:prstGeom prst="rect">
              <a:avLst/>
            </a:prstGeom>
            <a:ln w="12700">
              <a:noFill/>
              <a:prstDash val="solid"/>
            </a:ln>
          </p:spPr>
        </p:pic>
        <p:pic>
          <p:nvPicPr>
            <p:cNvPr name="Picture 16" id="16"/>
            <p:cNvPicPr>
              <a:picLocks noChangeAspect="true"/>
            </p:cNvPicPr>
            <p:nvPr/>
          </p:nvPicPr>
          <p:blipFill>
            <a:blip r:embed="rId4"/>
            <a:srcRect l="0" r="0" t="0" b="0"/>
            <a:stretch>
              <a:fillRect/>
            </a:stretch>
          </p:blipFill>
          <p:spPr>
            <a:xfrm rot="0" flipH="false" flipV="false">
              <a:off x="4128622" y="5534711"/>
              <a:ext cx="801368" cy="735794"/>
            </a:xfrm>
            <a:prstGeom prst="rect">
              <a:avLst/>
            </a:prstGeom>
            <a:ln w="12700">
              <a:noFill/>
              <a:prstDash val="solid"/>
            </a:ln>
          </p:spPr>
        </p:pic>
        <p:pic>
          <p:nvPicPr>
            <p:cNvPr name="Picture 17" id="17"/>
            <p:cNvPicPr>
              <a:picLocks noChangeAspect="true"/>
            </p:cNvPicPr>
            <p:nvPr/>
          </p:nvPicPr>
          <p:blipFill>
            <a:blip r:embed="rId5"/>
            <a:srcRect l="32073" r="37868" t="31512" b="43122"/>
            <a:stretch>
              <a:fillRect/>
            </a:stretch>
          </p:blipFill>
          <p:spPr>
            <a:xfrm rot="0" flipH="false" flipV="false">
              <a:off x="7124362" y="5580050"/>
              <a:ext cx="1736569" cy="820638"/>
            </a:xfrm>
            <a:prstGeom prst="rect">
              <a:avLst/>
            </a:prstGeom>
            <a:ln w="12700">
              <a:noFill/>
              <a:prstDash val="solid"/>
            </a:ln>
          </p:spPr>
        </p:pic>
        <p:cxnSp>
          <p:nvCxnSpPr>
            <p:cNvPr name="Connector 18" id="18"/>
            <p:cNvCxnSpPr/>
            <p:nvPr/>
          </p:nvCxnSpPr>
          <p:spPr>
            <a:xfrm rot="0" flipH="false" flipV="true">
              <a:off x="8313669" y="4941728"/>
              <a:ext cx="0" cy="1073239"/>
            </a:xfrm>
            <a:prstGeom prst="straightConnector1">
              <a:avLst/>
            </a:prstGeom>
            <a:noFill/>
            <a:ln w="12700" cap="flat">
              <a:solidFill>
                <a:srgbClr val="FFCF00">
                  <a:alpha val="100000"/>
                </a:srgbClr>
              </a:solidFill>
              <a:prstDash val="dash"/>
              <a:headEnd type="none" w="med" len="med"/>
              <a:tailEnd type="triangle" w="med" len="med"/>
            </a:ln>
          </p:spPr>
        </p:cxnSp>
      </p:grpSp>
      <p:sp>
        <p:nvSpPr>
          <p:cNvPr name="AutoShape 19" id="19"/>
          <p:cNvSpPr/>
          <p:nvPr/>
        </p:nvSpPr>
        <p:spPr>
          <a:xfrm rot="0" flipH="false" flipV="false">
            <a:off x="2618014" y="4032940"/>
            <a:ext cx="6679358" cy="2450600"/>
          </a:xfrm>
          <a:prstGeom prst="rect">
            <a:avLst/>
          </a:prstGeom>
          <a:noFill/>
          <a:ln w="12700" cap="flat">
            <a:solidFill>
              <a:srgbClr val="FFCF00">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0" id="20"/>
          <p:cNvSpPr/>
          <p:nvPr/>
        </p:nvSpPr>
        <p:spPr>
          <a:xfrm rot="0" flipH="false" flipV="false">
            <a:off x="8356917" y="1937545"/>
            <a:ext cx="3340278" cy="1974219"/>
          </a:xfrm>
          <a:prstGeom prst="rect">
            <a:avLst/>
          </a:prstGeom>
          <a:noFill/>
          <a:ln w="12700" cap="flat">
            <a:solidFill>
              <a:srgbClr val="FFCF00">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1" id="21"/>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2" id="22"/>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Android (Cont.)</a:t>
            </a:r>
            <a:endParaRPr lang="en-US" sz="1100"/>
          </a:p>
        </p:txBody>
      </p:sp>
      <p:sp>
        <p:nvSpPr>
          <p:cNvPr name="AutoShape 23" id="23"/>
          <p:cNvSpPr/>
          <p:nvPr/>
        </p:nvSpPr>
        <p:spPr>
          <a:xfrm rot="0" flipH="false" flipV="false">
            <a:off x="1909636" y="65476"/>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24" id="24"/>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25" id="25"/>
          <p:cNvPicPr>
            <a:picLocks noChangeAspect="true"/>
          </p:cNvPicPr>
          <p:nvPr/>
        </p:nvPicPr>
        <p:blipFill>
          <a:blip r:embed="rId6"/>
          <a:srcRect l="0" r="0" t="0" b="0"/>
          <a:stretch>
            <a:fillRect/>
          </a:stretch>
        </p:blipFill>
        <p:spPr>
          <a:xfrm rot="0" flipH="false" flipV="false">
            <a:off x="185668" y="238146"/>
            <a:ext cx="1596274" cy="238087"/>
          </a:xfrm>
          <a:prstGeom prst="rect">
            <a:avLst/>
          </a:prstGeom>
          <a:ln w="12700">
            <a:noFill/>
            <a:prstDash val="solid"/>
          </a:ln>
        </p:spPr>
      </p:pic>
      <p:pic>
        <p:nvPicPr>
          <p:cNvPr name="Picture 26" id="26"/>
          <p:cNvPicPr>
            <a:picLocks noChangeAspect="true"/>
          </p:cNvPicPr>
          <p:nvPr/>
        </p:nvPicPr>
        <p:blipFill>
          <a:blip r:embed="rId7"/>
          <a:srcRect l="0" r="0" t="0" b="0"/>
          <a:stretch>
            <a:fillRect/>
          </a:stretch>
        </p:blipFill>
        <p:spPr>
          <a:xfrm rot="0" flipH="false" flipV="false">
            <a:off x="10833111" y="0"/>
            <a:ext cx="1099523" cy="1099523"/>
          </a:xfrm>
          <a:prstGeom prst="rect">
            <a:avLst/>
          </a:prstGeom>
          <a:ln w="12700">
            <a:noFill/>
            <a:prstDash val="solid"/>
          </a:ln>
        </p:spPr>
      </p:pic>
      <p:sp>
        <p:nvSpPr>
          <p:cNvPr name="AutoShape 27" id="27"/>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28" id="28"/>
          <p:cNvSpPr/>
          <p:nvPr/>
        </p:nvSpPr>
        <p:spPr>
          <a:xfrm rot="0" flipH="false" flipV="false">
            <a:off x="185668" y="1111648"/>
            <a:ext cx="11511527" cy="276999"/>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Now, let’s explore something more complex—a large restaurant setup featuring multiple kitchen stations and 2 floors.</a:t>
            </a:r>
            <a:endParaRPr lang="en-US" sz="1100"/>
          </a:p>
        </p:txBody>
      </p:sp>
      <p:sp>
        <p:nvSpPr>
          <p:cNvPr name="AutoShape 29" id="29"/>
          <p:cNvSpPr/>
          <p:nvPr/>
        </p:nvSpPr>
        <p:spPr>
          <a:xfrm rot="0" flipH="false" flipV="false">
            <a:off x="299375" y="1510919"/>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0" id="30"/>
          <p:cNvSpPr/>
          <p:nvPr/>
        </p:nvSpPr>
        <p:spPr>
          <a:xfrm rot="0" flipH="false" flipV="false">
            <a:off x="403856" y="1556619"/>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Restaurant </a:t>
            </a:r>
            <a:endParaRPr lang="en-US" sz="1100"/>
          </a:p>
        </p:txBody>
      </p:sp>
      <p:pic>
        <p:nvPicPr>
          <p:cNvPr name="Picture 31" id="31"/>
          <p:cNvPicPr>
            <a:picLocks noChangeAspect="true"/>
          </p:cNvPicPr>
          <p:nvPr/>
        </p:nvPicPr>
        <p:blipFill>
          <a:blip r:embed="rId8"/>
          <a:srcRect l="35990" r="37590" t="25755" b="26107"/>
          <a:stretch>
            <a:fillRect/>
          </a:stretch>
        </p:blipFill>
        <p:spPr>
          <a:xfrm rot="0" flipH="false" flipV="false">
            <a:off x="5308047" y="1910298"/>
            <a:ext cx="1146732" cy="1170103"/>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32" id="32"/>
          <p:cNvPicPr>
            <a:picLocks noChangeAspect="true"/>
          </p:cNvPicPr>
          <p:nvPr/>
        </p:nvPicPr>
        <p:blipFill>
          <a:blip r:embed="rId9"/>
          <a:srcRect l="0" r="0" t="0" b="0"/>
          <a:stretch>
            <a:fillRect/>
          </a:stretch>
        </p:blipFill>
        <p:spPr>
          <a:xfrm rot="0" flipH="false" flipV="false">
            <a:off x="5721872" y="3205291"/>
            <a:ext cx="444500" cy="444500"/>
          </a:xfrm>
          <a:prstGeom prst="rect">
            <a:avLst/>
          </a:prstGeom>
          <a:ln w="12700">
            <a:noFill/>
            <a:prstDash val="solid"/>
          </a:ln>
        </p:spPr>
      </p:pic>
      <p:sp>
        <p:nvSpPr>
          <p:cNvPr name="AutoShape 33" id="33"/>
          <p:cNvSpPr/>
          <p:nvPr/>
        </p:nvSpPr>
        <p:spPr>
          <a:xfrm rot="0" flipH="false" flipV="false">
            <a:off x="1073733" y="3876550"/>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4" id="34"/>
          <p:cNvSpPr/>
          <p:nvPr/>
        </p:nvSpPr>
        <p:spPr>
          <a:xfrm rot="0" flipH="false" flipV="false">
            <a:off x="1178214" y="3922250"/>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1</a:t>
            </a:r>
            <a:r>
              <a:rPr lang="en-US" b="true" i="false" strike="noStrike" u="none" sz="1200" baseline="30000">
                <a:solidFill>
                  <a:srgbClr val="000000"/>
                </a:solidFill>
                <a:latin typeface="Roboto"/>
                <a:ea typeface="Roboto"/>
                <a:cs typeface="Roboto"/>
                <a:sym typeface="Roboto"/>
              </a:rPr>
              <a:t>st</a:t>
            </a:r>
            <a:r>
              <a:rPr lang="en-US" b="true" i="false" strike="noStrike" u="none" sz="1200">
                <a:solidFill>
                  <a:srgbClr val="000000"/>
                </a:solidFill>
                <a:latin typeface="Roboto"/>
                <a:ea typeface="Roboto"/>
                <a:cs typeface="Roboto"/>
                <a:sym typeface="Roboto"/>
              </a:rPr>
              <a:t> Floor</a:t>
            </a:r>
            <a:endParaRPr lang="en-US" sz="1100"/>
          </a:p>
        </p:txBody>
      </p:sp>
      <p:sp>
        <p:nvSpPr>
          <p:cNvPr name="AutoShape 35" id="35"/>
          <p:cNvSpPr/>
          <p:nvPr/>
        </p:nvSpPr>
        <p:spPr>
          <a:xfrm rot="0" flipH="false" flipV="false">
            <a:off x="4952862" y="3797003"/>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6" id="36"/>
          <p:cNvSpPr/>
          <p:nvPr/>
        </p:nvSpPr>
        <p:spPr>
          <a:xfrm rot="0" flipH="false" flipV="false">
            <a:off x="4950831" y="3842703"/>
            <a:ext cx="139468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Kitchen Stations</a:t>
            </a:r>
            <a:endParaRPr lang="en-US" sz="1100"/>
          </a:p>
        </p:txBody>
      </p:sp>
      <p:sp>
        <p:nvSpPr>
          <p:cNvPr name="AutoShape 37" id="37"/>
          <p:cNvSpPr/>
          <p:nvPr/>
        </p:nvSpPr>
        <p:spPr>
          <a:xfrm rot="0" flipH="false" flipV="false">
            <a:off x="9492599" y="3853877"/>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8" id="38"/>
          <p:cNvSpPr/>
          <p:nvPr/>
        </p:nvSpPr>
        <p:spPr>
          <a:xfrm rot="0" flipH="false" flipV="false">
            <a:off x="9490568" y="3899577"/>
            <a:ext cx="139468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2</a:t>
            </a:r>
            <a:r>
              <a:rPr lang="en-US" b="true" i="false" strike="noStrike" u="none" sz="1200" baseline="30000">
                <a:solidFill>
                  <a:srgbClr val="000000"/>
                </a:solidFill>
                <a:latin typeface="Roboto"/>
                <a:ea typeface="Roboto"/>
                <a:cs typeface="Roboto"/>
                <a:sym typeface="Roboto"/>
              </a:rPr>
              <a:t>nd</a:t>
            </a:r>
            <a:r>
              <a:rPr lang="en-US" b="true" i="false" strike="noStrike" u="none" sz="1200">
                <a:solidFill>
                  <a:srgbClr val="000000"/>
                </a:solidFill>
                <a:latin typeface="Roboto"/>
                <a:ea typeface="Roboto"/>
                <a:cs typeface="Roboto"/>
                <a:sym typeface="Roboto"/>
              </a:rPr>
              <a:t> Floor</a:t>
            </a:r>
            <a:endParaRPr lang="en-US" sz="1100"/>
          </a:p>
        </p:txBody>
      </p:sp>
      <p:cxnSp>
        <p:nvCxnSpPr>
          <p:cNvPr name="Connector 39" id="39"/>
          <p:cNvCxnSpPr/>
          <p:nvPr/>
        </p:nvCxnSpPr>
        <p:spPr>
          <a:xfrm rot="0" flipH="false" flipV="true">
            <a:off x="4786230" y="6365158"/>
            <a:ext cx="3073301" cy="11963"/>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40" id="40"/>
          <p:cNvCxnSpPr/>
          <p:nvPr/>
        </p:nvCxnSpPr>
        <p:spPr>
          <a:xfrm rot="0" flipH="false" flipV="true">
            <a:off x="7525988" y="6053919"/>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1" id="41"/>
          <p:cNvCxnSpPr/>
          <p:nvPr/>
        </p:nvCxnSpPr>
        <p:spPr>
          <a:xfrm rot="0" flipH="false" flipV="true">
            <a:off x="7626149" y="6062999"/>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2" id="42"/>
          <p:cNvCxnSpPr/>
          <p:nvPr/>
        </p:nvCxnSpPr>
        <p:spPr>
          <a:xfrm rot="0" flipH="false" flipV="true">
            <a:off x="7759347" y="6050887"/>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3" id="43"/>
          <p:cNvCxnSpPr/>
          <p:nvPr/>
        </p:nvCxnSpPr>
        <p:spPr>
          <a:xfrm rot="0" flipH="false" flipV="true">
            <a:off x="7869629" y="6062999"/>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4" id="44"/>
          <p:cNvCxnSpPr/>
          <p:nvPr/>
        </p:nvCxnSpPr>
        <p:spPr>
          <a:xfrm rot="0" flipH="false" flipV="true">
            <a:off x="6866933" y="6122241"/>
            <a:ext cx="0" cy="251997"/>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5" id="45"/>
          <p:cNvCxnSpPr/>
          <p:nvPr/>
        </p:nvCxnSpPr>
        <p:spPr>
          <a:xfrm rot="0" flipH="false" flipV="true">
            <a:off x="5819056" y="6122241"/>
            <a:ext cx="0" cy="251997"/>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6" id="46"/>
          <p:cNvCxnSpPr/>
          <p:nvPr/>
        </p:nvCxnSpPr>
        <p:spPr>
          <a:xfrm rot="0" flipH="false" flipV="true">
            <a:off x="4786230" y="6134191"/>
            <a:ext cx="0" cy="251997"/>
          </a:xfrm>
          <a:prstGeom prst="straightConnector1">
            <a:avLst/>
          </a:prstGeom>
          <a:noFill/>
          <a:ln w="12700" cap="flat">
            <a:solidFill>
              <a:srgbClr val="FFCF00">
                <a:alpha val="100000"/>
              </a:srgbClr>
            </a:solidFill>
            <a:prstDash val="dash"/>
            <a:headEnd type="none" w="med" len="med"/>
            <a:tailEnd type="triangle" w="med" len="med"/>
          </a:ln>
        </p:spPr>
      </p:cxnSp>
      <p:grpSp>
        <p:nvGrpSpPr>
          <p:cNvPr name="Group 47" id="47"/>
          <p:cNvGrpSpPr/>
          <p:nvPr/>
        </p:nvGrpSpPr>
        <p:grpSpPr>
          <a:xfrm>
            <a:off x="366142" y="2106739"/>
            <a:ext cx="2765975" cy="1779521"/>
            <a:chOff x="366142" y="2106739"/>
            <a:chExt cx="2765975" cy="1779521"/>
          </a:xfrm>
        </p:grpSpPr>
        <p:sp>
          <p:nvSpPr>
            <p:cNvPr name="AutoShape 48" id="48"/>
            <p:cNvSpPr/>
            <p:nvPr/>
          </p:nvSpPr>
          <p:spPr>
            <a:xfrm rot="0" flipH="false" flipV="false">
              <a:off x="1071846" y="3670816"/>
              <a:ext cx="1442095"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RJ-11 cable)</a:t>
              </a:r>
              <a:endParaRPr lang="en-US" sz="1100"/>
            </a:p>
          </p:txBody>
        </p:sp>
        <p:grpSp>
          <p:nvGrpSpPr>
            <p:cNvPr name="Group 49" id="49"/>
            <p:cNvGrpSpPr/>
            <p:nvPr/>
          </p:nvGrpSpPr>
          <p:grpSpPr>
            <a:xfrm>
              <a:off x="366142" y="2106739"/>
              <a:ext cx="2765975" cy="1669974"/>
              <a:chOff x="366142" y="2106739"/>
              <a:chExt cx="2765975" cy="1669974"/>
            </a:xfrm>
          </p:grpSpPr>
          <p:grpSp>
            <p:nvGrpSpPr>
              <p:cNvPr name="Group 50" id="50"/>
              <p:cNvGrpSpPr/>
              <p:nvPr/>
            </p:nvGrpSpPr>
            <p:grpSpPr>
              <a:xfrm>
                <a:off x="366142" y="2332540"/>
                <a:ext cx="2525176" cy="1444173"/>
                <a:chOff x="366142" y="2332540"/>
                <a:chExt cx="2525176" cy="1444173"/>
              </a:xfrm>
            </p:grpSpPr>
            <p:grpSp>
              <p:nvGrpSpPr>
                <p:cNvPr name="Group 51" id="51"/>
                <p:cNvGrpSpPr/>
                <p:nvPr/>
              </p:nvGrpSpPr>
              <p:grpSpPr>
                <a:xfrm>
                  <a:off x="366142" y="2332540"/>
                  <a:ext cx="1132286" cy="1444173"/>
                  <a:chOff x="366142" y="2332540"/>
                  <a:chExt cx="1132286" cy="1444173"/>
                </a:xfrm>
              </p:grpSpPr>
              <p:pic>
                <p:nvPicPr>
                  <p:cNvPr name="Picture 52" id="52"/>
                  <p:cNvPicPr>
                    <a:picLocks noChangeAspect="true"/>
                  </p:cNvPicPr>
                  <p:nvPr/>
                </p:nvPicPr>
                <p:blipFill>
                  <a:blip r:embed="rId10"/>
                  <a:srcRect l="-2582" r="-1583" t="-7030" b="-4227"/>
                  <a:stretch>
                    <a:fillRect/>
                  </a:stretch>
                </p:blipFill>
                <p:spPr>
                  <a:xfrm rot="0" flipH="false" flipV="false">
                    <a:off x="556730" y="3156583"/>
                    <a:ext cx="941698" cy="620130"/>
                  </a:xfrm>
                  <a:prstGeom prst="rect">
                    <a:avLst/>
                  </a:prstGeom>
                  <a:ln w="12700">
                    <a:noFill/>
                    <a:prstDash val="solid"/>
                  </a:ln>
                </p:spPr>
              </p:pic>
              <p:pic>
                <p:nvPicPr>
                  <p:cNvPr name="Picture 53" id="53"/>
                  <p:cNvPicPr>
                    <a:picLocks noChangeAspect="true"/>
                  </p:cNvPicPr>
                  <p:nvPr/>
                </p:nvPicPr>
                <p:blipFill>
                  <a:blip r:embed="rId11"/>
                  <a:srcRect l="0" r="0" t="0" b="0"/>
                  <a:stretch>
                    <a:fillRect/>
                  </a:stretch>
                </p:blipFill>
                <p:spPr>
                  <a:xfrm rot="0" flipH="false" flipV="false">
                    <a:off x="366142" y="2332540"/>
                    <a:ext cx="1045116" cy="1045116"/>
                  </a:xfrm>
                  <a:prstGeom prst="rect">
                    <a:avLst/>
                  </a:prstGeom>
                  <a:ln w="12700">
                    <a:noFill/>
                    <a:prstDash val="solid"/>
                  </a:ln>
                  <a:effectLst>
                    <a:outerShdw dir="0" dist="0" blurRad="63500" algn="ctr" sx="102000" sy="102000" rotWithShape="false">
                      <a:srgbClr val="000000">
                        <a:alpha val="40000"/>
                      </a:srgbClr>
                    </a:outerShdw>
                  </a:effectLst>
                </p:spPr>
              </p:pic>
            </p:grpSp>
            <p:pic>
              <p:nvPicPr>
                <p:cNvPr name="Picture 54" id="54"/>
                <p:cNvPicPr>
                  <a:picLocks noChangeAspect="true"/>
                </p:cNvPicPr>
                <p:nvPr/>
              </p:nvPicPr>
              <p:blipFill>
                <a:blip r:embed="rId4"/>
                <a:srcRect l="0" r="0" t="0" b="0"/>
                <a:stretch>
                  <a:fillRect/>
                </a:stretch>
              </p:blipFill>
              <p:spPr>
                <a:xfrm rot="0" flipH="false" flipV="false">
                  <a:off x="2215921" y="2544540"/>
                  <a:ext cx="675397" cy="620130"/>
                </a:xfrm>
                <a:prstGeom prst="rect">
                  <a:avLst/>
                </a:prstGeom>
                <a:ln w="12700">
                  <a:noFill/>
                  <a:prstDash val="solid"/>
                </a:ln>
              </p:spPr>
            </p:pic>
          </p:grpSp>
          <p:cxnSp>
            <p:nvCxnSpPr>
              <p:cNvPr name="Connector 55" id="55"/>
              <p:cNvCxnSpPr/>
              <p:nvPr/>
            </p:nvCxnSpPr>
            <p:spPr>
              <a:xfrm rot="0" flipH="false" flipV="true">
                <a:off x="1411258" y="2854605"/>
                <a:ext cx="804662" cy="493"/>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cxnSp>
            <p:nvCxnSpPr>
              <p:cNvPr name="Connector 56" id="56"/>
              <p:cNvCxnSpPr/>
              <p:nvPr/>
            </p:nvCxnSpPr>
            <p:spPr>
              <a:xfrm rot="0" flipH="false" flipV="true">
                <a:off x="1215342" y="3102853"/>
                <a:ext cx="1199091" cy="583438"/>
              </a:xfrm>
              <a:prstGeom prst="bentConnector3">
                <a:avLst>
                  <a:gd name="adj1" fmla="val 100624"/>
                </a:avLst>
              </a:prstGeom>
              <a:noFill/>
              <a:ln w="12700" cap="flat">
                <a:solidFill>
                  <a:srgbClr val="FFCF00">
                    <a:alpha val="100000"/>
                  </a:srgbClr>
                </a:solidFill>
                <a:prstDash val="dash"/>
                <a:headEnd type="triangle" w="med" len="med"/>
                <a:tailEnd type="triangle" w="med" len="med"/>
              </a:ln>
            </p:spPr>
          </p:cxnSp>
          <p:cxnSp>
            <p:nvCxnSpPr>
              <p:cNvPr name="Connector 57" id="57"/>
              <p:cNvCxnSpPr/>
              <p:nvPr/>
            </p:nvCxnSpPr>
            <p:spPr>
              <a:xfrm rot="0" flipH="false" flipV="true">
                <a:off x="1465056" y="2382124"/>
                <a:ext cx="363408" cy="443067"/>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58" id="58"/>
              <p:cNvPicPr>
                <a:picLocks noChangeAspect="true"/>
              </p:cNvPicPr>
              <p:nvPr/>
            </p:nvPicPr>
            <p:blipFill>
              <a:blip r:embed="rId12"/>
              <a:srcRect l="0" r="0" t="0" b="0"/>
              <a:stretch>
                <a:fillRect/>
              </a:stretch>
            </p:blipFill>
            <p:spPr>
              <a:xfrm rot="0" flipH="false" flipV="false">
                <a:off x="1684084" y="2106739"/>
                <a:ext cx="710357" cy="344009"/>
              </a:xfrm>
              <a:prstGeom prst="ellipse">
                <a:avLst/>
              </a:prstGeom>
              <a:ln w="12700">
                <a:solidFill>
                  <a:srgbClr val="FFCF00">
                    <a:alpha val="100000"/>
                  </a:srgbClr>
                </a:solidFill>
                <a:prstDash val="solid"/>
              </a:ln>
            </p:spPr>
          </p:pic>
          <p:sp>
            <p:nvSpPr>
              <p:cNvPr name="AutoShape 59" id="59"/>
              <p:cNvSpPr/>
              <p:nvPr/>
            </p:nvSpPr>
            <p:spPr>
              <a:xfrm rot="0" flipH="false" flipV="false">
                <a:off x="1404025" y="2542620"/>
                <a:ext cx="906298" cy="326905"/>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800">
                    <a:solidFill>
                      <a:srgbClr val="000000"/>
                    </a:solidFill>
                    <a:latin typeface="Roboto"/>
                    <a:ea typeface="Roboto"/>
                    <a:cs typeface="Roboto"/>
                    <a:sym typeface="Roboto"/>
                  </a:rPr>
                  <a:t>POS</a:t>
                </a:r>
                <a:r>
                  <a:rPr lang="en-US" b="false" i="false" strike="noStrike" u="none" sz="8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800">
                    <a:solidFill>
                      <a:srgbClr val="000000"/>
                    </a:solidFill>
                    <a:latin typeface="Roboto"/>
                    <a:ea typeface="Roboto"/>
                    <a:cs typeface="Roboto"/>
                    <a:sym typeface="Roboto"/>
                  </a:rPr>
                  <a:t>Receipt Printer</a:t>
                </a:r>
              </a:p>
            </p:txBody>
          </p:sp>
          <p:sp>
            <p:nvSpPr>
              <p:cNvPr name="AutoShape 60" id="60"/>
              <p:cNvSpPr/>
              <p:nvPr/>
            </p:nvSpPr>
            <p:spPr>
              <a:xfrm rot="0" flipH="false" flipV="false">
                <a:off x="1027217" y="2881326"/>
                <a:ext cx="1675310"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USB cable)</a:t>
                </a:r>
                <a:endParaRPr lang="en-US" sz="1100"/>
              </a:p>
            </p:txBody>
          </p:sp>
          <p:sp>
            <p:nvSpPr>
              <p:cNvPr name="AutoShape 61" id="61"/>
              <p:cNvSpPr/>
              <p:nvPr/>
            </p:nvSpPr>
            <p:spPr>
              <a:xfrm rot="0" flipH="false" flipV="false">
                <a:off x="1285368" y="3325974"/>
                <a:ext cx="1199092" cy="326905"/>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800">
                    <a:solidFill>
                      <a:srgbClr val="000000"/>
                    </a:solidFill>
                    <a:latin typeface="Roboto"/>
                    <a:ea typeface="Roboto"/>
                    <a:cs typeface="Roboto"/>
                    <a:sym typeface="Roboto"/>
                  </a:rPr>
                  <a:t>Cash Drawer </a:t>
                </a:r>
                <a:r>
                  <a:rPr lang="en-US" b="false" i="false" strike="noStrike" u="none" sz="800">
                    <a:solidFill>
                      <a:srgbClr val="000000"/>
                    </a:solidFill>
                    <a:latin typeface="Roboto"/>
                    <a:ea typeface="Roboto"/>
                    <a:cs typeface="Roboto"/>
                    <a:sym typeface="Roboto"/>
                  </a:rPr>
                  <a:t>to </a:t>
                </a:r>
                <a:r>
                  <a:rPr lang="en-US" b="true" i="false" strike="noStrike" u="none" sz="800">
                    <a:solidFill>
                      <a:srgbClr val="000000"/>
                    </a:solidFill>
                    <a:latin typeface="Roboto"/>
                    <a:ea typeface="Roboto"/>
                    <a:cs typeface="Roboto"/>
                    <a:sym typeface="Roboto"/>
                  </a:rPr>
                  <a:t>Receipt Printer</a:t>
                </a:r>
                <a:endParaRPr lang="en-US" sz="1100"/>
              </a:p>
            </p:txBody>
          </p:sp>
          <p:cxnSp>
            <p:nvCxnSpPr>
              <p:cNvPr name="Connector 62" id="62"/>
              <p:cNvCxnSpPr/>
              <p:nvPr/>
            </p:nvCxnSpPr>
            <p:spPr>
              <a:xfrm rot="0" flipH="false" flipV="false">
                <a:off x="2421754" y="3347114"/>
                <a:ext cx="299222" cy="52942"/>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63" id="63"/>
              <p:cNvPicPr>
                <a:picLocks noChangeAspect="true"/>
              </p:cNvPicPr>
              <p:nvPr/>
            </p:nvPicPr>
            <p:blipFill>
              <a:blip r:embed="rId13"/>
              <a:srcRect l="0" r="0" t="0" b="0"/>
              <a:stretch>
                <a:fillRect/>
              </a:stretch>
            </p:blipFill>
            <p:spPr>
              <a:xfrm rot="0" flipH="false" flipV="false">
                <a:off x="2703938" y="3194683"/>
                <a:ext cx="428179" cy="427486"/>
              </a:xfrm>
              <a:prstGeom prst="ellipse">
                <a:avLst/>
              </a:prstGeom>
              <a:ln w="12700">
                <a:solidFill>
                  <a:srgbClr val="FFCF00">
                    <a:alpha val="100000"/>
                  </a:srgbClr>
                </a:solidFill>
                <a:prstDash val="solid"/>
              </a:ln>
            </p:spPr>
          </p:pic>
        </p:grpSp>
      </p:grpSp>
      <p:grpSp>
        <p:nvGrpSpPr>
          <p:cNvPr name="Group 64" id="64"/>
          <p:cNvGrpSpPr/>
          <p:nvPr/>
        </p:nvGrpSpPr>
        <p:grpSpPr>
          <a:xfrm>
            <a:off x="8399591" y="2081210"/>
            <a:ext cx="3182596" cy="1773477"/>
            <a:chOff x="8399591" y="2081210"/>
            <a:chExt cx="3182596" cy="1773477"/>
          </a:xfrm>
        </p:grpSpPr>
        <p:cxnSp>
          <p:nvCxnSpPr>
            <p:cNvPr name="Connector 65" id="65"/>
            <p:cNvCxnSpPr/>
            <p:nvPr/>
          </p:nvCxnSpPr>
          <p:spPr>
            <a:xfrm rot="0" flipH="false" flipV="true">
              <a:off x="9672312" y="2374894"/>
              <a:ext cx="387555" cy="472507"/>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66" id="66"/>
            <p:cNvPicPr>
              <a:picLocks noChangeAspect="true"/>
            </p:cNvPicPr>
            <p:nvPr/>
          </p:nvPicPr>
          <p:blipFill>
            <a:blip r:embed="rId12"/>
            <a:srcRect l="0" r="0" t="0" b="0"/>
            <a:stretch>
              <a:fillRect/>
            </a:stretch>
          </p:blipFill>
          <p:spPr>
            <a:xfrm rot="0" flipH="false" flipV="false">
              <a:off x="9905894" y="2081210"/>
              <a:ext cx="757557" cy="366867"/>
            </a:xfrm>
            <a:prstGeom prst="ellipse">
              <a:avLst/>
            </a:prstGeom>
            <a:ln w="12700">
              <a:solidFill>
                <a:srgbClr val="FFCF00">
                  <a:alpha val="100000"/>
                </a:srgbClr>
              </a:solidFill>
              <a:prstDash val="solid"/>
            </a:ln>
          </p:spPr>
        </p:pic>
        <p:grpSp>
          <p:nvGrpSpPr>
            <p:cNvPr name="Group 67" id="67"/>
            <p:cNvGrpSpPr/>
            <p:nvPr/>
          </p:nvGrpSpPr>
          <p:grpSpPr>
            <a:xfrm>
              <a:off x="8931603" y="2323554"/>
              <a:ext cx="2650584" cy="1531133"/>
              <a:chOff x="8931603" y="2323554"/>
              <a:chExt cx="2650584" cy="1531133"/>
            </a:xfrm>
          </p:grpSpPr>
          <p:pic>
            <p:nvPicPr>
              <p:cNvPr name="Picture 68" id="68"/>
              <p:cNvPicPr>
                <a:picLocks noChangeAspect="true"/>
              </p:cNvPicPr>
              <p:nvPr/>
            </p:nvPicPr>
            <p:blipFill>
              <a:blip r:embed="rId4"/>
              <a:srcRect l="0" r="0" t="0" b="0"/>
              <a:stretch>
                <a:fillRect/>
              </a:stretch>
            </p:blipFill>
            <p:spPr>
              <a:xfrm rot="0" flipH="false" flipV="false">
                <a:off x="8931603" y="2544886"/>
                <a:ext cx="714923" cy="656423"/>
              </a:xfrm>
              <a:prstGeom prst="rect">
                <a:avLst/>
              </a:prstGeom>
              <a:ln w="12700">
                <a:noFill/>
                <a:prstDash val="solid"/>
              </a:ln>
            </p:spPr>
          </p:pic>
          <p:grpSp>
            <p:nvGrpSpPr>
              <p:cNvPr name="Group 69" id="69"/>
              <p:cNvGrpSpPr/>
              <p:nvPr/>
            </p:nvGrpSpPr>
            <p:grpSpPr>
              <a:xfrm>
                <a:off x="10475908" y="2323554"/>
                <a:ext cx="1106279" cy="1531133"/>
                <a:chOff x="10475908" y="2323554"/>
                <a:chExt cx="1106279" cy="1531133"/>
              </a:xfrm>
            </p:grpSpPr>
            <p:pic>
              <p:nvPicPr>
                <p:cNvPr name="Picture 70" id="70"/>
                <p:cNvPicPr>
                  <a:picLocks noChangeAspect="true"/>
                </p:cNvPicPr>
                <p:nvPr/>
              </p:nvPicPr>
              <p:blipFill>
                <a:blip r:embed="rId10"/>
                <a:srcRect l="-2582" r="-1583" t="-7030" b="-4227"/>
                <a:stretch>
                  <a:fillRect/>
                </a:stretch>
              </p:blipFill>
              <p:spPr>
                <a:xfrm rot="0" flipH="false" flipV="false">
                  <a:off x="10585378" y="3198265"/>
                  <a:ext cx="996809" cy="656422"/>
                </a:xfrm>
                <a:prstGeom prst="rect">
                  <a:avLst/>
                </a:prstGeom>
                <a:ln w="12700">
                  <a:noFill/>
                  <a:prstDash val="solid"/>
                </a:ln>
              </p:spPr>
            </p:pic>
            <p:pic>
              <p:nvPicPr>
                <p:cNvPr name="Picture 71" id="71"/>
                <p:cNvPicPr>
                  <a:picLocks noChangeAspect="true"/>
                </p:cNvPicPr>
                <p:nvPr/>
              </p:nvPicPr>
              <p:blipFill>
                <a:blip r:embed="rId11"/>
                <a:srcRect l="0" r="0" t="0" b="0"/>
                <a:stretch>
                  <a:fillRect/>
                </a:stretch>
              </p:blipFill>
              <p:spPr>
                <a:xfrm rot="0" flipH="false" flipV="false">
                  <a:off x="10475908" y="2323554"/>
                  <a:ext cx="1097514" cy="1097515"/>
                </a:xfrm>
                <a:prstGeom prst="rect">
                  <a:avLst/>
                </a:prstGeom>
                <a:ln w="12700">
                  <a:noFill/>
                  <a:prstDash val="solid"/>
                </a:ln>
                <a:effectLst>
                  <a:outerShdw dir="0" dist="0" blurRad="63500" algn="ctr" sx="102000" sy="102000" rotWithShape="false">
                    <a:srgbClr val="000000">
                      <a:alpha val="40000"/>
                    </a:srgbClr>
                  </a:outerShdw>
                </a:effectLst>
              </p:spPr>
            </p:pic>
          </p:grpSp>
        </p:grpSp>
        <p:cxnSp>
          <p:nvCxnSpPr>
            <p:cNvPr name="Connector 72" id="72"/>
            <p:cNvCxnSpPr/>
            <p:nvPr/>
          </p:nvCxnSpPr>
          <p:spPr>
            <a:xfrm rot="0" flipH="false" flipV="true">
              <a:off x="9646526" y="2872312"/>
              <a:ext cx="829382" cy="785"/>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cxnSp>
          <p:nvCxnSpPr>
            <p:cNvPr name="Connector 73" id="73"/>
            <p:cNvCxnSpPr/>
            <p:nvPr/>
          </p:nvCxnSpPr>
          <p:spPr>
            <a:xfrm rot="10800000" flipH="false" flipV="false">
              <a:off x="9138084" y="3154793"/>
              <a:ext cx="1447293" cy="371684"/>
            </a:xfrm>
            <a:prstGeom prst="bentConnector3">
              <a:avLst>
                <a:gd name="adj1" fmla="val 100127"/>
              </a:avLst>
            </a:prstGeom>
            <a:noFill/>
            <a:ln w="12700" cap="flat">
              <a:solidFill>
                <a:srgbClr val="FFCF00">
                  <a:alpha val="100000"/>
                </a:srgbClr>
              </a:solidFill>
              <a:prstDash val="dash"/>
              <a:headEnd type="triangle" w="med" len="med"/>
              <a:tailEnd type="triangle" w="med" len="med"/>
            </a:ln>
          </p:spPr>
        </p:cxnSp>
        <p:sp>
          <p:nvSpPr>
            <p:cNvPr name="AutoShape 74" id="74"/>
            <p:cNvSpPr/>
            <p:nvPr/>
          </p:nvSpPr>
          <p:spPr>
            <a:xfrm rot="0" flipH="false" flipV="false">
              <a:off x="9569749" y="2502982"/>
              <a:ext cx="966517" cy="312003"/>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800">
                  <a:solidFill>
                    <a:srgbClr val="000000"/>
                  </a:solidFill>
                  <a:latin typeface="Roboto"/>
                  <a:ea typeface="Roboto"/>
                  <a:cs typeface="Roboto"/>
                  <a:sym typeface="Roboto"/>
                </a:rPr>
                <a:t>POS</a:t>
              </a:r>
              <a:r>
                <a:rPr lang="en-US" b="false" i="false" strike="noStrike" u="none" sz="8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800">
                  <a:solidFill>
                    <a:srgbClr val="000000"/>
                  </a:solidFill>
                  <a:latin typeface="Roboto"/>
                  <a:ea typeface="Roboto"/>
                  <a:cs typeface="Roboto"/>
                  <a:sym typeface="Roboto"/>
                </a:rPr>
                <a:t>Receipt Printer</a:t>
              </a:r>
            </a:p>
          </p:txBody>
        </p:sp>
        <p:sp>
          <p:nvSpPr>
            <p:cNvPr name="AutoShape 75" id="75"/>
            <p:cNvSpPr/>
            <p:nvPr/>
          </p:nvSpPr>
          <p:spPr>
            <a:xfrm rot="0" flipH="false" flipV="false">
              <a:off x="9167904" y="2864194"/>
              <a:ext cx="1786627" cy="198548"/>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USB cable)</a:t>
              </a:r>
              <a:endParaRPr lang="en-US" sz="1100"/>
            </a:p>
          </p:txBody>
        </p:sp>
        <p:sp>
          <p:nvSpPr>
            <p:cNvPr name="AutoShape 76" id="76"/>
            <p:cNvSpPr/>
            <p:nvPr/>
          </p:nvSpPr>
          <p:spPr>
            <a:xfrm rot="0" flipH="false" flipV="false">
              <a:off x="9260200" y="3172842"/>
              <a:ext cx="1278767" cy="312003"/>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800">
                  <a:solidFill>
                    <a:srgbClr val="000000"/>
                  </a:solidFill>
                  <a:latin typeface="Roboto"/>
                  <a:ea typeface="Roboto"/>
                  <a:cs typeface="Roboto"/>
                  <a:sym typeface="Roboto"/>
                </a:rPr>
                <a:t>Cash Drawer </a:t>
              </a:r>
              <a:r>
                <a:rPr lang="en-US" b="false" i="false" strike="noStrike" u="none" sz="800">
                  <a:solidFill>
                    <a:srgbClr val="000000"/>
                  </a:solidFill>
                  <a:latin typeface="Roboto"/>
                  <a:ea typeface="Roboto"/>
                  <a:cs typeface="Roboto"/>
                  <a:sym typeface="Roboto"/>
                </a:rPr>
                <a:t>to </a:t>
              </a:r>
              <a:r>
                <a:rPr lang="en-US" b="true" i="false" strike="noStrike" u="none" sz="800">
                  <a:solidFill>
                    <a:srgbClr val="000000"/>
                  </a:solidFill>
                  <a:latin typeface="Roboto"/>
                  <a:ea typeface="Roboto"/>
                  <a:cs typeface="Roboto"/>
                  <a:sym typeface="Roboto"/>
                </a:rPr>
                <a:t>Receipt Printer</a:t>
              </a:r>
              <a:endParaRPr lang="en-US" sz="1100"/>
            </a:p>
          </p:txBody>
        </p:sp>
        <p:sp>
          <p:nvSpPr>
            <p:cNvPr name="AutoShape 77" id="77"/>
            <p:cNvSpPr/>
            <p:nvPr/>
          </p:nvSpPr>
          <p:spPr>
            <a:xfrm rot="0" flipH="false" flipV="false">
              <a:off x="9032491" y="3540598"/>
              <a:ext cx="1537916" cy="198548"/>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RJ-11 cable)</a:t>
              </a:r>
              <a:endParaRPr lang="en-US" sz="1100"/>
            </a:p>
          </p:txBody>
        </p:sp>
        <p:cxnSp>
          <p:nvCxnSpPr>
            <p:cNvPr name="Connector 78" id="78"/>
            <p:cNvCxnSpPr/>
            <p:nvPr/>
          </p:nvCxnSpPr>
          <p:spPr>
            <a:xfrm rot="0" flipH="false" flipV="false">
              <a:off x="8501618" y="3182085"/>
              <a:ext cx="627701" cy="175122"/>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79" id="79"/>
            <p:cNvPicPr>
              <a:picLocks noChangeAspect="true"/>
            </p:cNvPicPr>
            <p:nvPr/>
          </p:nvPicPr>
          <p:blipFill>
            <a:blip r:embed="rId13"/>
            <a:srcRect l="0" r="0" t="0" b="0"/>
            <a:stretch>
              <a:fillRect/>
            </a:stretch>
          </p:blipFill>
          <p:spPr>
            <a:xfrm rot="0" flipH="false" flipV="false">
              <a:off x="8399591" y="3063189"/>
              <a:ext cx="456630" cy="455891"/>
            </a:xfrm>
            <a:prstGeom prst="ellipse">
              <a:avLst/>
            </a:prstGeom>
            <a:ln w="12700">
              <a:solidFill>
                <a:srgbClr val="FFCF00">
                  <a:alpha val="100000"/>
                </a:srgbClr>
              </a:solidFill>
              <a:prstDash val="solid"/>
            </a:ln>
          </p:spPr>
        </p:pic>
      </p:grpSp>
      <p:sp>
        <p:nvSpPr>
          <p:cNvPr name="AutoShape 80" id="80"/>
          <p:cNvSpPr/>
          <p:nvPr/>
        </p:nvSpPr>
        <p:spPr>
          <a:xfrm rot="0" flipH="false" flipV="false">
            <a:off x="5205277" y="4957157"/>
            <a:ext cx="2420871"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Kitchen Printer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Router</a:t>
            </a:r>
            <a:endParaRPr lang="en-US" sz="1100"/>
          </a:p>
        </p:txBody>
      </p:sp>
      <p:sp>
        <p:nvSpPr>
          <p:cNvPr name="AutoShape 81" id="81"/>
          <p:cNvSpPr/>
          <p:nvPr/>
        </p:nvSpPr>
        <p:spPr>
          <a:xfrm rot="0" flipH="false" flipV="false">
            <a:off x="304408" y="1964855"/>
            <a:ext cx="2911131" cy="1943310"/>
          </a:xfrm>
          <a:prstGeom prst="rect">
            <a:avLst/>
          </a:prstGeom>
          <a:noFill/>
          <a:ln w="12700" cap="flat">
            <a:solidFill>
              <a:srgbClr val="FFCF00">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cxnSp>
        <p:nvCxnSpPr>
          <p:cNvPr name="Connector 82" id="82"/>
          <p:cNvCxnSpPr/>
          <p:nvPr/>
        </p:nvCxnSpPr>
        <p:spPr>
          <a:xfrm rot="10800000" flipH="false" flipV="true">
            <a:off x="3215539" y="2495350"/>
            <a:ext cx="2092508" cy="441160"/>
          </a:xfrm>
          <a:prstGeom prst="straightConnector1">
            <a:avLst/>
          </a:prstGeom>
          <a:noFill/>
          <a:ln w="12700" cap="flat">
            <a:solidFill>
              <a:srgbClr val="FFCF00">
                <a:alpha val="100000"/>
              </a:srgbClr>
            </a:solidFill>
            <a:prstDash val="solid"/>
            <a:headEnd type="triangle" w="med" len="med"/>
            <a:tailEnd type="triangle" w="med" len="med"/>
          </a:ln>
        </p:spPr>
      </p:cxnSp>
      <p:cxnSp>
        <p:nvCxnSpPr>
          <p:cNvPr name="Connector 83" id="83"/>
          <p:cNvCxnSpPr/>
          <p:nvPr/>
        </p:nvCxnSpPr>
        <p:spPr>
          <a:xfrm rot="10800000" flipH="false" flipV="false">
            <a:off x="6454779" y="2495350"/>
            <a:ext cx="1902138" cy="429305"/>
          </a:xfrm>
          <a:prstGeom prst="straightConnector1">
            <a:avLst/>
          </a:prstGeom>
          <a:noFill/>
          <a:ln w="12700" cap="flat">
            <a:solidFill>
              <a:srgbClr val="FFCF00">
                <a:alpha val="100000"/>
              </a:srgbClr>
            </a:solidFill>
            <a:prstDash val="solid"/>
            <a:headEnd type="triangle" w="med" len="med"/>
            <a:tailEnd type="triangle" w="med" len="med"/>
          </a:ln>
        </p:spPr>
      </p:cxnSp>
      <p:sp>
        <p:nvSpPr>
          <p:cNvPr name="AutoShape 84" id="84"/>
          <p:cNvSpPr/>
          <p:nvPr/>
        </p:nvSpPr>
        <p:spPr>
          <a:xfrm rot="-588705" flipH="false" flipV="false">
            <a:off x="3497109" y="2483511"/>
            <a:ext cx="1675310"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WiFi Connection)</a:t>
            </a:r>
            <a:endParaRPr lang="en-US" sz="1100"/>
          </a:p>
        </p:txBody>
      </p:sp>
      <p:sp>
        <p:nvSpPr>
          <p:cNvPr name="AutoShape 85" id="85"/>
          <p:cNvSpPr/>
          <p:nvPr/>
        </p:nvSpPr>
        <p:spPr>
          <a:xfrm rot="843629" flipH="false" flipV="false">
            <a:off x="6545155" y="2477593"/>
            <a:ext cx="1675310"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WiFi Connection)</a:t>
            </a:r>
            <a:endParaRPr lang="en-US" sz="1100"/>
          </a:p>
        </p:txBody>
      </p:sp>
      <p:sp>
        <p:nvSpPr>
          <p:cNvPr name="AutoShape 86" id="86"/>
          <p:cNvSpPr/>
          <p:nvPr/>
        </p:nvSpPr>
        <p:spPr>
          <a:xfrm rot="0" flipH="false" flipV="false">
            <a:off x="5055738" y="5205338"/>
            <a:ext cx="1442095"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LAN cable)</a:t>
            </a:r>
            <a:endParaRPr lang="en-US" sz="1100"/>
          </a:p>
        </p:txBody>
      </p:sp>
      <p:cxnSp>
        <p:nvCxnSpPr>
          <p:cNvPr name="Connector 87" id="87"/>
          <p:cNvCxnSpPr/>
          <p:nvPr/>
        </p:nvCxnSpPr>
        <p:spPr>
          <a:xfrm rot="0" flipH="false" flipV="true">
            <a:off x="3537019" y="5243701"/>
            <a:ext cx="296404" cy="311234"/>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88" id="88"/>
          <p:cNvPicPr>
            <a:picLocks noChangeAspect="true"/>
          </p:cNvPicPr>
          <p:nvPr/>
        </p:nvPicPr>
        <p:blipFill>
          <a:blip r:embed="rId14"/>
          <a:srcRect l="-1519" r="1519" t="3672" b="6536"/>
          <a:stretch>
            <a:fillRect/>
          </a:stretch>
        </p:blipFill>
        <p:spPr>
          <a:xfrm rot="0" flipH="false" flipV="false">
            <a:off x="3114093" y="5399318"/>
            <a:ext cx="608196" cy="478330"/>
          </a:xfrm>
          <a:prstGeom prst="ellipse">
            <a:avLst/>
          </a:prstGeom>
          <a:ln w="12700">
            <a:solidFill>
              <a:srgbClr val="FFCF00">
                <a:alpha val="100000"/>
              </a:srgbClr>
            </a:solidFill>
            <a:prstDash val="solid"/>
          </a:ln>
        </p:spPr>
      </p:pic>
      <p:grpSp>
        <p:nvGrpSpPr>
          <p:cNvPr name="Group 89" id="89"/>
          <p:cNvGrpSpPr/>
          <p:nvPr/>
        </p:nvGrpSpPr>
        <p:grpSpPr>
          <a:xfrm>
            <a:off x="297385" y="5010051"/>
            <a:ext cx="2094860" cy="836800"/>
            <a:chOff x="297385" y="5010051"/>
            <a:chExt cx="2094860" cy="836800"/>
          </a:xfrm>
        </p:grpSpPr>
        <p:sp>
          <p:nvSpPr>
            <p:cNvPr name="AutoShape 90" id="90"/>
            <p:cNvSpPr/>
            <p:nvPr/>
          </p:nvSpPr>
          <p:spPr>
            <a:xfrm rot="0" flipH="false" flipV="false">
              <a:off x="297385" y="5010051"/>
              <a:ext cx="2031168" cy="836800"/>
            </a:xfrm>
            <a:prstGeom prst="roundRect">
              <a:avLst>
                <a:gd name="adj" fmla="val 16666"/>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91" id="91"/>
            <p:cNvSpPr/>
            <p:nvPr/>
          </p:nvSpPr>
          <p:spPr>
            <a:xfrm rot="0" flipH="false" flipV="false">
              <a:off x="297385" y="5148350"/>
              <a:ext cx="2094860"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All devices are connected to the same WiFi network.</a:t>
              </a:r>
              <a:endParaRPr lang="en-US" sz="1100"/>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Android (Cont.)</a:t>
            </a:r>
            <a:endParaRPr lang="en-US" sz="1100"/>
          </a:p>
        </p:txBody>
      </p:sp>
      <p:sp>
        <p:nvSpPr>
          <p:cNvPr name="AutoShape 4" id="4"/>
          <p:cNvSpPr/>
          <p:nvPr/>
        </p:nvSpPr>
        <p:spPr>
          <a:xfrm rot="0" flipH="false" flipV="false">
            <a:off x="1920203" y="65476"/>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9" id="9"/>
          <p:cNvSpPr/>
          <p:nvPr/>
        </p:nvSpPr>
        <p:spPr>
          <a:xfrm rot="0" flipH="false" flipV="false">
            <a:off x="185668" y="1084413"/>
            <a:ext cx="11511527" cy="461665"/>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Here’s something even cooler—a restaurant setup with both indoor and outdoor sections. Staff take orders using Ordering iPads, which seamlessly sync with the cashier register for smooth operations.</a:t>
            </a:r>
            <a:endParaRPr lang="en-US" sz="1100"/>
          </a:p>
        </p:txBody>
      </p:sp>
      <p:sp>
        <p:nvSpPr>
          <p:cNvPr name="AutoShape 10" id="10"/>
          <p:cNvSpPr/>
          <p:nvPr/>
        </p:nvSpPr>
        <p:spPr>
          <a:xfrm rot="0" flipH="false" flipV="false">
            <a:off x="298623" y="1620257"/>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1" id="11"/>
          <p:cNvSpPr/>
          <p:nvPr/>
        </p:nvSpPr>
        <p:spPr>
          <a:xfrm rot="0" flipH="false" flipV="false">
            <a:off x="403104" y="1665957"/>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Restaurant </a:t>
            </a:r>
            <a:endParaRPr lang="en-US" sz="1100"/>
          </a:p>
        </p:txBody>
      </p:sp>
      <p:grpSp>
        <p:nvGrpSpPr>
          <p:cNvPr name="Group 12" id="12"/>
          <p:cNvGrpSpPr/>
          <p:nvPr/>
        </p:nvGrpSpPr>
        <p:grpSpPr>
          <a:xfrm>
            <a:off x="453813" y="2210850"/>
            <a:ext cx="3465381" cy="2436300"/>
            <a:chOff x="453813" y="2210850"/>
            <a:chExt cx="3465381" cy="2436300"/>
          </a:xfrm>
        </p:grpSpPr>
        <p:grpSp>
          <p:nvGrpSpPr>
            <p:cNvPr name="Group 13" id="13"/>
            <p:cNvGrpSpPr/>
            <p:nvPr/>
          </p:nvGrpSpPr>
          <p:grpSpPr>
            <a:xfrm>
              <a:off x="453813" y="2487778"/>
              <a:ext cx="3228603" cy="1704217"/>
              <a:chOff x="453813" y="2487778"/>
              <a:chExt cx="3228603" cy="1704217"/>
            </a:xfrm>
          </p:grpSpPr>
          <p:pic>
            <p:nvPicPr>
              <p:cNvPr name="Picture 14" id="14"/>
              <p:cNvPicPr>
                <a:picLocks noChangeAspect="true"/>
              </p:cNvPicPr>
              <p:nvPr/>
            </p:nvPicPr>
            <p:blipFill>
              <a:blip r:embed="rId5"/>
              <a:srcRect l="-2582" r="-1583" t="-7030" b="-4226"/>
              <a:stretch>
                <a:fillRect/>
              </a:stretch>
            </p:blipFill>
            <p:spPr>
              <a:xfrm rot="0" flipH="false" flipV="false">
                <a:off x="588654" y="3383440"/>
                <a:ext cx="1227830" cy="808554"/>
              </a:xfrm>
              <a:prstGeom prst="rect">
                <a:avLst/>
              </a:prstGeom>
              <a:ln w="12700">
                <a:noFill/>
                <a:prstDash val="solid"/>
              </a:ln>
            </p:spPr>
          </p:pic>
          <p:pic>
            <p:nvPicPr>
              <p:cNvPr name="Picture 15" id="15"/>
              <p:cNvPicPr>
                <a:picLocks noChangeAspect="true"/>
              </p:cNvPicPr>
              <p:nvPr/>
            </p:nvPicPr>
            <p:blipFill>
              <a:blip r:embed="rId6"/>
              <a:srcRect l="0" r="0" t="0" b="0"/>
              <a:stretch>
                <a:fillRect/>
              </a:stretch>
            </p:blipFill>
            <p:spPr>
              <a:xfrm rot="0" flipH="false" flipV="false">
                <a:off x="453813" y="2487778"/>
                <a:ext cx="1170103" cy="1170103"/>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16" id="16"/>
              <p:cNvPicPr>
                <a:picLocks noChangeAspect="true"/>
              </p:cNvPicPr>
              <p:nvPr/>
            </p:nvPicPr>
            <p:blipFill>
              <a:blip r:embed="rId7"/>
              <a:srcRect l="0" r="0" t="0" b="0"/>
              <a:stretch>
                <a:fillRect/>
              </a:stretch>
            </p:blipFill>
            <p:spPr>
              <a:xfrm rot="0" flipH="false" flipV="false">
                <a:off x="2801802" y="2663818"/>
                <a:ext cx="880614" cy="808555"/>
              </a:xfrm>
              <a:prstGeom prst="rect">
                <a:avLst/>
              </a:prstGeom>
              <a:ln w="12700">
                <a:noFill/>
                <a:prstDash val="solid"/>
              </a:ln>
            </p:spPr>
          </p:pic>
          <p:cxnSp>
            <p:nvCxnSpPr>
              <p:cNvPr name="Connector 17" id="17"/>
              <p:cNvCxnSpPr/>
              <p:nvPr/>
            </p:nvCxnSpPr>
            <p:spPr>
              <a:xfrm rot="-5400000" flipH="false" flipV="false">
                <a:off x="1719996" y="2847282"/>
                <a:ext cx="827285" cy="1862140"/>
              </a:xfrm>
              <a:prstGeom prst="bentConnector4">
                <a:avLst>
                  <a:gd name="adj1" fmla="val -27633"/>
                  <a:gd name="adj2" fmla="val 99476"/>
                </a:avLst>
              </a:prstGeom>
              <a:noFill/>
              <a:ln w="12700" cap="flat">
                <a:solidFill>
                  <a:srgbClr val="FFCF00">
                    <a:alpha val="100000"/>
                  </a:srgbClr>
                </a:solidFill>
                <a:prstDash val="dash"/>
                <a:headEnd type="triangle" w="med" len="med"/>
                <a:tailEnd type="triangle" w="med" len="med"/>
              </a:ln>
            </p:spPr>
          </p:cxnSp>
          <p:cxnSp>
            <p:nvCxnSpPr>
              <p:cNvPr name="Connector 18" id="18"/>
              <p:cNvCxnSpPr/>
              <p:nvPr/>
            </p:nvCxnSpPr>
            <p:spPr>
              <a:xfrm rot="0" flipH="false" flipV="true">
                <a:off x="1623916" y="3068096"/>
                <a:ext cx="1177886" cy="4734"/>
              </a:xfrm>
              <a:prstGeom prst="bentConnector3">
                <a:avLst>
                  <a:gd name="adj1" fmla="val 50000"/>
                </a:avLst>
              </a:prstGeom>
              <a:noFill/>
              <a:ln w="12700" cap="flat">
                <a:solidFill>
                  <a:srgbClr val="FFCF00">
                    <a:alpha val="100000"/>
                  </a:srgbClr>
                </a:solidFill>
                <a:prstDash val="dash"/>
                <a:headEnd type="triangle" w="med" len="med"/>
                <a:tailEnd type="triangle" w="med" len="med"/>
              </a:ln>
            </p:spPr>
          </p:cxnSp>
        </p:grpSp>
        <p:sp>
          <p:nvSpPr>
            <p:cNvPr name="AutoShape 19" id="19"/>
            <p:cNvSpPr/>
            <p:nvPr/>
          </p:nvSpPr>
          <p:spPr>
            <a:xfrm rot="0" flipH="false" flipV="false">
              <a:off x="1202568" y="4141877"/>
              <a:ext cx="1938669"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Receipt Printer</a:t>
              </a:r>
              <a:endParaRPr lang="en-US" sz="1100"/>
            </a:p>
          </p:txBody>
        </p:sp>
        <p:sp>
          <p:nvSpPr>
            <p:cNvPr name="AutoShape 20" id="20"/>
            <p:cNvSpPr/>
            <p:nvPr/>
          </p:nvSpPr>
          <p:spPr>
            <a:xfrm rot="0" flipH="false" flipV="false">
              <a:off x="1164303" y="4416318"/>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cxnSp>
          <p:nvCxnSpPr>
            <p:cNvPr name="Connector 21" id="21"/>
            <p:cNvCxnSpPr/>
            <p:nvPr/>
          </p:nvCxnSpPr>
          <p:spPr>
            <a:xfrm rot="0" flipH="false" flipV="true">
              <a:off x="3082381" y="4041770"/>
              <a:ext cx="413887" cy="151415"/>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2" id="22"/>
            <p:cNvPicPr>
              <a:picLocks noChangeAspect="true"/>
            </p:cNvPicPr>
            <p:nvPr/>
          </p:nvPicPr>
          <p:blipFill>
            <a:blip r:embed="rId8"/>
            <a:srcRect l="0" r="0" t="0" b="0"/>
            <a:stretch>
              <a:fillRect/>
            </a:stretch>
          </p:blipFill>
          <p:spPr>
            <a:xfrm rot="0" flipH="false" flipV="false">
              <a:off x="3423705" y="3619528"/>
              <a:ext cx="495489" cy="494687"/>
            </a:xfrm>
            <a:prstGeom prst="ellipse">
              <a:avLst/>
            </a:prstGeom>
            <a:ln w="12700">
              <a:solidFill>
                <a:srgbClr val="FFCF00">
                  <a:alpha val="100000"/>
                </a:srgbClr>
              </a:solidFill>
              <a:prstDash val="solid"/>
            </a:ln>
          </p:spPr>
        </p:pic>
        <p:sp>
          <p:nvSpPr>
            <p:cNvPr name="AutoShape 23" id="23"/>
            <p:cNvSpPr/>
            <p:nvPr/>
          </p:nvSpPr>
          <p:spPr>
            <a:xfrm rot="0" flipH="false" flipV="false">
              <a:off x="1563051" y="2625535"/>
              <a:ext cx="1297340" cy="40011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POS</a:t>
              </a:r>
              <a:r>
                <a:rPr lang="en-US" b="false" i="false" strike="noStrike" u="none" sz="1000">
                  <a:solidFill>
                    <a:srgbClr val="000000"/>
                  </a:solidFill>
                  <a:latin typeface="Roboto"/>
                  <a:ea typeface="Roboto"/>
                  <a:cs typeface="Roboto"/>
                  <a:sym typeface="Roboto"/>
                </a:rPr>
                <a:t> to </a:t>
              </a:r>
              <a:endParaRPr lang="en-US" sz="1100"/>
            </a:p>
            <a:p>
              <a:pPr algn="ctr" indent="0">
                <a:lnSpc>
                  <a:spcPct val="100000"/>
                </a:lnSpc>
              </a:pPr>
              <a:r>
                <a:rPr lang="en-US" b="true" i="false" strike="noStrike" u="none" sz="1000">
                  <a:solidFill>
                    <a:srgbClr val="000000"/>
                  </a:solidFill>
                  <a:latin typeface="Roboto"/>
                  <a:ea typeface="Roboto"/>
                  <a:cs typeface="Roboto"/>
                  <a:sym typeface="Roboto"/>
                </a:rPr>
                <a:t>Receipt Printer</a:t>
              </a:r>
            </a:p>
          </p:txBody>
        </p:sp>
        <p:sp>
          <p:nvSpPr>
            <p:cNvPr name="AutoShape 24" id="24"/>
            <p:cNvSpPr/>
            <p:nvPr/>
          </p:nvSpPr>
          <p:spPr>
            <a:xfrm rot="0" flipH="false" flipV="false">
              <a:off x="1251929" y="3094908"/>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900">
                  <a:solidFill>
                    <a:srgbClr val="000000"/>
                  </a:solidFill>
                  <a:latin typeface="Roboto"/>
                  <a:ea typeface="Roboto"/>
                  <a:cs typeface="Roboto"/>
                  <a:sym typeface="Roboto"/>
                </a:rPr>
                <a:t>(Via USB cable)</a:t>
              </a:r>
              <a:endParaRPr lang="en-US" sz="1100"/>
            </a:p>
          </p:txBody>
        </p:sp>
        <p:cxnSp>
          <p:nvCxnSpPr>
            <p:cNvPr name="Connector 25" id="25"/>
            <p:cNvCxnSpPr/>
            <p:nvPr/>
          </p:nvCxnSpPr>
          <p:spPr>
            <a:xfrm rot="0" flipH="false" flipV="true">
              <a:off x="2577637" y="2529526"/>
              <a:ext cx="420536" cy="512717"/>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26" id="26"/>
            <p:cNvPicPr>
              <a:picLocks noChangeAspect="true"/>
            </p:cNvPicPr>
            <p:nvPr/>
          </p:nvPicPr>
          <p:blipFill>
            <a:blip r:embed="rId9"/>
            <a:srcRect l="0" r="0" t="0" b="0"/>
            <a:stretch>
              <a:fillRect/>
            </a:stretch>
          </p:blipFill>
          <p:spPr>
            <a:xfrm rot="0" flipH="false" flipV="false">
              <a:off x="2831096" y="2210850"/>
              <a:ext cx="822025" cy="398087"/>
            </a:xfrm>
            <a:prstGeom prst="ellipse">
              <a:avLst/>
            </a:prstGeom>
            <a:ln w="12700">
              <a:solidFill>
                <a:srgbClr val="FFCF00">
                  <a:alpha val="100000"/>
                </a:srgbClr>
              </a:solidFill>
              <a:prstDash val="solid"/>
            </a:ln>
          </p:spPr>
        </p:pic>
      </p:grpSp>
      <p:pic>
        <p:nvPicPr>
          <p:cNvPr name="Picture 27" id="27"/>
          <p:cNvPicPr>
            <a:picLocks noChangeAspect="true"/>
          </p:cNvPicPr>
          <p:nvPr/>
        </p:nvPicPr>
        <p:blipFill>
          <a:blip r:embed="rId10"/>
          <a:srcRect l="0" r="0" t="10250" b="12737"/>
          <a:stretch>
            <a:fillRect/>
          </a:stretch>
        </p:blipFill>
        <p:spPr>
          <a:xfrm rot="0" flipH="false" flipV="false">
            <a:off x="5021050" y="3524061"/>
            <a:ext cx="1532605" cy="1180308"/>
          </a:xfrm>
          <a:prstGeom prst="rect">
            <a:avLst/>
          </a:prstGeom>
          <a:ln w="12700">
            <a:noFill/>
            <a:prstDash val="solid"/>
          </a:ln>
        </p:spPr>
      </p:pic>
      <p:grpSp>
        <p:nvGrpSpPr>
          <p:cNvPr name="Group 28" id="28"/>
          <p:cNvGrpSpPr/>
          <p:nvPr/>
        </p:nvGrpSpPr>
        <p:grpSpPr>
          <a:xfrm>
            <a:off x="3919194" y="5169614"/>
            <a:ext cx="4270611" cy="808556"/>
            <a:chOff x="3919194" y="5169614"/>
            <a:chExt cx="4270611" cy="808556"/>
          </a:xfrm>
        </p:grpSpPr>
        <p:pic>
          <p:nvPicPr>
            <p:cNvPr name="Picture 29" id="29"/>
            <p:cNvPicPr>
              <a:picLocks noChangeAspect="true"/>
            </p:cNvPicPr>
            <p:nvPr/>
          </p:nvPicPr>
          <p:blipFill>
            <a:blip r:embed="rId7"/>
            <a:srcRect l="0" r="0" t="0" b="0"/>
            <a:stretch>
              <a:fillRect/>
            </a:stretch>
          </p:blipFill>
          <p:spPr>
            <a:xfrm rot="0" flipH="false" flipV="false">
              <a:off x="5013748" y="5169615"/>
              <a:ext cx="880614" cy="808555"/>
            </a:xfrm>
            <a:prstGeom prst="rect">
              <a:avLst/>
            </a:prstGeom>
            <a:ln w="12700">
              <a:noFill/>
              <a:prstDash val="solid"/>
            </a:ln>
          </p:spPr>
        </p:pic>
        <p:pic>
          <p:nvPicPr>
            <p:cNvPr name="Picture 30" id="30"/>
            <p:cNvPicPr>
              <a:picLocks noChangeAspect="true"/>
            </p:cNvPicPr>
            <p:nvPr/>
          </p:nvPicPr>
          <p:blipFill>
            <a:blip r:embed="rId7"/>
            <a:srcRect l="0" r="0" t="0" b="0"/>
            <a:stretch>
              <a:fillRect/>
            </a:stretch>
          </p:blipFill>
          <p:spPr>
            <a:xfrm rot="0" flipH="false" flipV="false">
              <a:off x="6140599" y="5169615"/>
              <a:ext cx="880614" cy="808555"/>
            </a:xfrm>
            <a:prstGeom prst="rect">
              <a:avLst/>
            </a:prstGeom>
            <a:ln w="12700">
              <a:noFill/>
              <a:prstDash val="solid"/>
            </a:ln>
          </p:spPr>
        </p:pic>
        <p:pic>
          <p:nvPicPr>
            <p:cNvPr name="Picture 31" id="31"/>
            <p:cNvPicPr>
              <a:picLocks noChangeAspect="true"/>
            </p:cNvPicPr>
            <p:nvPr/>
          </p:nvPicPr>
          <p:blipFill>
            <a:blip r:embed="rId7"/>
            <a:srcRect l="0" r="0" t="0" b="0"/>
            <a:stretch>
              <a:fillRect/>
            </a:stretch>
          </p:blipFill>
          <p:spPr>
            <a:xfrm rot="0" flipH="false" flipV="false">
              <a:off x="7309191" y="5169614"/>
              <a:ext cx="880614" cy="808555"/>
            </a:xfrm>
            <a:prstGeom prst="rect">
              <a:avLst/>
            </a:prstGeom>
            <a:ln w="12700">
              <a:noFill/>
              <a:prstDash val="solid"/>
            </a:ln>
          </p:spPr>
        </p:pic>
        <p:pic>
          <p:nvPicPr>
            <p:cNvPr name="Picture 32" id="32"/>
            <p:cNvPicPr>
              <a:picLocks noChangeAspect="true"/>
            </p:cNvPicPr>
            <p:nvPr/>
          </p:nvPicPr>
          <p:blipFill>
            <a:blip r:embed="rId7"/>
            <a:srcRect l="0" r="0" t="0" b="0"/>
            <a:stretch>
              <a:fillRect/>
            </a:stretch>
          </p:blipFill>
          <p:spPr>
            <a:xfrm rot="0" flipH="false" flipV="false">
              <a:off x="3919194" y="5169614"/>
              <a:ext cx="880614" cy="808555"/>
            </a:xfrm>
            <a:prstGeom prst="rect">
              <a:avLst/>
            </a:prstGeom>
            <a:ln w="12700">
              <a:noFill/>
              <a:prstDash val="solid"/>
            </a:ln>
          </p:spPr>
        </p:pic>
      </p:grpSp>
      <p:grpSp>
        <p:nvGrpSpPr>
          <p:cNvPr name="Group 33" id="33"/>
          <p:cNvGrpSpPr/>
          <p:nvPr/>
        </p:nvGrpSpPr>
        <p:grpSpPr>
          <a:xfrm>
            <a:off x="8189805" y="2251286"/>
            <a:ext cx="3317195" cy="2117243"/>
            <a:chOff x="8189805" y="2251286"/>
            <a:chExt cx="3317195" cy="2117243"/>
          </a:xfrm>
        </p:grpSpPr>
        <p:pic>
          <p:nvPicPr>
            <p:cNvPr name="Picture 34" id="34"/>
            <p:cNvPicPr>
              <a:picLocks noChangeAspect="true"/>
            </p:cNvPicPr>
            <p:nvPr/>
          </p:nvPicPr>
          <p:blipFill>
            <a:blip r:embed="rId11"/>
            <a:srcRect l="0" r="61720" t="0" b="0"/>
            <a:stretch>
              <a:fillRect/>
            </a:stretch>
          </p:blipFill>
          <p:spPr>
            <a:xfrm rot="0" flipH="false" flipV="false">
              <a:off x="9313445" y="2251286"/>
              <a:ext cx="1339605" cy="951433"/>
            </a:xfrm>
            <a:prstGeom prst="rect">
              <a:avLst/>
            </a:prstGeom>
            <a:ln w="12700">
              <a:noFill/>
              <a:prstDash val="solid"/>
            </a:ln>
          </p:spPr>
        </p:pic>
        <p:pic>
          <p:nvPicPr>
            <p:cNvPr name="Picture 35" id="35"/>
            <p:cNvPicPr>
              <a:picLocks noChangeAspect="true"/>
            </p:cNvPicPr>
            <p:nvPr/>
          </p:nvPicPr>
          <p:blipFill>
            <a:blip r:embed="rId11"/>
            <a:srcRect l="0" r="61719" t="0" b="0"/>
            <a:stretch>
              <a:fillRect/>
            </a:stretch>
          </p:blipFill>
          <p:spPr>
            <a:xfrm rot="0" flipH="false" flipV="false">
              <a:off x="8189805" y="3417096"/>
              <a:ext cx="1339605" cy="951433"/>
            </a:xfrm>
            <a:prstGeom prst="rect">
              <a:avLst/>
            </a:prstGeom>
            <a:ln w="12700">
              <a:noFill/>
              <a:prstDash val="solid"/>
            </a:ln>
          </p:spPr>
        </p:pic>
        <p:pic>
          <p:nvPicPr>
            <p:cNvPr name="Picture 36" id="36"/>
            <p:cNvPicPr>
              <a:picLocks noChangeAspect="true"/>
            </p:cNvPicPr>
            <p:nvPr/>
          </p:nvPicPr>
          <p:blipFill>
            <a:blip r:embed="rId11"/>
            <a:srcRect l="0" r="61719" t="0" b="0"/>
            <a:stretch>
              <a:fillRect/>
            </a:stretch>
          </p:blipFill>
          <p:spPr>
            <a:xfrm rot="0" flipH="false" flipV="false">
              <a:off x="10167395" y="3417096"/>
              <a:ext cx="1339605" cy="951433"/>
            </a:xfrm>
            <a:prstGeom prst="rect">
              <a:avLst/>
            </a:prstGeom>
            <a:ln w="12700">
              <a:noFill/>
              <a:prstDash val="solid"/>
            </a:ln>
          </p:spPr>
        </p:pic>
      </p:grpSp>
      <p:sp>
        <p:nvSpPr>
          <p:cNvPr name="AutoShape 37" id="37"/>
          <p:cNvSpPr/>
          <p:nvPr/>
        </p:nvSpPr>
        <p:spPr>
          <a:xfrm rot="0" flipH="false" flipV="false">
            <a:off x="278205" y="2155031"/>
            <a:ext cx="3822721" cy="2550670"/>
          </a:xfrm>
          <a:prstGeom prst="rect">
            <a:avLst/>
          </a:prstGeom>
          <a:noFill/>
          <a:ln w="12700" cap="flat">
            <a:solidFill>
              <a:srgbClr val="FFCF00">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8" id="38"/>
          <p:cNvSpPr/>
          <p:nvPr/>
        </p:nvSpPr>
        <p:spPr>
          <a:xfrm rot="0" flipH="false" flipV="false">
            <a:off x="7912894" y="2097103"/>
            <a:ext cx="3822721" cy="2550670"/>
          </a:xfrm>
          <a:prstGeom prst="rect">
            <a:avLst/>
          </a:prstGeom>
          <a:noFill/>
          <a:ln w="12700" cap="flat">
            <a:solidFill>
              <a:srgbClr val="FFCF00">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9" id="39"/>
          <p:cNvSpPr/>
          <p:nvPr/>
        </p:nvSpPr>
        <p:spPr>
          <a:xfrm rot="0" flipH="false" flipV="false">
            <a:off x="9297254" y="1829402"/>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0" id="40"/>
          <p:cNvSpPr/>
          <p:nvPr/>
        </p:nvSpPr>
        <p:spPr>
          <a:xfrm rot="0" flipH="false" flipV="false">
            <a:off x="9284139" y="1867098"/>
            <a:ext cx="1368911"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Ordering iPads </a:t>
            </a:r>
            <a:endParaRPr lang="en-US" sz="1100"/>
          </a:p>
        </p:txBody>
      </p:sp>
      <p:cxnSp>
        <p:nvCxnSpPr>
          <p:cNvPr name="Connector 41" id="41"/>
          <p:cNvCxnSpPr/>
          <p:nvPr/>
        </p:nvCxnSpPr>
        <p:spPr>
          <a:xfrm rot="0" flipH="false" flipV="true">
            <a:off x="4321487" y="5836865"/>
            <a:ext cx="0" cy="358325"/>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2" id="42"/>
          <p:cNvCxnSpPr/>
          <p:nvPr/>
        </p:nvCxnSpPr>
        <p:spPr>
          <a:xfrm rot="0" flipH="false" flipV="true">
            <a:off x="5424231" y="5876807"/>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3" id="43"/>
          <p:cNvCxnSpPr/>
          <p:nvPr/>
        </p:nvCxnSpPr>
        <p:spPr>
          <a:xfrm rot="0" flipH="false" flipV="true">
            <a:off x="6543283" y="5858679"/>
            <a:ext cx="0" cy="336511"/>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4" id="44"/>
          <p:cNvCxnSpPr/>
          <p:nvPr/>
        </p:nvCxnSpPr>
        <p:spPr>
          <a:xfrm rot="0" flipH="false" flipV="true">
            <a:off x="7729773" y="5864230"/>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5" id="45"/>
          <p:cNvCxnSpPr/>
          <p:nvPr/>
        </p:nvCxnSpPr>
        <p:spPr>
          <a:xfrm rot="0" flipH="false" flipV="true">
            <a:off x="4300055" y="6175469"/>
            <a:ext cx="3429718" cy="19721"/>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46" id="46"/>
          <p:cNvCxnSpPr/>
          <p:nvPr/>
        </p:nvCxnSpPr>
        <p:spPr>
          <a:xfrm rot="0" flipH="false" flipV="true">
            <a:off x="5874706" y="4532820"/>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7" id="47"/>
          <p:cNvCxnSpPr/>
          <p:nvPr/>
        </p:nvCxnSpPr>
        <p:spPr>
          <a:xfrm rot="0" flipH="false" flipV="true">
            <a:off x="5974867" y="4541900"/>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8" id="48"/>
          <p:cNvCxnSpPr/>
          <p:nvPr/>
        </p:nvCxnSpPr>
        <p:spPr>
          <a:xfrm rot="0" flipH="false" flipV="true">
            <a:off x="6059619" y="4541900"/>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49" id="49"/>
          <p:cNvCxnSpPr/>
          <p:nvPr/>
        </p:nvCxnSpPr>
        <p:spPr>
          <a:xfrm rot="0" flipH="false" flipV="true">
            <a:off x="6151739" y="4532820"/>
            <a:ext cx="0" cy="311239"/>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50" id="50"/>
          <p:cNvCxnSpPr/>
          <p:nvPr/>
        </p:nvCxnSpPr>
        <p:spPr>
          <a:xfrm rot="0" flipH="false" flipV="false">
            <a:off x="5874706" y="4861827"/>
            <a:ext cx="277033" cy="1595"/>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51" id="51"/>
          <p:cNvCxnSpPr/>
          <p:nvPr/>
        </p:nvCxnSpPr>
        <p:spPr>
          <a:xfrm rot="10800000" flipH="false" flipV="false">
            <a:off x="6021206" y="4870907"/>
            <a:ext cx="11430" cy="1304562"/>
          </a:xfrm>
          <a:prstGeom prst="straightConnector1">
            <a:avLst/>
          </a:prstGeom>
          <a:noFill/>
          <a:ln w="12700" cap="flat">
            <a:solidFill>
              <a:srgbClr val="FFCF00">
                <a:alpha val="100000"/>
              </a:srgbClr>
            </a:solidFill>
            <a:prstDash val="dash"/>
            <a:headEnd type="none" w="med" len="med"/>
            <a:tailEnd type="none" w="med" len="med"/>
          </a:ln>
        </p:spPr>
      </p:cxnSp>
      <p:sp>
        <p:nvSpPr>
          <p:cNvPr name="AutoShape 52" id="52"/>
          <p:cNvSpPr/>
          <p:nvPr/>
        </p:nvSpPr>
        <p:spPr>
          <a:xfrm rot="0" flipH="false" flipV="false">
            <a:off x="1447043" y="4657345"/>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3" id="53"/>
          <p:cNvSpPr/>
          <p:nvPr/>
        </p:nvSpPr>
        <p:spPr>
          <a:xfrm rot="0" flipH="false" flipV="false">
            <a:off x="1551524" y="4703045"/>
            <a:ext cx="115994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Cashier</a:t>
            </a:r>
            <a:endParaRPr lang="en-US" sz="1100"/>
          </a:p>
        </p:txBody>
      </p:sp>
      <p:sp>
        <p:nvSpPr>
          <p:cNvPr name="AutoShape 54" id="54"/>
          <p:cNvSpPr/>
          <p:nvPr/>
        </p:nvSpPr>
        <p:spPr>
          <a:xfrm rot="0" flipH="false" flipV="false">
            <a:off x="4649838" y="5966266"/>
            <a:ext cx="2420871"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Kitchen Printer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Router</a:t>
            </a:r>
            <a:endParaRPr lang="en-US" sz="1100"/>
          </a:p>
        </p:txBody>
      </p:sp>
      <p:sp>
        <p:nvSpPr>
          <p:cNvPr name="AutoShape 55" id="55"/>
          <p:cNvSpPr/>
          <p:nvPr/>
        </p:nvSpPr>
        <p:spPr>
          <a:xfrm rot="0" flipH="false" flipV="false">
            <a:off x="5175569" y="6174124"/>
            <a:ext cx="1442095"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LAN cable)</a:t>
            </a:r>
            <a:endParaRPr lang="en-US" sz="1100"/>
          </a:p>
        </p:txBody>
      </p:sp>
      <p:cxnSp>
        <p:nvCxnSpPr>
          <p:cNvPr name="Connector 56" id="56"/>
          <p:cNvCxnSpPr/>
          <p:nvPr/>
        </p:nvCxnSpPr>
        <p:spPr>
          <a:xfrm rot="0" flipH="false" flipV="false">
            <a:off x="3941976" y="6067441"/>
            <a:ext cx="358079" cy="0"/>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57" id="57"/>
          <p:cNvPicPr>
            <a:picLocks noChangeAspect="true"/>
          </p:cNvPicPr>
          <p:nvPr/>
        </p:nvPicPr>
        <p:blipFill>
          <a:blip r:embed="rId12"/>
          <a:srcRect l="-1519" r="1519" t="3672" b="6535"/>
          <a:stretch>
            <a:fillRect/>
          </a:stretch>
        </p:blipFill>
        <p:spPr>
          <a:xfrm rot="0" flipH="false" flipV="false">
            <a:off x="3333780" y="5828276"/>
            <a:ext cx="608196" cy="478330"/>
          </a:xfrm>
          <a:prstGeom prst="ellipse">
            <a:avLst/>
          </a:prstGeom>
          <a:ln w="12700">
            <a:solidFill>
              <a:srgbClr val="FFCF00">
                <a:alpha val="100000"/>
              </a:srgbClr>
            </a:solidFill>
            <a:prstDash val="solid"/>
          </a:ln>
        </p:spPr>
      </p:pic>
      <p:sp>
        <p:nvSpPr>
          <p:cNvPr name="AutoShape 58" id="58"/>
          <p:cNvSpPr/>
          <p:nvPr/>
        </p:nvSpPr>
        <p:spPr>
          <a:xfrm rot="0" flipH="false" flipV="false">
            <a:off x="6749151" y="6074873"/>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9" id="59"/>
          <p:cNvSpPr/>
          <p:nvPr/>
        </p:nvSpPr>
        <p:spPr>
          <a:xfrm rot="0" flipH="false" flipV="false">
            <a:off x="6736036" y="6112569"/>
            <a:ext cx="1368911"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Kitchen Station</a:t>
            </a:r>
            <a:endParaRPr lang="en-US" sz="1100"/>
          </a:p>
        </p:txBody>
      </p:sp>
      <p:grpSp>
        <p:nvGrpSpPr>
          <p:cNvPr name="Group 60" id="60"/>
          <p:cNvGrpSpPr/>
          <p:nvPr/>
        </p:nvGrpSpPr>
        <p:grpSpPr>
          <a:xfrm>
            <a:off x="812878" y="5355187"/>
            <a:ext cx="2094860" cy="836800"/>
            <a:chOff x="812878" y="5355187"/>
            <a:chExt cx="2094860" cy="836800"/>
          </a:xfrm>
        </p:grpSpPr>
        <p:sp>
          <p:nvSpPr>
            <p:cNvPr name="AutoShape 61" id="61"/>
            <p:cNvSpPr/>
            <p:nvPr/>
          </p:nvSpPr>
          <p:spPr>
            <a:xfrm rot="0" flipH="false" flipV="false">
              <a:off x="812878" y="5355187"/>
              <a:ext cx="2031168" cy="836800"/>
            </a:xfrm>
            <a:prstGeom prst="roundRect">
              <a:avLst>
                <a:gd name="adj" fmla="val 16666"/>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62" id="62"/>
            <p:cNvSpPr/>
            <p:nvPr/>
          </p:nvSpPr>
          <p:spPr>
            <a:xfrm rot="0" flipH="false" flipV="false">
              <a:off x="812878" y="5493486"/>
              <a:ext cx="2094860"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All devices are connected to the same WiFi network.</a:t>
              </a:r>
              <a:endParaRPr lang="en-US" sz="1100"/>
            </a:p>
          </p:txBody>
        </p:sp>
      </p:grpSp>
      <p:pic>
        <p:nvPicPr>
          <p:cNvPr name="Picture 63" id="63"/>
          <p:cNvPicPr>
            <a:picLocks noChangeAspect="true"/>
          </p:cNvPicPr>
          <p:nvPr/>
        </p:nvPicPr>
        <p:blipFill>
          <a:blip r:embed="rId13"/>
          <a:srcRect l="0" r="0" t="0" b="0"/>
          <a:stretch>
            <a:fillRect/>
          </a:stretch>
        </p:blipFill>
        <p:spPr>
          <a:xfrm rot="0" flipH="false" flipV="false">
            <a:off x="5615119" y="3075885"/>
            <a:ext cx="444500" cy="444500"/>
          </a:xfrm>
          <a:prstGeom prst="rect">
            <a:avLst/>
          </a:prstGeom>
          <a:ln w="12700">
            <a:noFill/>
            <a:prstDash val="solid"/>
          </a:ln>
        </p:spPr>
      </p:pic>
      <p:pic>
        <p:nvPicPr>
          <p:cNvPr name="Picture 64" id="64"/>
          <p:cNvPicPr>
            <a:picLocks noChangeAspect="true"/>
          </p:cNvPicPr>
          <p:nvPr/>
        </p:nvPicPr>
        <p:blipFill>
          <a:blip r:embed="rId14"/>
          <a:srcRect l="35990" r="37589" t="25754" b="26107"/>
          <a:stretch>
            <a:fillRect/>
          </a:stretch>
        </p:blipFill>
        <p:spPr>
          <a:xfrm rot="0" flipH="false" flipV="false">
            <a:off x="5213986" y="1867098"/>
            <a:ext cx="1146732" cy="1170103"/>
          </a:xfrm>
          <a:prstGeom prst="rect">
            <a:avLst/>
          </a:prstGeom>
          <a:ln w="12700">
            <a:noFill/>
            <a:prstDash val="solid"/>
          </a:ln>
          <a:effectLst>
            <a:outerShdw dir="0" dist="0" blurRad="63500" algn="ctr" sx="102000" sy="102000" rotWithShape="false">
              <a:srgbClr val="000000">
                <a:alpha val="40000"/>
              </a:srgbClr>
            </a:outerShdw>
          </a:effectLst>
        </p:spPr>
      </p:pic>
      <p:cxnSp>
        <p:nvCxnSpPr>
          <p:cNvPr name="Connector 65" id="65"/>
          <p:cNvCxnSpPr/>
          <p:nvPr/>
        </p:nvCxnSpPr>
        <p:spPr>
          <a:xfrm rot="10800000" flipH="false" flipV="true">
            <a:off x="4100926" y="2452150"/>
            <a:ext cx="1113060" cy="978216"/>
          </a:xfrm>
          <a:prstGeom prst="straightConnector1">
            <a:avLst/>
          </a:prstGeom>
          <a:noFill/>
          <a:ln w="12700" cap="flat">
            <a:solidFill>
              <a:srgbClr val="FFCF00">
                <a:alpha val="100000"/>
              </a:srgbClr>
            </a:solidFill>
            <a:prstDash val="solid"/>
            <a:headEnd type="triangle" w="med" len="med"/>
            <a:tailEnd type="triangle" w="med" len="med"/>
          </a:ln>
        </p:spPr>
      </p:cxnSp>
      <p:sp>
        <p:nvSpPr>
          <p:cNvPr name="AutoShape 66" id="66"/>
          <p:cNvSpPr/>
          <p:nvPr/>
        </p:nvSpPr>
        <p:spPr>
          <a:xfrm rot="-2654386" flipH="false" flipV="false">
            <a:off x="3761100" y="2731816"/>
            <a:ext cx="1675310"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WiFi Connection)</a:t>
            </a:r>
            <a:endParaRPr lang="en-US" sz="1100"/>
          </a:p>
        </p:txBody>
      </p:sp>
      <p:cxnSp>
        <p:nvCxnSpPr>
          <p:cNvPr name="Connector 67" id="67"/>
          <p:cNvCxnSpPr/>
          <p:nvPr/>
        </p:nvCxnSpPr>
        <p:spPr>
          <a:xfrm rot="10800000" flipH="false" flipV="false">
            <a:off x="6360718" y="2452150"/>
            <a:ext cx="1552176" cy="750569"/>
          </a:xfrm>
          <a:prstGeom prst="straightConnector1">
            <a:avLst/>
          </a:prstGeom>
          <a:noFill/>
          <a:ln w="12700" cap="flat">
            <a:solidFill>
              <a:srgbClr val="FFCF00">
                <a:alpha val="100000"/>
              </a:srgbClr>
            </a:solidFill>
            <a:prstDash val="solid"/>
            <a:headEnd type="triangle" w="med" len="med"/>
            <a:tailEnd type="triangle" w="med" len="med"/>
          </a:ln>
        </p:spPr>
      </p:cxnSp>
      <p:sp>
        <p:nvSpPr>
          <p:cNvPr name="AutoShape 68" id="68"/>
          <p:cNvSpPr/>
          <p:nvPr/>
        </p:nvSpPr>
        <p:spPr>
          <a:xfrm rot="1556760" flipH="false" flipV="false">
            <a:off x="6275720" y="2587681"/>
            <a:ext cx="1675310"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(Via WiFi Connection)</a:t>
            </a:r>
            <a:endParaRPr lang="en-US" sz="1100"/>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Basic Setup - iPad</a:t>
            </a:r>
            <a:endParaRPr lang="en-US" sz="1100"/>
          </a:p>
        </p:txBody>
      </p:sp>
      <p:sp>
        <p:nvSpPr>
          <p:cNvPr name="AutoShape 4" id="4"/>
          <p:cNvSpPr/>
          <p:nvPr/>
        </p:nvSpPr>
        <p:spPr>
          <a:xfrm rot="0" flipH="false" flipV="false">
            <a:off x="1850400" y="103190"/>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9" id="9"/>
          <p:cNvSpPr/>
          <p:nvPr/>
        </p:nvSpPr>
        <p:spPr>
          <a:xfrm rot="0" flipH="false" flipV="false">
            <a:off x="185668" y="1084413"/>
            <a:ext cx="11511527" cy="461665"/>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Ever wondered how an iPad without ports functions as a POS? It’s simpler than you think! As long as it’s connected to the same WiFi network, everything works seamlessly.</a:t>
            </a:r>
            <a:endParaRPr lang="en-US" sz="1100"/>
          </a:p>
        </p:txBody>
      </p:sp>
      <p:sp>
        <p:nvSpPr>
          <p:cNvPr name="AutoShape 10" id="10"/>
          <p:cNvSpPr/>
          <p:nvPr/>
        </p:nvSpPr>
        <p:spPr>
          <a:xfrm rot="0" flipH="false" flipV="false">
            <a:off x="297744" y="1754175"/>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1" id="11"/>
          <p:cNvSpPr/>
          <p:nvPr/>
        </p:nvSpPr>
        <p:spPr>
          <a:xfrm rot="0" flipH="false" flipV="false">
            <a:off x="225955" y="1802408"/>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Restaurant / Café  </a:t>
            </a:r>
            <a:endParaRPr lang="en-US" sz="1100"/>
          </a:p>
        </p:txBody>
      </p:sp>
      <p:grpSp>
        <p:nvGrpSpPr>
          <p:cNvPr name="Group 12" id="12"/>
          <p:cNvGrpSpPr/>
          <p:nvPr/>
        </p:nvGrpSpPr>
        <p:grpSpPr>
          <a:xfrm>
            <a:off x="588654" y="2719680"/>
            <a:ext cx="4495842" cy="1472314"/>
            <a:chOff x="588654" y="2719680"/>
            <a:chExt cx="4495842" cy="1472314"/>
          </a:xfrm>
        </p:grpSpPr>
        <p:pic>
          <p:nvPicPr>
            <p:cNvPr name="Picture 13" id="13"/>
            <p:cNvPicPr>
              <a:picLocks noChangeAspect="true"/>
            </p:cNvPicPr>
            <p:nvPr/>
          </p:nvPicPr>
          <p:blipFill>
            <a:blip r:embed="rId5"/>
            <a:srcRect l="-2582" r="-1583" t="-7030" b="-4226"/>
            <a:stretch>
              <a:fillRect/>
            </a:stretch>
          </p:blipFill>
          <p:spPr>
            <a:xfrm rot="0" flipH="false" flipV="false">
              <a:off x="588654" y="3383440"/>
              <a:ext cx="1227830" cy="808554"/>
            </a:xfrm>
            <a:prstGeom prst="rect">
              <a:avLst/>
            </a:prstGeom>
            <a:ln w="12700">
              <a:noFill/>
              <a:prstDash val="solid"/>
            </a:ln>
          </p:spPr>
        </p:pic>
        <p:pic>
          <p:nvPicPr>
            <p:cNvPr name="Picture 14" id="14"/>
            <p:cNvPicPr>
              <a:picLocks noChangeAspect="true"/>
            </p:cNvPicPr>
            <p:nvPr/>
          </p:nvPicPr>
          <p:blipFill>
            <a:blip r:embed="rId6"/>
            <a:srcRect l="0" r="0" t="0" b="0"/>
            <a:stretch>
              <a:fillRect/>
            </a:stretch>
          </p:blipFill>
          <p:spPr>
            <a:xfrm rot="0" flipH="false" flipV="false">
              <a:off x="4203882" y="2719680"/>
              <a:ext cx="880614" cy="808555"/>
            </a:xfrm>
            <a:prstGeom prst="rect">
              <a:avLst/>
            </a:prstGeom>
            <a:ln w="12700">
              <a:noFill/>
              <a:prstDash val="solid"/>
            </a:ln>
          </p:spPr>
        </p:pic>
        <p:cxnSp>
          <p:nvCxnSpPr>
            <p:cNvPr name="Connector 15" id="15"/>
            <p:cNvCxnSpPr/>
            <p:nvPr/>
          </p:nvCxnSpPr>
          <p:spPr>
            <a:xfrm rot="-5400000" flipH="false" flipV="false">
              <a:off x="2450341" y="2178705"/>
              <a:ext cx="765516" cy="3261061"/>
            </a:xfrm>
            <a:prstGeom prst="bentConnector4">
              <a:avLst>
                <a:gd name="adj1" fmla="val -29861"/>
                <a:gd name="adj2" fmla="val 100123"/>
              </a:avLst>
            </a:prstGeom>
            <a:noFill/>
            <a:ln w="12700" cap="flat">
              <a:solidFill>
                <a:srgbClr val="FFCF00">
                  <a:alpha val="100000"/>
                </a:srgbClr>
              </a:solidFill>
              <a:prstDash val="dash"/>
              <a:headEnd type="triangle" w="med" len="med"/>
              <a:tailEnd type="triangle" w="med" len="med"/>
            </a:ln>
          </p:spPr>
        </p:cxnSp>
      </p:grpSp>
      <p:sp>
        <p:nvSpPr>
          <p:cNvPr name="AutoShape 16" id="16"/>
          <p:cNvSpPr/>
          <p:nvPr/>
        </p:nvSpPr>
        <p:spPr>
          <a:xfrm rot="0" flipH="false" flipV="false">
            <a:off x="2040848" y="4143685"/>
            <a:ext cx="1938669"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Cash Drawer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Receipt Printer</a:t>
            </a:r>
            <a:endParaRPr lang="en-US" sz="1100"/>
          </a:p>
        </p:txBody>
      </p:sp>
      <p:sp>
        <p:nvSpPr>
          <p:cNvPr name="AutoShape 17" id="17"/>
          <p:cNvSpPr/>
          <p:nvPr/>
        </p:nvSpPr>
        <p:spPr>
          <a:xfrm rot="0" flipH="false" flipV="false">
            <a:off x="2040847" y="4410869"/>
            <a:ext cx="1938669" cy="2308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900">
                <a:solidFill>
                  <a:srgbClr val="000000"/>
                </a:solidFill>
                <a:latin typeface="Roboto"/>
                <a:ea typeface="Roboto"/>
                <a:cs typeface="Roboto"/>
                <a:sym typeface="Roboto"/>
              </a:rPr>
              <a:t>(</a:t>
            </a:r>
            <a:r>
              <a:rPr lang="en-US" b="false" i="true" strike="noStrike" u="none" sz="900">
                <a:solidFill>
                  <a:srgbClr val="000000"/>
                </a:solidFill>
                <a:latin typeface="Roboto"/>
                <a:ea typeface="Roboto"/>
                <a:cs typeface="Roboto"/>
                <a:sym typeface="Roboto"/>
              </a:rPr>
              <a:t>Via RJ-11 cable)</a:t>
            </a:r>
            <a:endParaRPr lang="en-US" sz="1100"/>
          </a:p>
        </p:txBody>
      </p:sp>
      <p:cxnSp>
        <p:nvCxnSpPr>
          <p:cNvPr name="Connector 18" id="18"/>
          <p:cNvCxnSpPr/>
          <p:nvPr/>
        </p:nvCxnSpPr>
        <p:spPr>
          <a:xfrm rot="0" flipH="false" flipV="false">
            <a:off x="3901847" y="3626632"/>
            <a:ext cx="561783" cy="272756"/>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19" id="19"/>
          <p:cNvPicPr>
            <a:picLocks noChangeAspect="true"/>
          </p:cNvPicPr>
          <p:nvPr/>
        </p:nvPicPr>
        <p:blipFill>
          <a:blip r:embed="rId7"/>
          <a:srcRect l="0" r="0" t="0" b="0"/>
          <a:stretch>
            <a:fillRect/>
          </a:stretch>
        </p:blipFill>
        <p:spPr>
          <a:xfrm rot="0" flipH="false" flipV="false">
            <a:off x="3406358" y="3379288"/>
            <a:ext cx="495489" cy="494687"/>
          </a:xfrm>
          <a:prstGeom prst="ellipse">
            <a:avLst/>
          </a:prstGeom>
          <a:ln w="12700">
            <a:solidFill>
              <a:srgbClr val="FFCF00">
                <a:alpha val="100000"/>
              </a:srgbClr>
            </a:solidFill>
            <a:prstDash val="solid"/>
          </a:ln>
        </p:spPr>
      </p:pic>
      <p:pic>
        <p:nvPicPr>
          <p:cNvPr name="Picture 20" id="20"/>
          <p:cNvPicPr>
            <a:picLocks noChangeAspect="true"/>
          </p:cNvPicPr>
          <p:nvPr/>
        </p:nvPicPr>
        <p:blipFill>
          <a:blip r:embed="rId8"/>
          <a:srcRect l="38467" r="37449" t="27146" b="29531"/>
          <a:stretch>
            <a:fillRect/>
          </a:stretch>
        </p:blipFill>
        <p:spPr>
          <a:xfrm rot="0" flipH="false" flipV="false">
            <a:off x="679967" y="2671240"/>
            <a:ext cx="968671" cy="975752"/>
          </a:xfrm>
          <a:prstGeom prst="rect">
            <a:avLst/>
          </a:prstGeom>
          <a:ln w="12700">
            <a:noFill/>
            <a:prstDash val="solid"/>
          </a:ln>
        </p:spPr>
      </p:pic>
      <p:pic>
        <p:nvPicPr>
          <p:cNvPr name="Picture 21" id="21"/>
          <p:cNvPicPr>
            <a:picLocks noChangeAspect="true"/>
          </p:cNvPicPr>
          <p:nvPr/>
        </p:nvPicPr>
        <p:blipFill>
          <a:blip r:embed="rId9"/>
          <a:srcRect l="0" r="0" t="10250" b="12737"/>
          <a:stretch>
            <a:fillRect/>
          </a:stretch>
        </p:blipFill>
        <p:spPr>
          <a:xfrm rot="0" flipH="false" flipV="false">
            <a:off x="5347240" y="2372983"/>
            <a:ext cx="1532605" cy="1180308"/>
          </a:xfrm>
          <a:prstGeom prst="rect">
            <a:avLst/>
          </a:prstGeom>
          <a:ln w="12700">
            <a:noFill/>
            <a:prstDash val="solid"/>
          </a:ln>
        </p:spPr>
      </p:pic>
      <p:pic>
        <p:nvPicPr>
          <p:cNvPr name="Picture 22" id="22"/>
          <p:cNvPicPr>
            <a:picLocks noChangeAspect="true"/>
          </p:cNvPicPr>
          <p:nvPr/>
        </p:nvPicPr>
        <p:blipFill>
          <a:blip r:embed="rId6"/>
          <a:srcRect l="0" r="0" t="0" b="0"/>
          <a:stretch>
            <a:fillRect/>
          </a:stretch>
        </p:blipFill>
        <p:spPr>
          <a:xfrm rot="0" flipH="false" flipV="false">
            <a:off x="7142590" y="2719680"/>
            <a:ext cx="880614" cy="808555"/>
          </a:xfrm>
          <a:prstGeom prst="rect">
            <a:avLst/>
          </a:prstGeom>
          <a:ln w="12700">
            <a:noFill/>
            <a:prstDash val="solid"/>
          </a:ln>
        </p:spPr>
      </p:pic>
      <p:pic>
        <p:nvPicPr>
          <p:cNvPr name="Picture 23" id="23"/>
          <p:cNvPicPr>
            <a:picLocks noChangeAspect="true"/>
          </p:cNvPicPr>
          <p:nvPr/>
        </p:nvPicPr>
        <p:blipFill>
          <a:blip r:embed="rId6"/>
          <a:srcRect l="0" r="0" t="0" b="0"/>
          <a:stretch>
            <a:fillRect/>
          </a:stretch>
        </p:blipFill>
        <p:spPr>
          <a:xfrm rot="0" flipH="false" flipV="false">
            <a:off x="8285949" y="2714163"/>
            <a:ext cx="880614" cy="808555"/>
          </a:xfrm>
          <a:prstGeom prst="rect">
            <a:avLst/>
          </a:prstGeom>
          <a:ln w="12700">
            <a:noFill/>
            <a:prstDash val="solid"/>
          </a:ln>
        </p:spPr>
      </p:pic>
      <p:cxnSp>
        <p:nvCxnSpPr>
          <p:cNvPr name="Connector 24" id="24"/>
          <p:cNvCxnSpPr/>
          <p:nvPr/>
        </p:nvCxnSpPr>
        <p:spPr>
          <a:xfrm rot="0" flipH="false" flipV="true">
            <a:off x="4610804" y="3942474"/>
            <a:ext cx="4074162" cy="19721"/>
          </a:xfrm>
          <a:prstGeom prst="straightConnector1">
            <a:avLst/>
          </a:prstGeom>
          <a:noFill/>
          <a:ln w="12700" cap="flat">
            <a:solidFill>
              <a:srgbClr val="FFCF00">
                <a:alpha val="100000"/>
              </a:srgbClr>
            </a:solidFill>
            <a:prstDash val="dash"/>
            <a:headEnd type="none" w="med" len="med"/>
            <a:tailEnd type="none" w="med" len="med"/>
          </a:ln>
        </p:spPr>
      </p:cxnSp>
      <p:cxnSp>
        <p:nvCxnSpPr>
          <p:cNvPr name="Connector 25" id="25"/>
          <p:cNvCxnSpPr/>
          <p:nvPr/>
        </p:nvCxnSpPr>
        <p:spPr>
          <a:xfrm rot="0" flipH="false" flipV="true">
            <a:off x="8684966" y="3397671"/>
            <a:ext cx="0" cy="544803"/>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26" id="26"/>
          <p:cNvCxnSpPr/>
          <p:nvPr/>
        </p:nvCxnSpPr>
        <p:spPr>
          <a:xfrm rot="0" flipH="false" flipV="true">
            <a:off x="7557205" y="3397671"/>
            <a:ext cx="0" cy="544803"/>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27" id="27"/>
          <p:cNvCxnSpPr/>
          <p:nvPr/>
        </p:nvCxnSpPr>
        <p:spPr>
          <a:xfrm rot="0" flipH="false" flipV="true">
            <a:off x="6558138" y="3379288"/>
            <a:ext cx="0" cy="544803"/>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28" id="28"/>
          <p:cNvCxnSpPr/>
          <p:nvPr/>
        </p:nvCxnSpPr>
        <p:spPr>
          <a:xfrm rot="0" flipH="false" flipV="true">
            <a:off x="6453151" y="3374590"/>
            <a:ext cx="0" cy="544803"/>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29" id="29"/>
          <p:cNvCxnSpPr/>
          <p:nvPr/>
        </p:nvCxnSpPr>
        <p:spPr>
          <a:xfrm rot="0" flipH="false" flipV="true">
            <a:off x="6368484" y="3374590"/>
            <a:ext cx="0" cy="544803"/>
          </a:xfrm>
          <a:prstGeom prst="straightConnector1">
            <a:avLst/>
          </a:prstGeom>
          <a:noFill/>
          <a:ln w="12700" cap="flat">
            <a:solidFill>
              <a:srgbClr val="FFCF00">
                <a:alpha val="100000"/>
              </a:srgbClr>
            </a:solidFill>
            <a:prstDash val="dash"/>
            <a:headEnd type="none" w="med" len="med"/>
            <a:tailEnd type="triangle" w="med" len="med"/>
          </a:ln>
        </p:spPr>
      </p:cxnSp>
      <p:cxnSp>
        <p:nvCxnSpPr>
          <p:cNvPr name="Connector 30" id="30"/>
          <p:cNvCxnSpPr/>
          <p:nvPr/>
        </p:nvCxnSpPr>
        <p:spPr>
          <a:xfrm rot="0" flipH="false" flipV="true">
            <a:off x="4610804" y="3417392"/>
            <a:ext cx="0" cy="544803"/>
          </a:xfrm>
          <a:prstGeom prst="straightConnector1">
            <a:avLst/>
          </a:prstGeom>
          <a:noFill/>
          <a:ln w="12700" cap="flat">
            <a:solidFill>
              <a:srgbClr val="FFCF00">
                <a:alpha val="100000"/>
              </a:srgbClr>
            </a:solidFill>
            <a:prstDash val="dash"/>
            <a:headEnd type="none" w="med" len="med"/>
            <a:tailEnd type="triangle" w="med" len="med"/>
          </a:ln>
        </p:spPr>
      </p:cxnSp>
      <p:sp>
        <p:nvSpPr>
          <p:cNvPr name="AutoShape 31" id="31"/>
          <p:cNvSpPr/>
          <p:nvPr/>
        </p:nvSpPr>
        <p:spPr>
          <a:xfrm rot="0" flipH="false" flipV="false">
            <a:off x="4316462" y="3703344"/>
            <a:ext cx="2420871" cy="246221"/>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Kitchen Printer </a:t>
            </a:r>
            <a:r>
              <a:rPr lang="en-US" b="false" i="false" strike="noStrike" u="none" sz="1000">
                <a:solidFill>
                  <a:srgbClr val="000000"/>
                </a:solidFill>
                <a:latin typeface="Roboto"/>
                <a:ea typeface="Roboto"/>
                <a:cs typeface="Roboto"/>
                <a:sym typeface="Roboto"/>
              </a:rPr>
              <a:t>to </a:t>
            </a:r>
            <a:r>
              <a:rPr lang="en-US" b="true" i="false" strike="noStrike" u="none" sz="1000">
                <a:solidFill>
                  <a:srgbClr val="000000"/>
                </a:solidFill>
                <a:latin typeface="Roboto"/>
                <a:ea typeface="Roboto"/>
                <a:cs typeface="Roboto"/>
                <a:sym typeface="Roboto"/>
              </a:rPr>
              <a:t>Router</a:t>
            </a:r>
            <a:endParaRPr lang="en-US" sz="1100"/>
          </a:p>
        </p:txBody>
      </p:sp>
      <p:sp>
        <p:nvSpPr>
          <p:cNvPr name="AutoShape 32" id="32"/>
          <p:cNvSpPr/>
          <p:nvPr/>
        </p:nvSpPr>
        <p:spPr>
          <a:xfrm rot="0" flipH="false" flipV="false">
            <a:off x="4851561" y="3936188"/>
            <a:ext cx="1442095"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LAN cable)</a:t>
            </a:r>
            <a:endParaRPr lang="en-US" sz="1100"/>
          </a:p>
        </p:txBody>
      </p:sp>
      <p:cxnSp>
        <p:nvCxnSpPr>
          <p:cNvPr name="Connector 33" id="33"/>
          <p:cNvCxnSpPr/>
          <p:nvPr/>
        </p:nvCxnSpPr>
        <p:spPr>
          <a:xfrm rot="10800000" flipH="false" flipV="false">
            <a:off x="6662851" y="3960857"/>
            <a:ext cx="213580" cy="151356"/>
          </a:xfrm>
          <a:prstGeom prst="straightConnector1">
            <a:avLst/>
          </a:prstGeom>
          <a:noFill/>
          <a:ln w="12700" cap="flat">
            <a:solidFill>
              <a:srgbClr val="FFCF00">
                <a:alpha val="100000"/>
              </a:srgbClr>
            </a:solidFill>
            <a:prstDash val="solid"/>
            <a:headEnd type="none" w="med" len="med"/>
            <a:tailEnd type="none" w="med" len="med"/>
          </a:ln>
        </p:spPr>
      </p:cxnSp>
      <p:pic>
        <p:nvPicPr>
          <p:cNvPr name="Picture 34" id="34"/>
          <p:cNvPicPr>
            <a:picLocks noChangeAspect="true"/>
          </p:cNvPicPr>
          <p:nvPr/>
        </p:nvPicPr>
        <p:blipFill>
          <a:blip r:embed="rId10"/>
          <a:srcRect l="-1519" r="1519" t="3672" b="6536"/>
          <a:stretch>
            <a:fillRect/>
          </a:stretch>
        </p:blipFill>
        <p:spPr>
          <a:xfrm rot="0" flipH="false" flipV="false">
            <a:off x="6572333" y="4112213"/>
            <a:ext cx="608196" cy="478330"/>
          </a:xfrm>
          <a:prstGeom prst="ellipse">
            <a:avLst/>
          </a:prstGeom>
          <a:ln w="12700">
            <a:solidFill>
              <a:srgbClr val="FFCF00">
                <a:alpha val="100000"/>
              </a:srgbClr>
            </a:solidFill>
            <a:prstDash val="solid"/>
          </a:ln>
        </p:spPr>
      </p:pic>
      <p:pic>
        <p:nvPicPr>
          <p:cNvPr name="Picture 35" id="35"/>
          <p:cNvPicPr>
            <a:picLocks noChangeAspect="true"/>
          </p:cNvPicPr>
          <p:nvPr/>
        </p:nvPicPr>
        <p:blipFill>
          <a:blip r:embed="rId11"/>
          <a:stretch>
            <a:fillRect/>
          </a:stretch>
        </p:blipFill>
        <p:spPr>
          <a:xfrm rot="0" flipH="false" flipV="false">
            <a:off x="1628411" y="2277319"/>
            <a:ext cx="4257709" cy="426720"/>
          </a:xfrm>
          <a:prstGeom prst="rect">
            <a:avLst/>
          </a:prstGeom>
          <a:ln w="25400">
            <a:noFill/>
            <a:prstDash val="solid"/>
          </a:ln>
        </p:spPr>
      </p:pic>
      <p:pic>
        <p:nvPicPr>
          <p:cNvPr name="Picture 36" id="36"/>
          <p:cNvPicPr>
            <a:picLocks noChangeAspect="true"/>
          </p:cNvPicPr>
          <p:nvPr/>
        </p:nvPicPr>
        <p:blipFill>
          <a:blip r:embed="rId12"/>
          <a:srcRect l="0" r="0" t="0" b="0"/>
          <a:stretch>
            <a:fillRect/>
          </a:stretch>
        </p:blipFill>
        <p:spPr>
          <a:xfrm rot="0" flipH="false" flipV="false">
            <a:off x="3535423" y="1765924"/>
            <a:ext cx="444500" cy="444500"/>
          </a:xfrm>
          <a:prstGeom prst="rect">
            <a:avLst/>
          </a:prstGeom>
          <a:ln w="12700">
            <a:noFill/>
            <a:prstDash val="solid"/>
          </a:ln>
        </p:spPr>
      </p:pic>
      <p:sp>
        <p:nvSpPr>
          <p:cNvPr name="AutoShape 37" id="37"/>
          <p:cNvSpPr/>
          <p:nvPr/>
        </p:nvSpPr>
        <p:spPr>
          <a:xfrm rot="0" flipH="false" flipV="false">
            <a:off x="3010181" y="2362424"/>
            <a:ext cx="1442095" cy="21544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800">
                <a:solidFill>
                  <a:srgbClr val="000000"/>
                </a:solidFill>
                <a:latin typeface="Roboto"/>
                <a:ea typeface="Roboto"/>
                <a:cs typeface="Roboto"/>
                <a:sym typeface="Roboto"/>
              </a:rPr>
              <a:t>(</a:t>
            </a:r>
            <a:r>
              <a:rPr lang="en-US" b="false" i="true" strike="noStrike" u="none" sz="800">
                <a:solidFill>
                  <a:srgbClr val="000000"/>
                </a:solidFill>
                <a:latin typeface="Roboto"/>
                <a:ea typeface="Roboto"/>
                <a:cs typeface="Roboto"/>
                <a:sym typeface="Roboto"/>
              </a:rPr>
              <a:t>Via WiFi connection)</a:t>
            </a:r>
            <a:endParaRPr lang="en-US" sz="1100"/>
          </a:p>
        </p:txBody>
      </p:sp>
      <p:grpSp>
        <p:nvGrpSpPr>
          <p:cNvPr name="Group 38" id="38"/>
          <p:cNvGrpSpPr/>
          <p:nvPr/>
        </p:nvGrpSpPr>
        <p:grpSpPr>
          <a:xfrm>
            <a:off x="679967" y="4842443"/>
            <a:ext cx="3999469" cy="742806"/>
            <a:chOff x="679967" y="4842443"/>
            <a:chExt cx="3999469" cy="742806"/>
          </a:xfrm>
        </p:grpSpPr>
        <p:sp>
          <p:nvSpPr>
            <p:cNvPr name="AutoShape 39" id="39"/>
            <p:cNvSpPr/>
            <p:nvPr/>
          </p:nvSpPr>
          <p:spPr>
            <a:xfrm rot="0" flipH="false" flipV="false">
              <a:off x="679967" y="4842443"/>
              <a:ext cx="3999469" cy="742806"/>
            </a:xfrm>
            <a:prstGeom prst="roundRect">
              <a:avLst>
                <a:gd name="adj" fmla="val 16667"/>
              </a:avLst>
            </a:prstGeom>
            <a:solidFill>
              <a:srgbClr val="FFE797">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0" id="40"/>
            <p:cNvSpPr/>
            <p:nvPr/>
          </p:nvSpPr>
          <p:spPr>
            <a:xfrm rot="0" flipH="false" flipV="false">
              <a:off x="795039" y="4993599"/>
              <a:ext cx="3648993" cy="528350"/>
            </a:xfrm>
            <a:prstGeom prst="rect">
              <a:avLst/>
            </a:prstGeom>
            <a:noFill/>
            <a:ln w="12700">
              <a:noFill/>
              <a:prstDash val="solid"/>
            </a:ln>
          </p:spPr>
          <p:txBody>
            <a:bodyPr anchor="t" rtlCol="false" lIns="91440" rIns="91440" tIns="45720" bIns="4572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iPad connects to same WiFi as the supplementary device.</a:t>
              </a:r>
              <a:endParaRPr lang="en-US" sz="1100"/>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Printers connect to the same WiFi as iPad.</a:t>
              </a:r>
            </a:p>
          </p:txBody>
        </p:sp>
      </p:grpSp>
      <p:grpSp>
        <p:nvGrpSpPr>
          <p:cNvPr name="Group 41" id="41"/>
          <p:cNvGrpSpPr/>
          <p:nvPr/>
        </p:nvGrpSpPr>
        <p:grpSpPr>
          <a:xfrm>
            <a:off x="7028621" y="4701837"/>
            <a:ext cx="4580604" cy="1829666"/>
            <a:chOff x="7028621" y="4701837"/>
            <a:chExt cx="4580604" cy="1829666"/>
          </a:xfrm>
        </p:grpSpPr>
        <p:grpSp>
          <p:nvGrpSpPr>
            <p:cNvPr name="Group 42" id="42"/>
            <p:cNvGrpSpPr/>
            <p:nvPr/>
          </p:nvGrpSpPr>
          <p:grpSpPr>
            <a:xfrm>
              <a:off x="7028621" y="4701837"/>
              <a:ext cx="4580604" cy="1829666"/>
              <a:chOff x="7028621" y="4701837"/>
              <a:chExt cx="4580604" cy="1829666"/>
            </a:xfrm>
          </p:grpSpPr>
          <p:sp>
            <p:nvSpPr>
              <p:cNvPr name="AutoShape 43" id="43"/>
              <p:cNvSpPr/>
              <p:nvPr/>
            </p:nvSpPr>
            <p:spPr>
              <a:xfrm rot="0" flipH="false" flipV="false">
                <a:off x="7028622" y="4701837"/>
                <a:ext cx="482742" cy="408639"/>
              </a:xfrm>
              <a:prstGeom prst="round2SameRect">
                <a:avLst>
                  <a:gd name="adj1" fmla="val 14902"/>
                  <a:gd name="adj2" fmla="val 0"/>
                </a:avLst>
              </a:prstGeom>
              <a:solidFill>
                <a:srgbClr val="C9009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4" id="44"/>
              <p:cNvSpPr/>
              <p:nvPr/>
            </p:nvSpPr>
            <p:spPr>
              <a:xfrm rot="0" flipH="false" flipV="false">
                <a:off x="7028621" y="5024980"/>
                <a:ext cx="4580604" cy="1506523"/>
              </a:xfrm>
              <a:prstGeom prst="rect">
                <a:avLst/>
              </a:prstGeom>
              <a:solidFill>
                <a:srgbClr val="FFFFFF">
                  <a:alpha val="100000"/>
                </a:srgbClr>
              </a:solidFill>
              <a:ln w="25400" cap="flat">
                <a:solidFill>
                  <a:srgbClr val="C9009F">
                    <a:alpha val="100000"/>
                  </a:srgbClr>
                </a:solidFill>
                <a:prstDash val="dash"/>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45" id="45"/>
              <p:cNvPicPr>
                <a:picLocks noChangeAspect="true"/>
              </p:cNvPicPr>
              <p:nvPr/>
            </p:nvPicPr>
            <p:blipFill>
              <a:blip r:embed="rId13"/>
              <a:srcRect l="0" r="0" t="0" b="0"/>
              <a:stretch>
                <a:fillRect/>
              </a:stretch>
            </p:blipFill>
            <p:spPr>
              <a:xfrm rot="0" flipH="false" flipV="false">
                <a:off x="7192446" y="4708147"/>
                <a:ext cx="259455" cy="279465"/>
              </a:xfrm>
              <a:prstGeom prst="rect">
                <a:avLst/>
              </a:prstGeom>
              <a:ln w="12700">
                <a:noFill/>
                <a:prstDash val="solid"/>
              </a:ln>
            </p:spPr>
          </p:pic>
        </p:grpSp>
        <p:sp>
          <p:nvSpPr>
            <p:cNvPr name="AutoShape 46" id="46"/>
            <p:cNvSpPr/>
            <p:nvPr/>
          </p:nvSpPr>
          <p:spPr>
            <a:xfrm rot="0" flipH="false" flipV="false">
              <a:off x="7192446" y="5173429"/>
              <a:ext cx="4315127" cy="1200329"/>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Yes, we keep mentioning </a:t>
              </a:r>
              <a:r>
                <a:rPr lang="en-US" b="false" i="true" strike="noStrike" u="none" sz="1200">
                  <a:solidFill>
                    <a:srgbClr val="000000"/>
                  </a:solidFill>
                  <a:latin typeface="Roboto"/>
                  <a:ea typeface="Roboto"/>
                  <a:cs typeface="Roboto"/>
                  <a:sym typeface="Roboto"/>
                </a:rPr>
                <a:t>"connect to the same WiFi,"</a:t>
              </a:r>
              <a:r>
                <a:rPr lang="en-US" b="false" i="false" strike="noStrike" u="none" sz="1200">
                  <a:solidFill>
                    <a:srgbClr val="000000"/>
                  </a:solidFill>
                  <a:latin typeface="Roboto"/>
                  <a:ea typeface="Roboto"/>
                  <a:cs typeface="Roboto"/>
                  <a:sym typeface="Roboto"/>
                </a:rPr>
                <a:t> but the big question is: </a:t>
              </a:r>
              <a:endParaRPr lang="en-US" sz="1100"/>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true" i="true" strike="noStrike" u="none" sz="1200">
                  <a:solidFill>
                    <a:srgbClr val="000000"/>
                  </a:solidFill>
                  <a:latin typeface="Roboto"/>
                  <a:ea typeface="Roboto"/>
                  <a:cs typeface="Roboto"/>
                  <a:sym typeface="Roboto"/>
                </a:rPr>
                <a:t>Why does it matter, and how does it work?</a:t>
              </a:r>
              <a:r>
                <a:rPr lang="en-US" b="false" i="true" strike="noStrike" u="none" sz="1200">
                  <a:solidFill>
                    <a:srgbClr val="000000"/>
                  </a:solidFill>
                  <a:latin typeface="Roboto"/>
                  <a:ea typeface="Roboto"/>
                  <a:cs typeface="Roboto"/>
                  <a:sym typeface="Roboto"/>
                </a:rPr>
                <a:t> </a:t>
              </a:r>
            </a:p>
            <a:p>
              <a:pPr algn="l" indent="0">
                <a:lnSpc>
                  <a:spcPct val="10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false" i="false" strike="noStrike" u="none" sz="1200">
                  <a:solidFill>
                    <a:srgbClr val="000000"/>
                  </a:solidFill>
                  <a:latin typeface="Roboto"/>
                  <a:ea typeface="Roboto"/>
                  <a:cs typeface="Roboto"/>
                  <a:sym typeface="Roboto"/>
                </a:rPr>
                <a:t>Let’s break it down for you! – Move to next slide!</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r="0" t="0" b="0"/>
          <a:stretch>
            <a:fillRect/>
          </a:stretch>
        </p:blipFill>
        <p:spPr>
          <a:xfrm rot="0" flipH="false" flipV="false">
            <a:off x="8924569" y="3710893"/>
            <a:ext cx="972906" cy="972906"/>
          </a:xfrm>
          <a:prstGeom prst="rect">
            <a:avLst/>
          </a:prstGeom>
          <a:ln w="12700">
            <a:noFill/>
            <a:prstDash val="solid"/>
          </a:ln>
        </p:spPr>
      </p:pic>
      <p:sp>
        <p:nvSpPr>
          <p:cNvPr name="AutoShape 3" id="3"/>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Searching for Printer</a:t>
            </a:r>
            <a:endParaRPr lang="en-US" sz="1100"/>
          </a:p>
        </p:txBody>
      </p:sp>
      <p:sp>
        <p:nvSpPr>
          <p:cNvPr name="AutoShape 5" id="5"/>
          <p:cNvSpPr/>
          <p:nvPr/>
        </p:nvSpPr>
        <p:spPr>
          <a:xfrm rot="0" flipH="false" flipV="false">
            <a:off x="1956575" y="116751"/>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6" id="6"/>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 id="7"/>
          <p:cNvPicPr>
            <a:picLocks noChangeAspect="true"/>
          </p:cNvPicPr>
          <p:nvPr/>
        </p:nvPicPr>
        <p:blipFill>
          <a:blip r:embed="rId4"/>
          <a:srcRect l="0" r="0" t="0" b="0"/>
          <a:stretch>
            <a:fillRect/>
          </a:stretch>
        </p:blipFill>
        <p:spPr>
          <a:xfrm rot="0" flipH="false" flipV="false">
            <a:off x="185668" y="238146"/>
            <a:ext cx="1596274" cy="238087"/>
          </a:xfrm>
          <a:prstGeom prst="rect">
            <a:avLst/>
          </a:prstGeom>
          <a:ln w="12700">
            <a:noFill/>
            <a:prstDash val="solid"/>
          </a:ln>
        </p:spPr>
      </p:pic>
      <p:pic>
        <p:nvPicPr>
          <p:cNvPr name="Picture 8" id="8"/>
          <p:cNvPicPr>
            <a:picLocks noChangeAspect="true"/>
          </p:cNvPicPr>
          <p:nvPr/>
        </p:nvPicPr>
        <p:blipFill>
          <a:blip r:embed="rId5"/>
          <a:srcRect l="0" r="0" t="0" b="0"/>
          <a:stretch>
            <a:fillRect/>
          </a:stretch>
        </p:blipFill>
        <p:spPr>
          <a:xfrm rot="0" flipH="false" flipV="false">
            <a:off x="10833111" y="0"/>
            <a:ext cx="1099523" cy="1099523"/>
          </a:xfrm>
          <a:prstGeom prst="rect">
            <a:avLst/>
          </a:prstGeom>
          <a:ln w="12700">
            <a:noFill/>
            <a:prstDash val="solid"/>
          </a:ln>
        </p:spPr>
      </p:pic>
      <p:sp>
        <p:nvSpPr>
          <p:cNvPr name="AutoShape 9" id="9"/>
          <p:cNvSpPr/>
          <p:nvPr/>
        </p:nvSpPr>
        <p:spPr>
          <a:xfrm rot="0" flipH="false" flipV="false">
            <a:off x="22765" y="6629307"/>
            <a:ext cx="4493732" cy="200055"/>
          </a:xfrm>
          <a:prstGeom prst="rect">
            <a:avLst/>
          </a:prstGeom>
          <a:noFill/>
          <a:ln w="12700">
            <a:noFill/>
            <a:prstDash val="solid"/>
          </a:ln>
        </p:spPr>
        <p:txBody>
          <a:bodyPr anchor="ctr" rtlCol="false" lIns="91440" rIns="91440" tIns="45720" bIns="45720"/>
          <a:lstStyle/>
          <a:p>
            <a:pPr algn="l" indent="0">
              <a:lnSpc>
                <a:spcPct val="100000"/>
              </a:lnSpc>
              <a:defRPr/>
            </a:pPr>
            <a:r>
              <a:rPr lang="en-US" b="true" i="false" strike="noStrike" u="none" sz="700">
                <a:solidFill>
                  <a:srgbClr val="000000"/>
                </a:solidFill>
                <a:latin typeface="Roboto"/>
                <a:ea typeface="Roboto"/>
                <a:cs typeface="Roboto"/>
                <a:sym typeface="Roboto"/>
              </a:rPr>
              <a:t>SH = StoreHub  |  ISP = Internet Service Provider  |  LAN = Local Area Network  |  WAN = Wide Area Network</a:t>
            </a:r>
            <a:endParaRPr lang="en-US" sz="1100"/>
          </a:p>
        </p:txBody>
      </p:sp>
      <p:sp>
        <p:nvSpPr>
          <p:cNvPr name="AutoShape 10" id="10"/>
          <p:cNvSpPr/>
          <p:nvPr/>
        </p:nvSpPr>
        <p:spPr>
          <a:xfrm rot="0" flipH="false" flipV="false">
            <a:off x="185668" y="1084413"/>
            <a:ext cx="11511527" cy="461665"/>
          </a:xfrm>
          <a:prstGeom prst="rect">
            <a:avLst/>
          </a:prstGeom>
          <a:noFill/>
          <a:ln w="12700">
            <a:noFill/>
            <a:prstDash val="solid"/>
          </a:ln>
        </p:spPr>
        <p:txBody>
          <a:bodyPr anchor="t" rtlCol="false" lIns="0" rIns="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We’ve covered how to assemble the products—that’s just the first step. But how can we be sure the setup is successful? Let’s take a moment to explore and understand this.</a:t>
            </a:r>
            <a:endParaRPr lang="en-US" sz="1100"/>
          </a:p>
        </p:txBody>
      </p:sp>
      <p:pic>
        <p:nvPicPr>
          <p:cNvPr name="Picture 11" id="11"/>
          <p:cNvPicPr>
            <a:picLocks noChangeAspect="true"/>
          </p:cNvPicPr>
          <p:nvPr/>
        </p:nvPicPr>
        <p:blipFill>
          <a:blip r:embed="rId6"/>
          <a:srcRect l="38467" r="37449" t="27146" b="29531"/>
          <a:stretch>
            <a:fillRect/>
          </a:stretch>
        </p:blipFill>
        <p:spPr>
          <a:xfrm rot="0" flipH="false" flipV="false">
            <a:off x="530890" y="2226982"/>
            <a:ext cx="968671" cy="975752"/>
          </a:xfrm>
          <a:prstGeom prst="rect">
            <a:avLst/>
          </a:prstGeom>
          <a:ln w="12700">
            <a:noFill/>
            <a:prstDash val="solid"/>
          </a:ln>
        </p:spPr>
      </p:pic>
      <p:pic>
        <p:nvPicPr>
          <p:cNvPr name="Picture 12" id="12"/>
          <p:cNvPicPr>
            <a:picLocks noChangeAspect="true"/>
          </p:cNvPicPr>
          <p:nvPr/>
        </p:nvPicPr>
        <p:blipFill>
          <a:blip r:embed="rId7"/>
          <a:srcRect l="0" r="0" t="0" b="0"/>
          <a:stretch>
            <a:fillRect/>
          </a:stretch>
        </p:blipFill>
        <p:spPr>
          <a:xfrm rot="0" flipH="false" flipV="false">
            <a:off x="1991084" y="2192300"/>
            <a:ext cx="1045116" cy="1045116"/>
          </a:xfrm>
          <a:prstGeom prst="rect">
            <a:avLst/>
          </a:prstGeom>
          <a:ln w="12700">
            <a:noFill/>
            <a:prstDash val="solid"/>
          </a:ln>
          <a:effectLst>
            <a:outerShdw dir="0" dist="0" blurRad="63500" algn="ctr" sx="102000" sy="102000" rotWithShape="false">
              <a:srgbClr val="000000">
                <a:alpha val="40000"/>
              </a:srgbClr>
            </a:outerShdw>
          </a:effectLst>
        </p:spPr>
      </p:pic>
      <p:grpSp>
        <p:nvGrpSpPr>
          <p:cNvPr name="Group 13" id="13"/>
          <p:cNvGrpSpPr/>
          <p:nvPr/>
        </p:nvGrpSpPr>
        <p:grpSpPr>
          <a:xfrm>
            <a:off x="524480" y="1678401"/>
            <a:ext cx="421097" cy="368401"/>
            <a:chOff x="524480" y="1678401"/>
            <a:chExt cx="421097" cy="368401"/>
          </a:xfrm>
        </p:grpSpPr>
        <p:sp>
          <p:nvSpPr>
            <p:cNvPr name="AutoShape 14" id="14"/>
            <p:cNvSpPr/>
            <p:nvPr/>
          </p:nvSpPr>
          <p:spPr>
            <a:xfrm rot="0" flipH="false" flipV="false">
              <a:off x="524480" y="1678401"/>
              <a:ext cx="421097"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5" id="15"/>
            <p:cNvSpPr/>
            <p:nvPr/>
          </p:nvSpPr>
          <p:spPr>
            <a:xfrm rot="0" flipH="false" flipV="false">
              <a:off x="524480" y="1725791"/>
              <a:ext cx="42109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1 </a:t>
              </a:r>
              <a:endParaRPr lang="en-US" sz="1100"/>
            </a:p>
          </p:txBody>
        </p:sp>
      </p:grpSp>
      <p:sp>
        <p:nvSpPr>
          <p:cNvPr name="AutoShape 16" id="16"/>
          <p:cNvSpPr/>
          <p:nvPr/>
        </p:nvSpPr>
        <p:spPr>
          <a:xfrm rot="0" flipH="false" flipV="false">
            <a:off x="1015226" y="1593059"/>
            <a:ext cx="1856667" cy="528350"/>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On the POS Register, ensure that its connected to the same WiFi</a:t>
            </a:r>
            <a:endParaRPr lang="en-US" sz="1100"/>
          </a:p>
        </p:txBody>
      </p:sp>
      <p:pic>
        <p:nvPicPr>
          <p:cNvPr name="Picture 17" id="17"/>
          <p:cNvPicPr>
            <a:picLocks noChangeAspect="true"/>
          </p:cNvPicPr>
          <p:nvPr/>
        </p:nvPicPr>
        <p:blipFill>
          <a:blip r:embed="rId8"/>
          <a:srcRect l="0" r="0" t="0" b="0"/>
          <a:stretch>
            <a:fillRect/>
          </a:stretch>
        </p:blipFill>
        <p:spPr>
          <a:xfrm rot="0" flipH="false" flipV="false">
            <a:off x="1494910" y="2484025"/>
            <a:ext cx="461665" cy="461665"/>
          </a:xfrm>
          <a:prstGeom prst="rect">
            <a:avLst/>
          </a:prstGeom>
          <a:ln w="12700">
            <a:noFill/>
            <a:prstDash val="solid"/>
          </a:ln>
        </p:spPr>
      </p:pic>
      <p:sp>
        <p:nvSpPr>
          <p:cNvPr name="AutoShape 18" id="18"/>
          <p:cNvSpPr/>
          <p:nvPr/>
        </p:nvSpPr>
        <p:spPr>
          <a:xfrm rot="0" flipH="false" flipV="false">
            <a:off x="1114852" y="3181553"/>
            <a:ext cx="1334179" cy="625812"/>
          </a:xfrm>
          <a:prstGeom prst="rect">
            <a:avLst/>
          </a:prstGeom>
          <a:noFill/>
          <a:ln w="12700">
            <a:noFill/>
            <a:prstDash val="solid"/>
          </a:ln>
        </p:spPr>
        <p:txBody>
          <a:bodyPr anchor="t" rtlCol="false" lIns="0" rIns="0" tIns="45720" bIns="45720"/>
          <a:lstStyle/>
          <a:p>
            <a:pPr algn="l" indent="0">
              <a:lnSpc>
                <a:spcPct val="150000"/>
              </a:lnSpc>
              <a:defRPr/>
            </a:pPr>
            <a:r>
              <a:rPr lang="en-US" b="false" i="true" strike="noStrike" u="none" sz="800">
                <a:solidFill>
                  <a:srgbClr val="000000"/>
                </a:solidFill>
                <a:latin typeface="Roboto"/>
                <a:ea typeface="Roboto"/>
                <a:cs typeface="Roboto"/>
                <a:sym typeface="Roboto"/>
              </a:rPr>
              <a:t>Connect to StoreHub router:</a:t>
            </a:r>
            <a:endParaRPr lang="en-US" sz="1100"/>
          </a:p>
          <a:p>
            <a:pPr algn="l" indent="0">
              <a:lnSpc>
                <a:spcPct val="150000"/>
              </a:lnSpc>
            </a:pPr>
            <a:r>
              <a:rPr lang="en-US" b="true" i="true" strike="noStrike" u="none" sz="800">
                <a:solidFill>
                  <a:srgbClr val="000000"/>
                </a:solidFill>
                <a:latin typeface="Roboto"/>
                <a:ea typeface="Roboto"/>
                <a:cs typeface="Roboto"/>
                <a:sym typeface="Roboto"/>
              </a:rPr>
              <a:t>SSID</a:t>
            </a:r>
            <a:r>
              <a:rPr lang="en-US" b="false" i="true" strike="noStrike" u="none" sz="800">
                <a:solidFill>
                  <a:srgbClr val="000000"/>
                </a:solidFill>
                <a:latin typeface="Roboto"/>
                <a:ea typeface="Roboto"/>
                <a:cs typeface="Roboto"/>
                <a:sym typeface="Roboto"/>
              </a:rPr>
              <a:t>: .StoreHub_Omada</a:t>
            </a:r>
          </a:p>
          <a:p>
            <a:pPr algn="l" indent="0">
              <a:lnSpc>
                <a:spcPct val="150000"/>
              </a:lnSpc>
            </a:pPr>
            <a:r>
              <a:rPr lang="en-US" b="true" i="true" strike="noStrike" u="none" sz="800">
                <a:solidFill>
                  <a:srgbClr val="000000"/>
                </a:solidFill>
                <a:latin typeface="Roboto"/>
                <a:ea typeface="Roboto"/>
                <a:cs typeface="Roboto"/>
                <a:sym typeface="Roboto"/>
              </a:rPr>
              <a:t>Password</a:t>
            </a:r>
            <a:r>
              <a:rPr lang="en-US" b="false" i="true" strike="noStrike" u="none" sz="800">
                <a:solidFill>
                  <a:srgbClr val="000000"/>
                </a:solidFill>
                <a:latin typeface="Roboto"/>
                <a:ea typeface="Roboto"/>
                <a:cs typeface="Roboto"/>
                <a:sym typeface="Roboto"/>
              </a:rPr>
              <a:t>: ILoveStoreHub  </a:t>
            </a:r>
          </a:p>
        </p:txBody>
      </p:sp>
      <p:grpSp>
        <p:nvGrpSpPr>
          <p:cNvPr name="Group 19" id="19"/>
          <p:cNvGrpSpPr/>
          <p:nvPr/>
        </p:nvGrpSpPr>
        <p:grpSpPr>
          <a:xfrm>
            <a:off x="594128" y="4259688"/>
            <a:ext cx="421097" cy="368401"/>
            <a:chOff x="594128" y="4259688"/>
            <a:chExt cx="421097" cy="368401"/>
          </a:xfrm>
        </p:grpSpPr>
        <p:sp>
          <p:nvSpPr>
            <p:cNvPr name="AutoShape 20" id="20"/>
            <p:cNvSpPr/>
            <p:nvPr/>
          </p:nvSpPr>
          <p:spPr>
            <a:xfrm rot="0" flipH="false" flipV="false">
              <a:off x="594128" y="4259688"/>
              <a:ext cx="421097"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1" id="21"/>
            <p:cNvSpPr/>
            <p:nvPr/>
          </p:nvSpPr>
          <p:spPr>
            <a:xfrm rot="0" flipH="false" flipV="false">
              <a:off x="594128" y="4307078"/>
              <a:ext cx="42109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2 </a:t>
              </a:r>
              <a:endParaRPr lang="en-US" sz="1100"/>
            </a:p>
          </p:txBody>
        </p:sp>
      </p:grpSp>
      <p:sp>
        <p:nvSpPr>
          <p:cNvPr name="AutoShape 22" id="22"/>
          <p:cNvSpPr/>
          <p:nvPr/>
        </p:nvSpPr>
        <p:spPr>
          <a:xfrm rot="0" flipH="false" flipV="false">
            <a:off x="1176564" y="4313166"/>
            <a:ext cx="1210754" cy="297517"/>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Launch SH POS App</a:t>
            </a:r>
            <a:endParaRPr lang="en-US" sz="1100"/>
          </a:p>
        </p:txBody>
      </p:sp>
      <p:grpSp>
        <p:nvGrpSpPr>
          <p:cNvPr name="Group 23" id="23"/>
          <p:cNvGrpSpPr/>
          <p:nvPr/>
        </p:nvGrpSpPr>
        <p:grpSpPr>
          <a:xfrm>
            <a:off x="789636" y="4688489"/>
            <a:ext cx="1872211" cy="1389172"/>
            <a:chOff x="789636" y="4688489"/>
            <a:chExt cx="1872211" cy="1389172"/>
          </a:xfrm>
        </p:grpSpPr>
        <p:pic>
          <p:nvPicPr>
            <p:cNvPr name="Picture 24" id="24"/>
            <p:cNvPicPr>
              <a:picLocks noChangeAspect="true"/>
            </p:cNvPicPr>
            <p:nvPr/>
          </p:nvPicPr>
          <p:blipFill>
            <a:blip r:embed="rId9"/>
            <a:srcRect l="0" r="0" t="0" b="0"/>
            <a:stretch>
              <a:fillRect/>
            </a:stretch>
          </p:blipFill>
          <p:spPr>
            <a:xfrm rot="0" flipH="false" flipV="false">
              <a:off x="809618" y="4688489"/>
              <a:ext cx="1852229" cy="1389172"/>
            </a:xfrm>
            <a:prstGeom prst="rect">
              <a:avLst/>
            </a:prstGeom>
            <a:ln w="12700">
              <a:noFill/>
              <a:prstDash val="solid"/>
            </a:ln>
          </p:spPr>
        </p:pic>
        <p:pic>
          <p:nvPicPr>
            <p:cNvPr name="Picture 25" id="25"/>
            <p:cNvPicPr>
              <a:picLocks noChangeAspect="true"/>
            </p:cNvPicPr>
            <p:nvPr/>
          </p:nvPicPr>
          <p:blipFill>
            <a:blip r:embed="rId10"/>
            <a:srcRect l="4730" r="88569" t="21802" b="69216"/>
            <a:stretch>
              <a:fillRect/>
            </a:stretch>
          </p:blipFill>
          <p:spPr>
            <a:xfrm rot="0" flipH="false" flipV="false">
              <a:off x="789636" y="4696519"/>
              <a:ext cx="421097" cy="423410"/>
            </a:xfrm>
            <a:prstGeom prst="rect">
              <a:avLst/>
            </a:prstGeom>
            <a:ln w="12700">
              <a:noFill/>
              <a:prstDash val="solid"/>
            </a:ln>
          </p:spPr>
        </p:pic>
      </p:grpSp>
      <p:sp>
        <p:nvSpPr>
          <p:cNvPr name="AutoShape 26" id="26"/>
          <p:cNvSpPr/>
          <p:nvPr/>
        </p:nvSpPr>
        <p:spPr>
          <a:xfrm rot="0" flipH="false" flipV="false">
            <a:off x="882179" y="6146263"/>
            <a:ext cx="1936442" cy="256480"/>
          </a:xfrm>
          <a:prstGeom prst="rect">
            <a:avLst/>
          </a:prstGeom>
          <a:noFill/>
          <a:ln w="12700">
            <a:noFill/>
            <a:prstDash val="solid"/>
          </a:ln>
        </p:spPr>
        <p:txBody>
          <a:bodyPr anchor="t" rtlCol="false" lIns="0" rIns="0" tIns="45720" bIns="45720"/>
          <a:lstStyle/>
          <a:p>
            <a:pPr algn="l" indent="0">
              <a:lnSpc>
                <a:spcPct val="150000"/>
              </a:lnSpc>
              <a:defRPr/>
            </a:pPr>
            <a:r>
              <a:rPr lang="en-US" b="false" i="true" strike="noStrike" u="none" sz="800">
                <a:solidFill>
                  <a:srgbClr val="000000"/>
                </a:solidFill>
                <a:latin typeface="Roboto"/>
                <a:ea typeface="Roboto"/>
                <a:cs typeface="Roboto"/>
                <a:sym typeface="Roboto"/>
              </a:rPr>
              <a:t>Key in log in credentials to launch the POS</a:t>
            </a:r>
            <a:endParaRPr lang="en-US" sz="1100"/>
          </a:p>
        </p:txBody>
      </p:sp>
      <p:cxnSp>
        <p:nvCxnSpPr>
          <p:cNvPr name="Connector 27" id="27"/>
          <p:cNvCxnSpPr/>
          <p:nvPr/>
        </p:nvCxnSpPr>
        <p:spPr>
          <a:xfrm rot="10800000" flipH="false" flipV="true">
            <a:off x="1781941" y="3807365"/>
            <a:ext cx="1" cy="505801"/>
          </a:xfrm>
          <a:prstGeom prst="straightConnector1">
            <a:avLst/>
          </a:prstGeom>
          <a:noFill/>
          <a:ln w="12700" cap="flat">
            <a:solidFill>
              <a:srgbClr val="FFCF00">
                <a:alpha val="100000"/>
              </a:srgbClr>
            </a:solidFill>
            <a:prstDash val="solid"/>
            <a:headEnd type="none" w="med" len="med"/>
            <a:tailEnd type="triangle" w="med" len="med"/>
          </a:ln>
        </p:spPr>
      </p:cxnSp>
      <p:grpSp>
        <p:nvGrpSpPr>
          <p:cNvPr name="Group 28" id="28"/>
          <p:cNvGrpSpPr/>
          <p:nvPr/>
        </p:nvGrpSpPr>
        <p:grpSpPr>
          <a:xfrm>
            <a:off x="4268825" y="4216976"/>
            <a:ext cx="421097" cy="368401"/>
            <a:chOff x="4268825" y="4216976"/>
            <a:chExt cx="421097" cy="368401"/>
          </a:xfrm>
        </p:grpSpPr>
        <p:sp>
          <p:nvSpPr>
            <p:cNvPr name="AutoShape 29" id="29"/>
            <p:cNvSpPr/>
            <p:nvPr/>
          </p:nvSpPr>
          <p:spPr>
            <a:xfrm rot="0" flipH="false" flipV="false">
              <a:off x="4268826" y="4216976"/>
              <a:ext cx="421096"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0" id="30"/>
            <p:cNvSpPr/>
            <p:nvPr/>
          </p:nvSpPr>
          <p:spPr>
            <a:xfrm rot="0" flipH="false" flipV="false">
              <a:off x="4268825" y="4264366"/>
              <a:ext cx="42109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3 </a:t>
              </a:r>
              <a:endParaRPr lang="en-US" sz="1100"/>
            </a:p>
          </p:txBody>
        </p:sp>
      </p:grpSp>
      <p:sp>
        <p:nvSpPr>
          <p:cNvPr name="AutoShape 31" id="31"/>
          <p:cNvSpPr/>
          <p:nvPr/>
        </p:nvSpPr>
        <p:spPr>
          <a:xfrm rot="0" flipH="false" flipV="false">
            <a:off x="4707502" y="4241100"/>
            <a:ext cx="2022701" cy="297517"/>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On the POS Register, tap Settings</a:t>
            </a:r>
            <a:endParaRPr lang="en-US" sz="1100"/>
          </a:p>
        </p:txBody>
      </p:sp>
      <p:sp>
        <p:nvSpPr>
          <p:cNvPr name="AutoShape 32" id="32"/>
          <p:cNvSpPr/>
          <p:nvPr/>
        </p:nvSpPr>
        <p:spPr>
          <a:xfrm rot="0" flipH="false" flipV="false">
            <a:off x="4268825" y="6148405"/>
            <a:ext cx="2980054" cy="256480"/>
          </a:xfrm>
          <a:prstGeom prst="rect">
            <a:avLst/>
          </a:prstGeom>
          <a:noFill/>
          <a:ln w="12700">
            <a:noFill/>
            <a:prstDash val="solid"/>
          </a:ln>
        </p:spPr>
        <p:txBody>
          <a:bodyPr anchor="t" rtlCol="false" lIns="0" rIns="0" tIns="45720" bIns="45720"/>
          <a:lstStyle/>
          <a:p>
            <a:pPr algn="l" indent="0">
              <a:lnSpc>
                <a:spcPct val="150000"/>
              </a:lnSpc>
              <a:defRPr/>
            </a:pPr>
            <a:r>
              <a:rPr lang="en-US" b="false" i="true" strike="noStrike" u="none" sz="800">
                <a:solidFill>
                  <a:srgbClr val="000000"/>
                </a:solidFill>
                <a:latin typeface="Roboto"/>
                <a:ea typeface="Roboto"/>
                <a:cs typeface="Roboto"/>
                <a:sym typeface="Roboto"/>
              </a:rPr>
              <a:t>Ensure that your printers are connected to the same WiFi Router</a:t>
            </a:r>
            <a:endParaRPr lang="en-US" sz="1100"/>
          </a:p>
        </p:txBody>
      </p:sp>
      <p:pic>
        <p:nvPicPr>
          <p:cNvPr name="Picture 33" id="33"/>
          <p:cNvPicPr>
            <a:picLocks noChangeAspect="true"/>
          </p:cNvPicPr>
          <p:nvPr/>
        </p:nvPicPr>
        <p:blipFill>
          <a:blip r:embed="rId11"/>
          <a:srcRect l="0" r="0" t="0" b="0"/>
          <a:stretch>
            <a:fillRect/>
          </a:stretch>
        </p:blipFill>
        <p:spPr>
          <a:xfrm rot="0" flipH="false" flipV="false">
            <a:off x="4319297" y="4642123"/>
            <a:ext cx="2646257" cy="1481904"/>
          </a:xfrm>
          <a:prstGeom prst="rect">
            <a:avLst/>
          </a:prstGeom>
          <a:ln w="12700">
            <a:noFill/>
            <a:prstDash val="solid"/>
          </a:ln>
        </p:spPr>
      </p:pic>
      <p:cxnSp>
        <p:nvCxnSpPr>
          <p:cNvPr name="Connector 34" id="34"/>
          <p:cNvCxnSpPr/>
          <p:nvPr/>
        </p:nvCxnSpPr>
        <p:spPr>
          <a:xfrm rot="0" flipH="false" flipV="false">
            <a:off x="2661847" y="5383075"/>
            <a:ext cx="1657450" cy="0"/>
          </a:xfrm>
          <a:prstGeom prst="straightConnector1">
            <a:avLst/>
          </a:prstGeom>
          <a:noFill/>
          <a:ln w="12700" cap="flat">
            <a:solidFill>
              <a:srgbClr val="FFCF00">
                <a:alpha val="100000"/>
              </a:srgbClr>
            </a:solidFill>
            <a:prstDash val="solid"/>
            <a:headEnd type="none" w="med" len="med"/>
            <a:tailEnd type="triangle" w="med" len="med"/>
          </a:ln>
        </p:spPr>
      </p:cxnSp>
      <p:pic>
        <p:nvPicPr>
          <p:cNvPr name="Picture 35" id="35"/>
          <p:cNvPicPr>
            <a:picLocks noChangeAspect="true"/>
          </p:cNvPicPr>
          <p:nvPr/>
        </p:nvPicPr>
        <p:blipFill>
          <a:blip r:embed="rId12"/>
          <a:srcRect l="0" r="0" t="0" b="0"/>
          <a:stretch>
            <a:fillRect/>
          </a:stretch>
        </p:blipFill>
        <p:spPr>
          <a:xfrm rot="0" flipH="false" flipV="false">
            <a:off x="4528906" y="2064336"/>
            <a:ext cx="2301455" cy="1294568"/>
          </a:xfrm>
          <a:prstGeom prst="rect">
            <a:avLst/>
          </a:prstGeom>
          <a:ln w="12700">
            <a:noFill/>
            <a:prstDash val="solid"/>
          </a:ln>
        </p:spPr>
      </p:pic>
      <p:grpSp>
        <p:nvGrpSpPr>
          <p:cNvPr name="Group 36" id="36"/>
          <p:cNvGrpSpPr/>
          <p:nvPr/>
        </p:nvGrpSpPr>
        <p:grpSpPr>
          <a:xfrm>
            <a:off x="4305948" y="1669127"/>
            <a:ext cx="421097" cy="368401"/>
            <a:chOff x="4305948" y="1669127"/>
            <a:chExt cx="421097" cy="368401"/>
          </a:xfrm>
        </p:grpSpPr>
        <p:sp>
          <p:nvSpPr>
            <p:cNvPr name="AutoShape 37" id="37"/>
            <p:cNvSpPr/>
            <p:nvPr/>
          </p:nvSpPr>
          <p:spPr>
            <a:xfrm rot="0" flipH="false" flipV="false">
              <a:off x="4305948" y="1669127"/>
              <a:ext cx="421097"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8" id="38"/>
            <p:cNvSpPr/>
            <p:nvPr/>
          </p:nvSpPr>
          <p:spPr>
            <a:xfrm rot="0" flipH="false" flipV="false">
              <a:off x="4305948" y="1716517"/>
              <a:ext cx="42109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4 </a:t>
              </a:r>
              <a:endParaRPr lang="en-US" sz="1100"/>
            </a:p>
          </p:txBody>
        </p:sp>
      </p:grpSp>
      <p:sp>
        <p:nvSpPr>
          <p:cNvPr name="AutoShape 39" id="39"/>
          <p:cNvSpPr/>
          <p:nvPr/>
        </p:nvSpPr>
        <p:spPr>
          <a:xfrm rot="0" flipH="false" flipV="false">
            <a:off x="4786230" y="1677294"/>
            <a:ext cx="2122570" cy="297517"/>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Tap on Search and assign the Printer.</a:t>
            </a:r>
            <a:endParaRPr lang="en-US" sz="1100"/>
          </a:p>
        </p:txBody>
      </p:sp>
      <p:sp>
        <p:nvSpPr>
          <p:cNvPr name="AutoShape 40" id="40"/>
          <p:cNvSpPr/>
          <p:nvPr/>
        </p:nvSpPr>
        <p:spPr>
          <a:xfrm rot="0" flipH="false" flipV="false">
            <a:off x="4528906" y="3338794"/>
            <a:ext cx="2379894" cy="441146"/>
          </a:xfrm>
          <a:prstGeom prst="rect">
            <a:avLst/>
          </a:prstGeom>
          <a:noFill/>
          <a:ln w="12700">
            <a:noFill/>
            <a:prstDash val="solid"/>
          </a:ln>
        </p:spPr>
        <p:txBody>
          <a:bodyPr anchor="t" rtlCol="false" lIns="0" rIns="0" tIns="45720" bIns="45720"/>
          <a:lstStyle/>
          <a:p>
            <a:pPr algn="l" indent="0">
              <a:lnSpc>
                <a:spcPct val="150000"/>
              </a:lnSpc>
              <a:defRPr/>
            </a:pPr>
            <a:r>
              <a:rPr lang="en-US" b="false" i="true" strike="noStrike" u="none" sz="800">
                <a:solidFill>
                  <a:srgbClr val="000000"/>
                </a:solidFill>
                <a:latin typeface="Roboto"/>
                <a:ea typeface="Roboto"/>
                <a:cs typeface="Roboto"/>
                <a:sym typeface="Roboto"/>
              </a:rPr>
              <a:t>Create Kitchen Station in your BackOffice first before performing this step. Refer to this </a:t>
            </a:r>
            <a:r>
              <a:rPr lang="en-US" b="false" i="true" strike="noStrike" u="none" sz="800">
                <a:solidFill>
                  <a:srgbClr val="000000"/>
                </a:solidFill>
                <a:latin typeface="Roboto"/>
                <a:ea typeface="Roboto"/>
                <a:cs typeface="Roboto"/>
                <a:sym typeface="Roboto"/>
                <a:hlinkClick r:id="rId13" tooltip="https://care.storehub.com/en/articles/5726888-how-to-set-kitchen-stations-in-backoffice-and-register">
                  <a:extLst>
                    <a:ext uri="{A12FA001-AC4F-418D-AE19-62706E023703}">
                      <ahyp:hlinkClr xmlns:ahyp="http://schemas.microsoft.com/office/drawing/2018/hyperlinkcolor" val="tx"/>
                    </a:ext>
                  </a:extLst>
                </a:hlinkClick>
              </a:rPr>
              <a:t>article</a:t>
            </a:r>
            <a:r>
              <a:rPr lang="en-US" b="false" i="true" strike="noStrike" u="none" sz="800">
                <a:solidFill>
                  <a:srgbClr val="000000"/>
                </a:solidFill>
                <a:latin typeface="Roboto"/>
                <a:ea typeface="Roboto"/>
                <a:cs typeface="Roboto"/>
                <a:sym typeface="Roboto"/>
              </a:rPr>
              <a:t>.</a:t>
            </a:r>
            <a:endParaRPr lang="en-US" sz="1100"/>
          </a:p>
        </p:txBody>
      </p:sp>
      <p:cxnSp>
        <p:nvCxnSpPr>
          <p:cNvPr name="Connector 41" id="41"/>
          <p:cNvCxnSpPr/>
          <p:nvPr/>
        </p:nvCxnSpPr>
        <p:spPr>
          <a:xfrm rot="0" flipH="false" flipV="true">
            <a:off x="5718853" y="3779940"/>
            <a:ext cx="0" cy="461160"/>
          </a:xfrm>
          <a:prstGeom prst="straightConnector1">
            <a:avLst/>
          </a:prstGeom>
          <a:noFill/>
          <a:ln w="12700" cap="flat">
            <a:solidFill>
              <a:srgbClr val="FFCF00">
                <a:alpha val="100000"/>
              </a:srgbClr>
            </a:solidFill>
            <a:prstDash val="solid"/>
            <a:headEnd type="none" w="med" len="med"/>
            <a:tailEnd type="triangle" w="med" len="med"/>
          </a:ln>
        </p:spPr>
      </p:cxnSp>
      <p:cxnSp>
        <p:nvCxnSpPr>
          <p:cNvPr name="Connector 42" id="42"/>
          <p:cNvCxnSpPr/>
          <p:nvPr/>
        </p:nvCxnSpPr>
        <p:spPr>
          <a:xfrm rot="0" flipH="false" flipV="false">
            <a:off x="7053881" y="2711619"/>
            <a:ext cx="972519" cy="0"/>
          </a:xfrm>
          <a:prstGeom prst="straightConnector1">
            <a:avLst/>
          </a:prstGeom>
          <a:noFill/>
          <a:ln w="12700" cap="flat">
            <a:solidFill>
              <a:srgbClr val="FFCF00">
                <a:alpha val="100000"/>
              </a:srgbClr>
            </a:solidFill>
            <a:prstDash val="solid"/>
            <a:headEnd type="none" w="med" len="med"/>
            <a:tailEnd type="triangle" w="med" len="med"/>
          </a:ln>
        </p:spPr>
      </p:cxnSp>
      <p:pic>
        <p:nvPicPr>
          <p:cNvPr name="Picture 43" id="43"/>
          <p:cNvPicPr>
            <a:picLocks noChangeAspect="true"/>
          </p:cNvPicPr>
          <p:nvPr/>
        </p:nvPicPr>
        <p:blipFill>
          <a:blip r:embed="rId14"/>
          <a:srcRect l="20531" r="45204" t="15366" b="33325"/>
          <a:stretch>
            <a:fillRect/>
          </a:stretch>
        </p:blipFill>
        <p:spPr>
          <a:xfrm rot="0" flipH="false" flipV="false">
            <a:off x="8536770" y="2054368"/>
            <a:ext cx="1567565" cy="1314503"/>
          </a:xfrm>
          <a:prstGeom prst="rect">
            <a:avLst/>
          </a:prstGeom>
          <a:ln w="12700">
            <a:noFill/>
            <a:prstDash val="solid"/>
          </a:ln>
        </p:spPr>
      </p:pic>
      <p:grpSp>
        <p:nvGrpSpPr>
          <p:cNvPr name="Group 44" id="44"/>
          <p:cNvGrpSpPr/>
          <p:nvPr/>
        </p:nvGrpSpPr>
        <p:grpSpPr>
          <a:xfrm>
            <a:off x="8237868" y="1677020"/>
            <a:ext cx="421097" cy="368401"/>
            <a:chOff x="8237868" y="1677020"/>
            <a:chExt cx="421097" cy="368401"/>
          </a:xfrm>
        </p:grpSpPr>
        <p:sp>
          <p:nvSpPr>
            <p:cNvPr name="AutoShape 45" id="45"/>
            <p:cNvSpPr/>
            <p:nvPr/>
          </p:nvSpPr>
          <p:spPr>
            <a:xfrm rot="0" flipH="false" flipV="false">
              <a:off x="8237868" y="1677020"/>
              <a:ext cx="421097"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6" id="46"/>
            <p:cNvSpPr/>
            <p:nvPr/>
          </p:nvSpPr>
          <p:spPr>
            <a:xfrm rot="0" flipH="false" flipV="false">
              <a:off x="8237868" y="1724410"/>
              <a:ext cx="421097"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5 </a:t>
              </a:r>
              <a:endParaRPr lang="en-US" sz="1100"/>
            </a:p>
          </p:txBody>
        </p:sp>
      </p:grpSp>
      <p:sp>
        <p:nvSpPr>
          <p:cNvPr name="AutoShape 47" id="47"/>
          <p:cNvSpPr/>
          <p:nvPr/>
        </p:nvSpPr>
        <p:spPr>
          <a:xfrm rot="0" flipH="false" flipV="false">
            <a:off x="8717666" y="1712546"/>
            <a:ext cx="1618440" cy="297517"/>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000">
                <a:solidFill>
                  <a:srgbClr val="000000"/>
                </a:solidFill>
                <a:latin typeface="Roboto"/>
                <a:ea typeface="Roboto"/>
                <a:cs typeface="Roboto"/>
                <a:sym typeface="Roboto"/>
              </a:rPr>
              <a:t>Printer prints out receipts ! </a:t>
            </a:r>
            <a:endParaRPr lang="en-US" sz="1100"/>
          </a:p>
        </p:txBody>
      </p:sp>
      <p:sp>
        <p:nvSpPr>
          <p:cNvPr name="AutoShape 48" id="48"/>
          <p:cNvSpPr/>
          <p:nvPr/>
        </p:nvSpPr>
        <p:spPr>
          <a:xfrm rot="0" flipH="false" flipV="false">
            <a:off x="8237868" y="4642123"/>
            <a:ext cx="2457394" cy="615553"/>
          </a:xfrm>
          <a:prstGeom prst="rect">
            <a:avLst/>
          </a:prstGeom>
          <a:solidFill>
            <a:srgbClr val="FFFFFF">
              <a:alpha val="100000"/>
            </a:srgbClr>
          </a:solidFill>
          <a:ln w="12700">
            <a:noFill/>
            <a:prstDash val="solid"/>
          </a:ln>
        </p:spPr>
        <p:txBody>
          <a:bodyPr anchor="t" rtlCol="false" lIns="0" rIns="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And voilà! You’ve just completed a full hardware setup! </a:t>
            </a:r>
            <a:endParaRPr lang="en-US" sz="1100"/>
          </a:p>
        </p:txBody>
      </p:sp>
      <p:sp>
        <p:nvSpPr>
          <p:cNvPr name="AutoShape 49" id="49"/>
          <p:cNvSpPr/>
          <p:nvPr/>
        </p:nvSpPr>
        <p:spPr>
          <a:xfrm rot="0" flipH="false" flipV="false">
            <a:off x="7944394" y="5585292"/>
            <a:ext cx="3531061" cy="759182"/>
          </a:xfrm>
          <a:prstGeom prst="rect">
            <a:avLst/>
          </a:prstGeom>
          <a:noFill/>
          <a:ln w="12700">
            <a:solidFill>
              <a:srgbClr val="FFCF00">
                <a:alpha val="100000"/>
              </a:srgbClr>
            </a:solidFill>
            <a:prstDash val="dash"/>
          </a:ln>
        </p:spPr>
        <p:txBody>
          <a:bodyPr anchor="t" rtlCol="false" lIns="91440" rIns="91440" tIns="45720" bIns="45720"/>
          <a:lstStyle/>
          <a:p>
            <a:pPr algn="l" indent="0">
              <a:lnSpc>
                <a:spcPct val="150000"/>
              </a:lnSpc>
              <a:defRPr/>
            </a:pPr>
            <a:r>
              <a:rPr lang="en-US" b="false" i="true" strike="noStrike" u="none" sz="1000">
                <a:solidFill>
                  <a:srgbClr val="000000"/>
                </a:solidFill>
                <a:latin typeface="Roboto"/>
                <a:ea typeface="Roboto"/>
                <a:cs typeface="Roboto"/>
                <a:sym typeface="Roboto"/>
              </a:rPr>
              <a:t>Still feeling a bit unsure? No worries—your trainer has you covered and will guide you through everything during the hardware demo.</a:t>
            </a:r>
            <a:endParaRPr lang="en-US" sz="1100"/>
          </a:p>
        </p:txBody>
      </p:sp>
      <p:sp>
        <p:nvSpPr>
          <p:cNvPr name="AutoShape 50" id="50"/>
          <p:cNvSpPr/>
          <p:nvPr/>
        </p:nvSpPr>
        <p:spPr>
          <a:xfrm rot="0" flipH="false" flipV="false">
            <a:off x="10104335" y="4991565"/>
            <a:ext cx="364202" cy="307777"/>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a:t>
            </a:r>
            <a:endParaRPr lang="en-US" sz="1100"/>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530498" y="657231"/>
            <a:ext cx="4153805" cy="419100"/>
          </a:xfrm>
          <a:prstGeom prst="rect">
            <a:avLst/>
          </a:prstGeom>
          <a:noFill/>
          <a:ln w="12700">
            <a:noFill/>
            <a:prstDash val="solid"/>
          </a:ln>
        </p:spPr>
        <p:txBody>
          <a:bodyPr anchor="ctr" rtlCol="false" wrap="square" lIns="25400" rIns="25400" tIns="25400" bIns="25400">
            <a:spAutoFit/>
          </a:bodyPr>
          <a:lstStyle/>
          <a:p>
            <a:pPr algn="l" indent="0" marL="609600">
              <a:lnSpc>
                <a:spcPct val="100000"/>
              </a:lnSpc>
              <a:defRPr/>
            </a:pPr>
            <a:r>
              <a:rPr lang="en-US" b="true" i="false" strike="noStrike" u="none" sz="2400">
                <a:solidFill>
                  <a:srgbClr val="2F2922"/>
                </a:solidFill>
                <a:latin typeface="Signika"/>
                <a:ea typeface="Signika"/>
                <a:cs typeface="Signika"/>
                <a:sym typeface="Signika"/>
              </a:rPr>
              <a:t>StoreHub’s Customer Base</a:t>
            </a:r>
            <a:r>
              <a:rPr lang="en-US" b="true" i="false" strike="noStrike" u="none" sz="2400">
                <a:solidFill>
                  <a:srgbClr val="2F2922"/>
                </a:solidFill>
                <a:latin typeface="Signika"/>
                <a:ea typeface="Signika"/>
                <a:cs typeface="Signika"/>
                <a:sym typeface="Signika"/>
              </a:rPr>
              <a:t> </a:t>
            </a:r>
            <a:endParaRPr lang="en-US" sz="1100"/>
          </a:p>
        </p:txBody>
      </p:sp>
      <p:sp>
        <p:nvSpPr>
          <p:cNvPr name="AutoShape 4" id="4"/>
          <p:cNvSpPr/>
          <p:nvPr/>
        </p:nvSpPr>
        <p:spPr>
          <a:xfrm rot="0" flipH="false" flipV="false">
            <a:off x="0" y="1050931"/>
            <a:ext cx="11379200" cy="1346200"/>
          </a:xfrm>
          <a:prstGeom prst="rect">
            <a:avLst/>
          </a:prstGeom>
          <a:noFill/>
          <a:ln w="12700">
            <a:noFill/>
            <a:prstDash val="solid"/>
          </a:ln>
        </p:spPr>
        <p:txBody>
          <a:bodyPr anchor="t" rtlCol="false" wrap="square" lIns="121900" rIns="121900" tIns="121900" bIns="121900">
            <a:spAutoFit/>
          </a:bodyPr>
          <a:lstStyle/>
          <a:p>
            <a:pPr algn="l" indent="0">
              <a:lnSpc>
                <a:spcPct val="150000"/>
              </a:lnSpc>
              <a:defRPr/>
            </a:pPr>
            <a:r>
              <a:rPr lang="en-US" b="false" i="false" strike="noStrike" u="none" sz="1600">
                <a:solidFill>
                  <a:srgbClr val="000000"/>
                </a:solidFill>
                <a:latin typeface="Roboto"/>
                <a:ea typeface="Roboto"/>
                <a:cs typeface="Roboto"/>
                <a:sym typeface="Roboto"/>
              </a:rPr>
              <a:t>We have also grown our footprints and acquire a large customer base.</a:t>
            </a:r>
            <a:r>
              <a:rPr lang="en-US" b="false" i="false" strike="noStrike" u="none" sz="1900">
                <a:solidFill>
                  <a:srgbClr val="000000"/>
                </a:solidFill>
                <a:latin typeface="Roboto"/>
                <a:ea typeface="Roboto"/>
                <a:cs typeface="Roboto"/>
                <a:sym typeface="Roboto"/>
              </a:rPr>
              <a:t/>
            </a:r>
            <a:endParaRPr lang="en-US" sz="1100"/>
          </a:p>
          <a:p>
            <a:pPr algn="l" indent="0">
              <a:lnSpc>
                <a:spcPct val="150000"/>
              </a:lnSpc>
            </a:pPr>
            <a:r>
              <a:rPr lang="en-US" b="false" i="false" strike="noStrike" u="none" sz="1600">
                <a:solidFill>
                  <a:srgbClr val="000000"/>
                </a:solidFill>
                <a:latin typeface="Roboto"/>
                <a:ea typeface="Roboto"/>
                <a:cs typeface="Roboto"/>
                <a:sym typeface="Roboto"/>
              </a:rPr>
              <a:t>Powering </a:t>
            </a:r>
            <a:r>
              <a:rPr lang="en-US" b="true" i="false" strike="noStrike" u="none" sz="1600">
                <a:solidFill>
                  <a:srgbClr val="F7931F"/>
                </a:solidFill>
                <a:latin typeface="Roboto"/>
                <a:ea typeface="Roboto"/>
                <a:cs typeface="Roboto"/>
                <a:sym typeface="Roboto"/>
              </a:rPr>
              <a:t>16,000</a:t>
            </a:r>
            <a:r>
              <a:rPr lang="en-US" b="false" i="false" strike="noStrike" u="none" sz="1600">
                <a:solidFill>
                  <a:srgbClr val="F7931F"/>
                </a:solidFill>
                <a:latin typeface="Roboto"/>
                <a:ea typeface="Roboto"/>
                <a:cs typeface="Roboto"/>
                <a:sym typeface="Roboto"/>
              </a:rPr>
              <a:t> </a:t>
            </a:r>
            <a:r>
              <a:rPr lang="en-US" b="false" i="false" strike="noStrike" u="none" sz="1600">
                <a:solidFill>
                  <a:srgbClr val="000000"/>
                </a:solidFill>
                <a:latin typeface="Roboto"/>
                <a:ea typeface="Roboto"/>
                <a:cs typeface="Roboto"/>
                <a:sym typeface="Roboto"/>
              </a:rPr>
              <a:t>retail &amp; F&amp;B businesses across Southeast Asia.</a:t>
            </a:r>
            <a:r>
              <a:rPr lang="en-US" b="false" i="false" strike="noStrike" u="none" sz="1900">
                <a:solidFill>
                  <a:srgbClr val="000000"/>
                </a:solidFill>
                <a:latin typeface="Roboto"/>
                <a:ea typeface="Roboto"/>
                <a:cs typeface="Roboto"/>
                <a:sym typeface="Roboto"/>
              </a:rPr>
              <a:t/>
            </a:r>
          </a:p>
          <a:p>
            <a:pPr algn="l" indent="0">
              <a:lnSpc>
                <a:spcPct val="150000"/>
              </a:lnSpc>
            </a:pPr>
            <a:r>
              <a:rPr lang="en-US" b="false" i="false" strike="noStrike" u="none" sz="1600">
                <a:solidFill>
                  <a:srgbClr val="000000"/>
                </a:solidFill>
                <a:latin typeface="Roboto"/>
                <a:ea typeface="Roboto"/>
                <a:cs typeface="Roboto"/>
                <a:sym typeface="Roboto"/>
              </a:rPr>
              <a:t> </a:t>
            </a:r>
          </a:p>
        </p:txBody>
      </p:sp>
      <p:grpSp>
        <p:nvGrpSpPr>
          <p:cNvPr name="Group 5" id="5"/>
          <p:cNvGrpSpPr/>
          <p:nvPr/>
        </p:nvGrpSpPr>
        <p:grpSpPr>
          <a:xfrm>
            <a:off x="819081" y="2324593"/>
            <a:ext cx="4303073" cy="4367453"/>
            <a:chOff x="819081" y="2324593"/>
            <a:chExt cx="4303073" cy="4367453"/>
          </a:xfrm>
        </p:grpSpPr>
        <p:pic>
          <p:nvPicPr>
            <p:cNvPr name="Picture 6" id="6"/>
            <p:cNvPicPr>
              <a:picLocks noChangeAspect="true"/>
            </p:cNvPicPr>
            <p:nvPr/>
          </p:nvPicPr>
          <p:blipFill>
            <a:blip r:embed="rId3"/>
            <a:srcRect l="0" r="0" t="0" b="0"/>
            <a:stretch>
              <a:fillRect/>
            </a:stretch>
          </p:blipFill>
          <p:spPr>
            <a:xfrm rot="0" flipH="false" flipV="false">
              <a:off x="819081" y="2324593"/>
              <a:ext cx="4303073" cy="4367453"/>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671845" y="4904850"/>
              <a:ext cx="466568" cy="309947"/>
            </a:xfrm>
            <a:prstGeom prst="rect">
              <a:avLst/>
            </a:prstGeom>
            <a:ln w="12700" cmpd="sng" cap="flat">
              <a:solidFill>
                <a:srgbClr val="999999">
                  <a:alpha val="100000"/>
                </a:srgbClr>
              </a:solidFill>
              <a:prstDash val="solid"/>
              <a:round/>
            </a:ln>
          </p:spPr>
        </p:pic>
        <p:pic>
          <p:nvPicPr>
            <p:cNvPr name="Picture 8" id="8"/>
            <p:cNvPicPr>
              <a:picLocks noChangeAspect="true"/>
            </p:cNvPicPr>
            <p:nvPr/>
          </p:nvPicPr>
          <p:blipFill>
            <a:blip r:embed="rId5"/>
            <a:srcRect l="0" r="0" t="0" b="0"/>
            <a:stretch>
              <a:fillRect/>
            </a:stretch>
          </p:blipFill>
          <p:spPr>
            <a:xfrm rot="0" flipH="false" flipV="false">
              <a:off x="2987422" y="4352871"/>
              <a:ext cx="466569" cy="310902"/>
            </a:xfrm>
            <a:prstGeom prst="rect">
              <a:avLst/>
            </a:prstGeom>
            <a:ln w="12700" cmpd="sng" cap="flat">
              <a:solidFill>
                <a:srgbClr val="999999">
                  <a:alpha val="100000"/>
                </a:srgbClr>
              </a:solidFill>
              <a:prstDash val="solid"/>
              <a:round/>
            </a:ln>
          </p:spPr>
        </p:pic>
        <p:pic>
          <p:nvPicPr>
            <p:cNvPr name="Picture 9" id="9"/>
            <p:cNvPicPr>
              <a:picLocks noChangeAspect="true"/>
            </p:cNvPicPr>
            <p:nvPr/>
          </p:nvPicPr>
          <p:blipFill>
            <a:blip r:embed="rId6"/>
            <a:srcRect l="0" r="0" t="0" b="0"/>
            <a:stretch>
              <a:fillRect/>
            </a:stretch>
          </p:blipFill>
          <p:spPr>
            <a:xfrm rot="0" flipH="false" flipV="false">
              <a:off x="2410193" y="5531252"/>
              <a:ext cx="466568" cy="310717"/>
            </a:xfrm>
            <a:prstGeom prst="rect">
              <a:avLst/>
            </a:prstGeom>
            <a:ln w="12700" cmpd="sng" cap="flat">
              <a:solidFill>
                <a:srgbClr val="999999">
                  <a:alpha val="100000"/>
                </a:srgbClr>
              </a:solidFill>
              <a:prstDash val="solid"/>
              <a:round/>
            </a:ln>
          </p:spPr>
        </p:pic>
      </p:grpSp>
      <p:cxnSp>
        <p:nvCxnSpPr>
          <p:cNvPr name="Connector 10" id="10"/>
          <p:cNvCxnSpPr/>
          <p:nvPr/>
        </p:nvCxnSpPr>
        <p:spPr>
          <a:xfrm rot="10800000" flipH="false" flipV="true">
            <a:off x="5097625" y="3912700"/>
            <a:ext cx="821100" cy="224100"/>
          </a:xfrm>
          <a:prstGeom prst="straightConnector1">
            <a:avLst/>
          </a:prstGeom>
          <a:noFill/>
          <a:ln w="12700" cmpd="sng" cap="flat">
            <a:solidFill>
              <a:srgbClr val="FF9900">
                <a:alpha val="100000"/>
              </a:srgbClr>
            </a:solidFill>
            <a:prstDash val="dash"/>
            <a:round/>
            <a:headEnd type="none" w="med" len="med"/>
            <a:tailEnd type="none" w="med" len="med"/>
          </a:ln>
        </p:spPr>
      </p:cxnSp>
      <p:sp>
        <p:nvSpPr>
          <p:cNvPr name="AutoShape 11" id="11"/>
          <p:cNvSpPr/>
          <p:nvPr/>
        </p:nvSpPr>
        <p:spPr>
          <a:xfrm rot="0" flipH="false" flipV="false">
            <a:off x="6299717" y="5483333"/>
            <a:ext cx="4795500" cy="474000"/>
          </a:xfrm>
          <a:prstGeom prst="rect">
            <a:avLst/>
          </a:prstGeom>
          <a:noFill/>
          <a:ln w="12700">
            <a:noFill/>
            <a:prstDash val="solid"/>
          </a:ln>
        </p:spPr>
        <p:txBody>
          <a:bodyPr anchor="ctr" rtlCol="false" lIns="121900" rIns="121900" tIns="121900" bIns="121900"/>
          <a:lstStyle/>
          <a:p>
            <a:pPr algn="ctr" indent="0">
              <a:lnSpc>
                <a:spcPct val="100000"/>
              </a:lnSpc>
              <a:defRPr/>
            </a:pPr>
            <a:r>
              <a:rPr lang="en-US" b="true" i="false" strike="noStrike" u="none" sz="1600">
                <a:solidFill>
                  <a:srgbClr val="434343"/>
                </a:solidFill>
                <a:latin typeface="Roboto"/>
                <a:ea typeface="Roboto"/>
                <a:cs typeface="Roboto"/>
                <a:sym typeface="Roboto"/>
              </a:rPr>
              <a:t>Backed by global investors</a:t>
            </a:r>
            <a:endParaRPr lang="en-US" sz="1100"/>
          </a:p>
        </p:txBody>
      </p:sp>
      <p:grpSp>
        <p:nvGrpSpPr>
          <p:cNvPr name="Group 12" id="12"/>
          <p:cNvGrpSpPr/>
          <p:nvPr/>
        </p:nvGrpSpPr>
        <p:grpSpPr>
          <a:xfrm>
            <a:off x="6463645" y="6020007"/>
            <a:ext cx="4467604" cy="608992"/>
            <a:chOff x="6463645" y="6020007"/>
            <a:chExt cx="4467604" cy="608992"/>
          </a:xfrm>
        </p:grpSpPr>
        <p:pic>
          <p:nvPicPr>
            <p:cNvPr name="Picture 13" id="13"/>
            <p:cNvPicPr>
              <a:picLocks noChangeAspect="true"/>
            </p:cNvPicPr>
            <p:nvPr/>
          </p:nvPicPr>
          <p:blipFill>
            <a:blip r:embed="rId7"/>
            <a:srcRect l="0" r="0" t="0" b="0"/>
            <a:stretch>
              <a:fillRect/>
            </a:stretch>
          </p:blipFill>
          <p:spPr>
            <a:xfrm rot="0" flipH="false" flipV="false">
              <a:off x="9861617" y="6020007"/>
              <a:ext cx="1069632" cy="557729"/>
            </a:xfrm>
            <a:prstGeom prst="rect">
              <a:avLst/>
            </a:prstGeom>
            <a:ln w="12700">
              <a:noFill/>
              <a:prstDash val="solid"/>
            </a:ln>
          </p:spPr>
        </p:pic>
        <p:pic>
          <p:nvPicPr>
            <p:cNvPr name="Picture 14" id="14"/>
            <p:cNvPicPr>
              <a:picLocks noChangeAspect="true"/>
            </p:cNvPicPr>
            <p:nvPr/>
          </p:nvPicPr>
          <p:blipFill>
            <a:blip r:embed="rId8"/>
            <a:srcRect l="0" r="0" t="0" b="0"/>
            <a:stretch>
              <a:fillRect/>
            </a:stretch>
          </p:blipFill>
          <p:spPr>
            <a:xfrm rot="0" flipH="false" flipV="false">
              <a:off x="8563911" y="6081341"/>
              <a:ext cx="1117319" cy="513012"/>
            </a:xfrm>
            <a:prstGeom prst="rect">
              <a:avLst/>
            </a:prstGeom>
            <a:ln w="12700">
              <a:noFill/>
              <a:prstDash val="solid"/>
            </a:ln>
          </p:spPr>
        </p:pic>
        <p:pic>
          <p:nvPicPr>
            <p:cNvPr name="Picture 15" id="15"/>
            <p:cNvPicPr>
              <a:picLocks noChangeAspect="true"/>
            </p:cNvPicPr>
            <p:nvPr/>
          </p:nvPicPr>
          <p:blipFill>
            <a:blip r:embed="rId9"/>
            <a:srcRect l="0" r="0" t="0" b="0"/>
            <a:stretch>
              <a:fillRect/>
            </a:stretch>
          </p:blipFill>
          <p:spPr>
            <a:xfrm rot="0" flipH="false" flipV="false">
              <a:off x="6463645" y="6046705"/>
              <a:ext cx="622164" cy="582294"/>
            </a:xfrm>
            <a:prstGeom prst="rect">
              <a:avLst/>
            </a:prstGeom>
            <a:ln w="12700">
              <a:noFill/>
              <a:prstDash val="solid"/>
            </a:ln>
          </p:spPr>
        </p:pic>
        <p:pic>
          <p:nvPicPr>
            <p:cNvPr name="Picture 16" id="16"/>
            <p:cNvPicPr>
              <a:picLocks noChangeAspect="true"/>
            </p:cNvPicPr>
            <p:nvPr/>
          </p:nvPicPr>
          <p:blipFill>
            <a:blip r:embed="rId10"/>
            <a:srcRect l="0" r="0" t="0" b="0"/>
            <a:stretch>
              <a:fillRect/>
            </a:stretch>
          </p:blipFill>
          <p:spPr>
            <a:xfrm rot="0" flipH="false" flipV="false">
              <a:off x="7266217" y="6160200"/>
              <a:ext cx="1117304" cy="355305"/>
            </a:xfrm>
            <a:prstGeom prst="rect">
              <a:avLst/>
            </a:prstGeom>
            <a:ln w="12700">
              <a:noFill/>
              <a:prstDash val="solid"/>
            </a:ln>
          </p:spPr>
        </p:pic>
      </p:grpSp>
      <p:sp>
        <p:nvSpPr>
          <p:cNvPr name="AutoShape 17" id="17"/>
          <p:cNvSpPr/>
          <p:nvPr/>
        </p:nvSpPr>
        <p:spPr>
          <a:xfrm rot="0" flipH="false" flipV="false">
            <a:off x="6101733" y="1922333"/>
            <a:ext cx="5191500" cy="474000"/>
          </a:xfrm>
          <a:prstGeom prst="rect">
            <a:avLst/>
          </a:prstGeom>
          <a:noFill/>
          <a:ln w="12700">
            <a:noFill/>
            <a:prstDash val="solid"/>
          </a:ln>
        </p:spPr>
        <p:txBody>
          <a:bodyPr anchor="ctr" rtlCol="false" lIns="121900" rIns="121900" tIns="121900" bIns="121900"/>
          <a:lstStyle/>
          <a:p>
            <a:pPr algn="ctr" indent="0">
              <a:lnSpc>
                <a:spcPct val="100000"/>
              </a:lnSpc>
              <a:defRPr/>
            </a:pPr>
            <a:r>
              <a:rPr lang="en-US" b="true" i="false" strike="noStrike" u="none" sz="1600">
                <a:solidFill>
                  <a:srgbClr val="434343"/>
                </a:solidFill>
                <a:latin typeface="Roboto"/>
                <a:ea typeface="Roboto"/>
                <a:cs typeface="Roboto"/>
                <a:sym typeface="Roboto"/>
              </a:rPr>
              <a:t>Some of our clients you might know</a:t>
            </a:r>
            <a:endParaRPr lang="en-US" sz="1100"/>
          </a:p>
        </p:txBody>
      </p:sp>
      <p:sp>
        <p:nvSpPr>
          <p:cNvPr name="AutoShape 18" id="18"/>
          <p:cNvSpPr/>
          <p:nvPr/>
        </p:nvSpPr>
        <p:spPr>
          <a:xfrm rot="0" flipH="false" flipV="false">
            <a:off x="5918725" y="2404900"/>
            <a:ext cx="5896800" cy="3015600"/>
          </a:xfrm>
          <a:prstGeom prst="rect">
            <a:avLst/>
          </a:prstGeom>
          <a:noFill/>
          <a:ln w="12700" cmpd="sng" cap="flat">
            <a:solidFill>
              <a:srgbClr val="FF9900">
                <a:alpha val="100000"/>
              </a:srgbClr>
            </a:solidFill>
            <a:prstDash val="dash"/>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9" id="19"/>
          <p:cNvSpPr/>
          <p:nvPr/>
        </p:nvSpPr>
        <p:spPr>
          <a:xfrm rot="0" flipH="false" flipV="false">
            <a:off x="1904813" y="78244"/>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About StoreHub</a:t>
            </a:r>
            <a:endParaRPr lang="en-US" sz="1100"/>
          </a:p>
        </p:txBody>
      </p:sp>
      <p:sp>
        <p:nvSpPr>
          <p:cNvPr name="AutoShape 20" id="20"/>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21" id="21"/>
          <p:cNvPicPr>
            <a:picLocks noChangeAspect="true"/>
          </p:cNvPicPr>
          <p:nvPr/>
        </p:nvPicPr>
        <p:blipFill>
          <a:blip r:embed="rId11"/>
          <a:srcRect l="0" r="0" t="0" b="0"/>
          <a:stretch>
            <a:fillRect/>
          </a:stretch>
        </p:blipFill>
        <p:spPr>
          <a:xfrm rot="0" flipH="false" flipV="false">
            <a:off x="198893" y="230607"/>
            <a:ext cx="1596274" cy="238087"/>
          </a:xfrm>
          <a:prstGeom prst="rect">
            <a:avLst/>
          </a:prstGeom>
          <a:ln w="12700">
            <a:noFill/>
            <a:prstDash val="solid"/>
          </a:ln>
        </p:spPr>
      </p:pic>
      <p:pic>
        <p:nvPicPr>
          <p:cNvPr name="Picture 22" id="22"/>
          <p:cNvPicPr>
            <a:picLocks noChangeAspect="true"/>
          </p:cNvPicPr>
          <p:nvPr/>
        </p:nvPicPr>
        <p:blipFill>
          <a:blip r:embed="rId12"/>
          <a:srcRect l="0" r="0" t="0" b="43422"/>
          <a:stretch>
            <a:fillRect/>
          </a:stretch>
        </p:blipFill>
        <p:spPr>
          <a:xfrm rot="0" flipH="false" flipV="false">
            <a:off x="5980375" y="2442800"/>
            <a:ext cx="3607724" cy="2939799"/>
          </a:xfrm>
          <a:prstGeom prst="rect">
            <a:avLst/>
          </a:prstGeom>
          <a:ln w="12700">
            <a:noFill/>
            <a:prstDash val="solid"/>
          </a:ln>
        </p:spPr>
      </p:pic>
      <p:pic>
        <p:nvPicPr>
          <p:cNvPr name="Picture 23" id="23"/>
          <p:cNvPicPr>
            <a:picLocks noChangeAspect="true"/>
          </p:cNvPicPr>
          <p:nvPr/>
        </p:nvPicPr>
        <p:blipFill>
          <a:blip r:embed="rId12"/>
          <a:srcRect l="0" r="73344" t="56137" b="25057"/>
          <a:stretch>
            <a:fillRect/>
          </a:stretch>
        </p:blipFill>
        <p:spPr>
          <a:xfrm rot="0" flipH="false" flipV="false">
            <a:off x="9573625" y="2442800"/>
            <a:ext cx="961649" cy="977088"/>
          </a:xfrm>
          <a:prstGeom prst="rect">
            <a:avLst/>
          </a:prstGeom>
          <a:ln w="12700">
            <a:noFill/>
            <a:prstDash val="solid"/>
          </a:ln>
        </p:spPr>
      </p:pic>
      <p:pic>
        <p:nvPicPr>
          <p:cNvPr name="Picture 24" id="24"/>
          <p:cNvPicPr>
            <a:picLocks noChangeAspect="true"/>
          </p:cNvPicPr>
          <p:nvPr/>
        </p:nvPicPr>
        <p:blipFill>
          <a:blip r:embed="rId12"/>
          <a:srcRect l="33683" r="35969" t="76944" b="0"/>
          <a:stretch>
            <a:fillRect/>
          </a:stretch>
        </p:blipFill>
        <p:spPr>
          <a:xfrm rot="0" flipH="false" flipV="false">
            <a:off x="10669500" y="3833187"/>
            <a:ext cx="1094825" cy="1197878"/>
          </a:xfrm>
          <a:prstGeom prst="rect">
            <a:avLst/>
          </a:prstGeom>
          <a:ln w="12700">
            <a:noFill/>
            <a:prstDash val="solid"/>
          </a:ln>
        </p:spPr>
      </p:pic>
      <p:pic>
        <p:nvPicPr>
          <p:cNvPr name="Picture 25" id="25"/>
          <p:cNvPicPr>
            <a:picLocks noChangeAspect="true"/>
          </p:cNvPicPr>
          <p:nvPr/>
        </p:nvPicPr>
        <p:blipFill>
          <a:blip r:embed="rId12"/>
          <a:srcRect l="0" r="73344" t="76237" b="0"/>
          <a:stretch>
            <a:fillRect/>
          </a:stretch>
        </p:blipFill>
        <p:spPr>
          <a:xfrm rot="0" flipH="false" flipV="false">
            <a:off x="9640013" y="3407712"/>
            <a:ext cx="828865" cy="1064216"/>
          </a:xfrm>
          <a:prstGeom prst="rect">
            <a:avLst/>
          </a:prstGeom>
          <a:ln w="12700">
            <a:noFill/>
            <a:prstDash val="solid"/>
          </a:ln>
        </p:spPr>
      </p:pic>
      <p:pic>
        <p:nvPicPr>
          <p:cNvPr name="Picture 26" id="26"/>
          <p:cNvPicPr>
            <a:picLocks noChangeAspect="true"/>
          </p:cNvPicPr>
          <p:nvPr/>
        </p:nvPicPr>
        <p:blipFill>
          <a:blip r:embed="rId12"/>
          <a:srcRect l="32853" r="33155" t="59470" b="28807"/>
          <a:stretch>
            <a:fillRect/>
          </a:stretch>
        </p:blipFill>
        <p:spPr>
          <a:xfrm rot="0" flipH="false" flipV="false">
            <a:off x="9573625" y="4578750"/>
            <a:ext cx="1094825" cy="543754"/>
          </a:xfrm>
          <a:prstGeom prst="rect">
            <a:avLst/>
          </a:prstGeom>
          <a:ln w="12700">
            <a:noFill/>
            <a:prstDash val="solid"/>
          </a:ln>
        </p:spPr>
      </p:pic>
      <p:pic>
        <p:nvPicPr>
          <p:cNvPr name="Picture 27" id="27"/>
          <p:cNvPicPr>
            <a:picLocks noChangeAspect="true"/>
          </p:cNvPicPr>
          <p:nvPr/>
        </p:nvPicPr>
        <p:blipFill>
          <a:blip r:embed="rId12"/>
          <a:srcRect l="69653" r="0" t="57979" b="25053"/>
          <a:stretch>
            <a:fillRect/>
          </a:stretch>
        </p:blipFill>
        <p:spPr>
          <a:xfrm rot="0" flipH="false" flipV="false">
            <a:off x="10669500" y="2912075"/>
            <a:ext cx="1094825" cy="881451"/>
          </a:xfrm>
          <a:prstGeom prst="rect">
            <a:avLst/>
          </a:prstGeom>
          <a:ln w="12700">
            <a:noFill/>
            <a:prstDash val="solid"/>
          </a:ln>
        </p:spPr>
      </p:pic>
      <p:sp>
        <p:nvSpPr>
          <p:cNvPr name="AutoShape 28" id="28"/>
          <p:cNvSpPr/>
          <p:nvPr/>
        </p:nvSpPr>
        <p:spPr>
          <a:xfrm rot="0" flipH="false" flipV="false">
            <a:off x="5918725" y="5894575"/>
            <a:ext cx="5896800" cy="826500"/>
          </a:xfrm>
          <a:prstGeom prst="rect">
            <a:avLst/>
          </a:prstGeom>
          <a:noFill/>
          <a:ln w="12700" cmpd="sng" cap="flat">
            <a:solidFill>
              <a:srgbClr val="FF9900">
                <a:alpha val="100000"/>
              </a:srgbClr>
            </a:solidFill>
            <a:prstDash val="dash"/>
            <a:roun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29" id="29"/>
          <p:cNvPicPr>
            <a:picLocks noChangeAspect="true"/>
          </p:cNvPicPr>
          <p:nvPr/>
        </p:nvPicPr>
        <p:blipFill>
          <a:blip r:embed="rId13"/>
          <a:srcRect l="0" r="0" t="0" b="0"/>
          <a:stretch>
            <a:fillRect/>
          </a:stretch>
        </p:blipFill>
        <p:spPr>
          <a:xfrm rot="0" flipH="false" flipV="false">
            <a:off x="11070567" y="195644"/>
            <a:ext cx="546100" cy="546100"/>
          </a:xfrm>
          <a:prstGeom prst="rect">
            <a:avLst/>
          </a:prstGeom>
          <a:ln w="12700">
            <a:noFill/>
            <a:prstDash val="solid"/>
          </a:ln>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Discontinued Devices</a:t>
            </a:r>
            <a:endParaRPr lang="en-US" sz="1100"/>
          </a:p>
        </p:txBody>
      </p:sp>
      <p:sp>
        <p:nvSpPr>
          <p:cNvPr name="AutoShape 4" id="4"/>
          <p:cNvSpPr/>
          <p:nvPr/>
        </p:nvSpPr>
        <p:spPr>
          <a:xfrm rot="0" flipH="false" flipV="false">
            <a:off x="1932874" y="103190"/>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sp>
        <p:nvSpPr>
          <p:cNvPr name="AutoShape 8" id="8"/>
          <p:cNvSpPr/>
          <p:nvPr/>
        </p:nvSpPr>
        <p:spPr>
          <a:xfrm rot="0" flipH="false" flipV="false">
            <a:off x="185668" y="1111648"/>
            <a:ext cx="11511527" cy="615553"/>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In our fast-paced business, we frequently upgrade our POS registers &amp; supplementary devices to ensure we're always using the best-performing devices. While some of our merchants still use older POS registers, we strongly encourage a change if the device is more than 5 years old.</a:t>
            </a:r>
            <a:endParaRPr lang="en-US" sz="1100"/>
          </a:p>
        </p:txBody>
      </p:sp>
      <p:pic>
        <p:nvPicPr>
          <p:cNvPr name="Picture 9" id="9"/>
          <p:cNvPicPr>
            <a:picLocks noChangeAspect="true"/>
          </p:cNvPicPr>
          <p:nvPr/>
        </p:nvPicPr>
        <p:blipFill>
          <a:blip r:embed="rId5"/>
          <a:srcRect l="0" r="0" t="0" b="0"/>
          <a:stretch>
            <a:fillRect/>
          </a:stretch>
        </p:blipFill>
        <p:spPr>
          <a:xfrm rot="0" flipH="false" flipV="false">
            <a:off x="2038851" y="2515902"/>
            <a:ext cx="908233" cy="799261"/>
          </a:xfrm>
          <a:prstGeom prst="rect">
            <a:avLst/>
          </a:prstGeom>
          <a:ln w="12700">
            <a:noFill/>
            <a:prstDash val="solid"/>
          </a:ln>
        </p:spPr>
      </p:pic>
      <p:pic>
        <p:nvPicPr>
          <p:cNvPr name="Picture 10" id="10"/>
          <p:cNvPicPr>
            <a:picLocks noChangeAspect="true"/>
          </p:cNvPicPr>
          <p:nvPr/>
        </p:nvPicPr>
        <p:blipFill>
          <a:blip r:embed="rId6"/>
          <a:srcRect l="0" r="0" t="0" b="0"/>
          <a:stretch>
            <a:fillRect/>
          </a:stretch>
        </p:blipFill>
        <p:spPr>
          <a:xfrm rot="0" flipH="false" flipV="false">
            <a:off x="6320789" y="2400552"/>
            <a:ext cx="968261" cy="965978"/>
          </a:xfrm>
          <a:prstGeom prst="rect">
            <a:avLst/>
          </a:prstGeom>
          <a:ln w="12700">
            <a:noFill/>
            <a:prstDash val="solid"/>
          </a:ln>
        </p:spPr>
      </p:pic>
      <p:pic>
        <p:nvPicPr>
          <p:cNvPr name="Picture 11" id="11"/>
          <p:cNvPicPr>
            <a:picLocks noChangeAspect="true"/>
          </p:cNvPicPr>
          <p:nvPr/>
        </p:nvPicPr>
        <p:blipFill>
          <a:blip r:embed="rId7"/>
          <a:srcRect l="0" r="0" t="0" b="0"/>
          <a:stretch>
            <a:fillRect/>
          </a:stretch>
        </p:blipFill>
        <p:spPr>
          <a:xfrm rot="0" flipH="false" flipV="false">
            <a:off x="4172589" y="2439275"/>
            <a:ext cx="849366" cy="827236"/>
          </a:xfrm>
          <a:prstGeom prst="rect">
            <a:avLst/>
          </a:prstGeom>
          <a:ln w="12700">
            <a:noFill/>
            <a:prstDash val="solid"/>
          </a:ln>
        </p:spPr>
      </p:pic>
      <p:pic>
        <p:nvPicPr>
          <p:cNvPr name="Picture 12" id="12"/>
          <p:cNvPicPr>
            <a:picLocks noChangeAspect="true"/>
          </p:cNvPicPr>
          <p:nvPr/>
        </p:nvPicPr>
        <p:blipFill>
          <a:blip r:embed="rId8"/>
          <a:srcRect l="0" r="0" t="0" b="0"/>
          <a:stretch>
            <a:fillRect/>
          </a:stretch>
        </p:blipFill>
        <p:spPr>
          <a:xfrm rot="0" flipH="false" flipV="false">
            <a:off x="8517067" y="2507961"/>
            <a:ext cx="778540" cy="799261"/>
          </a:xfrm>
          <a:prstGeom prst="rect">
            <a:avLst/>
          </a:prstGeom>
          <a:ln w="12700">
            <a:noFill/>
            <a:prstDash val="solid"/>
          </a:ln>
        </p:spPr>
      </p:pic>
      <p:pic>
        <p:nvPicPr>
          <p:cNvPr name="Picture 13" id="13"/>
          <p:cNvPicPr>
            <a:picLocks noChangeAspect="true"/>
          </p:cNvPicPr>
          <p:nvPr/>
        </p:nvPicPr>
        <p:blipFill>
          <a:blip r:embed="rId9"/>
          <a:srcRect l="0" r="0" t="0" b="6462"/>
          <a:stretch>
            <a:fillRect/>
          </a:stretch>
        </p:blipFill>
        <p:spPr>
          <a:xfrm rot="0" flipH="false" flipV="false">
            <a:off x="2038851" y="4759645"/>
            <a:ext cx="967840" cy="913477"/>
          </a:xfrm>
          <a:prstGeom prst="rect">
            <a:avLst/>
          </a:prstGeom>
          <a:ln w="12700">
            <a:noFill/>
            <a:prstDash val="solid"/>
          </a:ln>
        </p:spPr>
      </p:pic>
      <p:pic>
        <p:nvPicPr>
          <p:cNvPr name="Picture 14" id="14"/>
          <p:cNvPicPr>
            <a:picLocks noChangeAspect="true"/>
          </p:cNvPicPr>
          <p:nvPr/>
        </p:nvPicPr>
        <p:blipFill>
          <a:blip r:embed="rId10"/>
          <a:srcRect l="0" r="0" t="0" b="0"/>
          <a:stretch>
            <a:fillRect/>
          </a:stretch>
        </p:blipFill>
        <p:spPr>
          <a:xfrm rot="0" flipH="false" flipV="false">
            <a:off x="4252057" y="4732881"/>
            <a:ext cx="863897" cy="897623"/>
          </a:xfrm>
          <a:prstGeom prst="rect">
            <a:avLst/>
          </a:prstGeom>
          <a:ln w="12700">
            <a:noFill/>
            <a:prstDash val="solid"/>
          </a:ln>
        </p:spPr>
      </p:pic>
      <p:pic>
        <p:nvPicPr>
          <p:cNvPr name="Picture 15" id="15"/>
          <p:cNvPicPr>
            <a:picLocks noChangeAspect="true"/>
          </p:cNvPicPr>
          <p:nvPr/>
        </p:nvPicPr>
        <p:blipFill>
          <a:blip r:embed="rId11"/>
          <a:srcRect l="0" r="0" t="0" b="0"/>
          <a:stretch>
            <a:fillRect/>
          </a:stretch>
        </p:blipFill>
        <p:spPr>
          <a:xfrm rot="0" flipH="false" flipV="false">
            <a:off x="6255262" y="4576871"/>
            <a:ext cx="1096234" cy="1096251"/>
          </a:xfrm>
          <a:prstGeom prst="rect">
            <a:avLst/>
          </a:prstGeom>
          <a:ln w="12700">
            <a:noFill/>
            <a:prstDash val="solid"/>
          </a:ln>
        </p:spPr>
      </p:pic>
      <p:pic>
        <p:nvPicPr>
          <p:cNvPr name="Picture 16" id="16"/>
          <p:cNvPicPr>
            <a:picLocks noChangeAspect="true"/>
          </p:cNvPicPr>
          <p:nvPr/>
        </p:nvPicPr>
        <p:blipFill>
          <a:blip r:embed="rId12"/>
          <a:srcRect l="23675" r="19049" t="0" b="0"/>
          <a:stretch>
            <a:fillRect/>
          </a:stretch>
        </p:blipFill>
        <p:spPr>
          <a:xfrm rot="0" flipH="false" flipV="false">
            <a:off x="8601720" y="4541250"/>
            <a:ext cx="714403" cy="1114099"/>
          </a:xfrm>
          <a:prstGeom prst="rect">
            <a:avLst/>
          </a:prstGeom>
          <a:ln w="12700">
            <a:noFill/>
            <a:prstDash val="solid"/>
          </a:ln>
        </p:spPr>
      </p:pic>
      <p:sp>
        <p:nvSpPr>
          <p:cNvPr name="AutoShape 17" id="17"/>
          <p:cNvSpPr/>
          <p:nvPr/>
        </p:nvSpPr>
        <p:spPr>
          <a:xfrm rot="0" flipH="false" flipV="false">
            <a:off x="1801422" y="2099268"/>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8" id="18"/>
          <p:cNvSpPr/>
          <p:nvPr/>
        </p:nvSpPr>
        <p:spPr>
          <a:xfrm rot="0" flipH="false" flipV="false">
            <a:off x="1729633" y="2147501"/>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XP-Q80I</a:t>
            </a:r>
            <a:endParaRPr lang="en-US" sz="1100"/>
          </a:p>
        </p:txBody>
      </p:sp>
      <p:sp>
        <p:nvSpPr>
          <p:cNvPr name="AutoShape 19" id="19"/>
          <p:cNvSpPr/>
          <p:nvPr/>
        </p:nvSpPr>
        <p:spPr>
          <a:xfrm rot="0" flipH="false" flipV="false">
            <a:off x="3912817" y="2099268"/>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0" id="20"/>
          <p:cNvSpPr/>
          <p:nvPr/>
        </p:nvSpPr>
        <p:spPr>
          <a:xfrm rot="0" flipH="false" flipV="false">
            <a:off x="3841028" y="2147501"/>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Star TSP654</a:t>
            </a:r>
            <a:endParaRPr lang="en-US" sz="1100"/>
          </a:p>
        </p:txBody>
      </p:sp>
      <p:sp>
        <p:nvSpPr>
          <p:cNvPr name="AutoShape 21" id="21"/>
          <p:cNvSpPr/>
          <p:nvPr/>
        </p:nvSpPr>
        <p:spPr>
          <a:xfrm rot="0" flipH="false" flipV="false">
            <a:off x="6096000" y="2094426"/>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2" id="22"/>
          <p:cNvSpPr/>
          <p:nvPr/>
        </p:nvSpPr>
        <p:spPr>
          <a:xfrm rot="0" flipH="false" flipV="false">
            <a:off x="6024211" y="2142659"/>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Epson TM-T82</a:t>
            </a:r>
            <a:endParaRPr lang="en-US" sz="1100"/>
          </a:p>
        </p:txBody>
      </p:sp>
      <p:sp>
        <p:nvSpPr>
          <p:cNvPr name="AutoShape 23" id="23"/>
          <p:cNvSpPr/>
          <p:nvPr/>
        </p:nvSpPr>
        <p:spPr>
          <a:xfrm rot="0" flipH="false" flipV="false">
            <a:off x="8221882" y="2094426"/>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4" id="24"/>
          <p:cNvSpPr/>
          <p:nvPr/>
        </p:nvSpPr>
        <p:spPr>
          <a:xfrm rot="0" flipH="false" flipV="false">
            <a:off x="8150093" y="2142659"/>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Epson TM-T88</a:t>
            </a:r>
            <a:endParaRPr lang="en-US" sz="1100"/>
          </a:p>
        </p:txBody>
      </p:sp>
      <p:sp>
        <p:nvSpPr>
          <p:cNvPr name="AutoShape 25" id="25"/>
          <p:cNvSpPr/>
          <p:nvPr/>
        </p:nvSpPr>
        <p:spPr>
          <a:xfrm rot="0" flipH="false" flipV="false">
            <a:off x="1801422" y="3595027"/>
            <a:ext cx="8116578" cy="224164"/>
          </a:xfrm>
          <a:prstGeom prst="rect">
            <a:avLst/>
          </a:prstGeom>
          <a:noFill/>
          <a:ln w="12700">
            <a:noFill/>
            <a:prstDash val="solid"/>
          </a:ln>
        </p:spPr>
        <p:txBody>
          <a:bodyPr anchor="t" rtlCol="false" lIns="91440" rIns="91440" tIns="45720" bIns="45720"/>
          <a:lstStyle/>
          <a:p>
            <a:pPr algn="ctr" indent="0" marL="9525">
              <a:lnSpc>
                <a:spcPct val="116666"/>
              </a:lnSpc>
              <a:defRPr/>
            </a:pPr>
            <a:r>
              <a:rPr lang="en-US" b="false" i="false" strike="noStrike" u="none" sz="800">
                <a:solidFill>
                  <a:srgbClr val="000000"/>
                </a:solidFill>
                <a:latin typeface="Roboto"/>
                <a:ea typeface="Roboto"/>
                <a:cs typeface="Roboto"/>
                <a:sym typeface="Roboto"/>
              </a:rPr>
              <a:t>Obsolete, no longer in production</a:t>
            </a:r>
            <a:endParaRPr lang="en-US" sz="1100"/>
          </a:p>
        </p:txBody>
      </p:sp>
      <p:sp>
        <p:nvSpPr>
          <p:cNvPr name="AutoShape 26" id="26"/>
          <p:cNvSpPr/>
          <p:nvPr/>
        </p:nvSpPr>
        <p:spPr>
          <a:xfrm rot="-5400000" flipH="false" flipV="false">
            <a:off x="5631782" y="-50570"/>
            <a:ext cx="317506" cy="7010144"/>
          </a:xfrm>
          <a:prstGeom prst="leftBrace">
            <a:avLst>
              <a:gd name="adj1" fmla="val 8333"/>
              <a:gd name="adj2" fmla="val 50000"/>
            </a:avLst>
          </a:prstGeom>
          <a:noFill/>
          <a:ln w="12700" cap="flat">
            <a:solidFill>
              <a:srgbClr val="FFCF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7" id="27"/>
          <p:cNvSpPr/>
          <p:nvPr/>
        </p:nvSpPr>
        <p:spPr>
          <a:xfrm rot="0" flipH="false" flipV="false">
            <a:off x="8298263" y="4261975"/>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8" id="28"/>
          <p:cNvSpPr/>
          <p:nvPr/>
        </p:nvSpPr>
        <p:spPr>
          <a:xfrm rot="0" flipH="false" flipV="false">
            <a:off x="8162001" y="4307675"/>
            <a:ext cx="1641433"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Posmac 2D scanner</a:t>
            </a:r>
            <a:endParaRPr lang="en-US" sz="1100"/>
          </a:p>
        </p:txBody>
      </p:sp>
      <p:sp>
        <p:nvSpPr>
          <p:cNvPr name="AutoShape 29" id="29"/>
          <p:cNvSpPr/>
          <p:nvPr/>
        </p:nvSpPr>
        <p:spPr>
          <a:xfrm rot="0" flipH="false" flipV="false">
            <a:off x="6090524" y="4242358"/>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0" id="30"/>
          <p:cNvSpPr/>
          <p:nvPr/>
        </p:nvSpPr>
        <p:spPr>
          <a:xfrm rot="0" flipH="false" flipV="false">
            <a:off x="5954262" y="4288058"/>
            <a:ext cx="1641433"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Socket Mobile S700</a:t>
            </a:r>
            <a:endParaRPr lang="en-US" sz="1100"/>
          </a:p>
        </p:txBody>
      </p:sp>
      <p:sp>
        <p:nvSpPr>
          <p:cNvPr name="AutoShape 31" id="31"/>
          <p:cNvSpPr/>
          <p:nvPr/>
        </p:nvSpPr>
        <p:spPr>
          <a:xfrm rot="0" flipH="false" flipV="false">
            <a:off x="3972300" y="4242358"/>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2" id="32"/>
          <p:cNvSpPr/>
          <p:nvPr/>
        </p:nvSpPr>
        <p:spPr>
          <a:xfrm rot="0" flipH="false" flipV="false">
            <a:off x="3855803" y="4190839"/>
            <a:ext cx="1641433" cy="461665"/>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TSP143IIII - Bluetooth</a:t>
            </a:r>
            <a:endParaRPr lang="en-US" sz="1100"/>
          </a:p>
        </p:txBody>
      </p:sp>
      <p:sp>
        <p:nvSpPr>
          <p:cNvPr name="AutoShape 33" id="33"/>
          <p:cNvSpPr/>
          <p:nvPr/>
        </p:nvSpPr>
        <p:spPr>
          <a:xfrm rot="0" flipH="false" flipV="false">
            <a:off x="1705754" y="4237473"/>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4" id="34"/>
          <p:cNvSpPr/>
          <p:nvPr/>
        </p:nvSpPr>
        <p:spPr>
          <a:xfrm rot="0" flipH="false" flipV="false">
            <a:off x="1569492" y="4283173"/>
            <a:ext cx="1641433"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TSP143IIII - LAN</a:t>
            </a:r>
            <a:endParaRPr lang="en-US" sz="1100"/>
          </a:p>
        </p:txBody>
      </p:sp>
      <p:sp>
        <p:nvSpPr>
          <p:cNvPr name="AutoShape 35" id="35"/>
          <p:cNvSpPr/>
          <p:nvPr/>
        </p:nvSpPr>
        <p:spPr>
          <a:xfrm rot="-5400000" flipH="false" flipV="false">
            <a:off x="7720096" y="4033836"/>
            <a:ext cx="317506" cy="3576650"/>
          </a:xfrm>
          <a:prstGeom prst="leftBrace">
            <a:avLst>
              <a:gd name="adj1" fmla="val 8333"/>
              <a:gd name="adj2" fmla="val 50000"/>
            </a:avLst>
          </a:prstGeom>
          <a:noFill/>
          <a:ln w="12700" cap="flat">
            <a:solidFill>
              <a:srgbClr val="FFCF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6" id="36"/>
          <p:cNvSpPr/>
          <p:nvPr/>
        </p:nvSpPr>
        <p:spPr>
          <a:xfrm rot="0" flipH="false" flipV="false">
            <a:off x="6911448" y="5988972"/>
            <a:ext cx="1958995" cy="224164"/>
          </a:xfrm>
          <a:prstGeom prst="rect">
            <a:avLst/>
          </a:prstGeom>
          <a:noFill/>
          <a:ln w="12700">
            <a:noFill/>
            <a:prstDash val="solid"/>
          </a:ln>
        </p:spPr>
        <p:txBody>
          <a:bodyPr anchor="t" rtlCol="false" lIns="91440" rIns="91440" tIns="45720" bIns="45720"/>
          <a:lstStyle/>
          <a:p>
            <a:pPr algn="ctr" indent="0" marL="9525">
              <a:lnSpc>
                <a:spcPct val="116666"/>
              </a:lnSpc>
              <a:defRPr/>
            </a:pPr>
            <a:r>
              <a:rPr lang="en-US" b="false" i="false" strike="noStrike" u="none" sz="800">
                <a:solidFill>
                  <a:srgbClr val="000000"/>
                </a:solidFill>
                <a:latin typeface="Roboto"/>
                <a:ea typeface="Roboto"/>
                <a:cs typeface="Roboto"/>
                <a:sym typeface="Roboto"/>
              </a:rPr>
              <a:t>Obsolete, no longer in production</a:t>
            </a:r>
            <a:endParaRPr lang="en-US" sz="1100"/>
          </a:p>
        </p:txBody>
      </p:sp>
      <p:sp>
        <p:nvSpPr>
          <p:cNvPr name="AutoShape 37" id="37"/>
          <p:cNvSpPr/>
          <p:nvPr/>
        </p:nvSpPr>
        <p:spPr>
          <a:xfrm rot="-5400000" flipH="false" flipV="false">
            <a:off x="3499452" y="4043550"/>
            <a:ext cx="317506" cy="3576650"/>
          </a:xfrm>
          <a:prstGeom prst="leftBrace">
            <a:avLst>
              <a:gd name="adj1" fmla="val 8333"/>
              <a:gd name="adj2" fmla="val 50000"/>
            </a:avLst>
          </a:prstGeom>
          <a:noFill/>
          <a:ln w="12700" cap="flat">
            <a:solidFill>
              <a:srgbClr val="FFCF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8" id="38"/>
          <p:cNvSpPr/>
          <p:nvPr/>
        </p:nvSpPr>
        <p:spPr>
          <a:xfrm rot="0" flipH="false" flipV="false">
            <a:off x="2678707" y="6033245"/>
            <a:ext cx="1958995" cy="224164"/>
          </a:xfrm>
          <a:prstGeom prst="rect">
            <a:avLst/>
          </a:prstGeom>
          <a:noFill/>
          <a:ln w="12700">
            <a:noFill/>
            <a:prstDash val="solid"/>
          </a:ln>
        </p:spPr>
        <p:txBody>
          <a:bodyPr anchor="t" rtlCol="false" lIns="91440" rIns="91440" tIns="45720" bIns="45720"/>
          <a:lstStyle/>
          <a:p>
            <a:pPr algn="ctr" indent="0" marL="9525">
              <a:lnSpc>
                <a:spcPct val="116666"/>
              </a:lnSpc>
              <a:defRPr/>
            </a:pPr>
            <a:r>
              <a:rPr lang="en-US" b="false" i="false" strike="noStrike" u="none" sz="800">
                <a:solidFill>
                  <a:srgbClr val="000000"/>
                </a:solidFill>
                <a:latin typeface="Roboto"/>
                <a:ea typeface="Roboto"/>
                <a:cs typeface="Roboto"/>
                <a:sym typeface="Roboto"/>
              </a:rPr>
              <a:t>Expensive and slow moving product</a:t>
            </a:r>
            <a:endParaRPr lang="en-US" sz="1100"/>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11176"/>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Discontinued Devices (Cont.) </a:t>
            </a:r>
            <a:endParaRPr lang="en-US" sz="1100"/>
          </a:p>
        </p:txBody>
      </p:sp>
      <p:sp>
        <p:nvSpPr>
          <p:cNvPr name="AutoShape 4" id="4"/>
          <p:cNvSpPr/>
          <p:nvPr/>
        </p:nvSpPr>
        <p:spPr>
          <a:xfrm rot="0" flipH="false" flipV="false">
            <a:off x="1956653" y="103190"/>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Hardware</a:t>
            </a:r>
            <a:endParaRPr lang="en-US" sz="1100"/>
          </a:p>
        </p:txBody>
      </p:sp>
      <p:sp>
        <p:nvSpPr>
          <p:cNvPr name="AutoShape 5" id="5"/>
          <p:cNvSpPr/>
          <p:nvPr/>
        </p:nvSpPr>
        <p:spPr>
          <a:xfrm rot="0" flipH="false" flipV="false">
            <a:off x="114000" y="204101"/>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85668" y="238146"/>
            <a:ext cx="1596274" cy="238087"/>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10833111" y="0"/>
            <a:ext cx="1099523" cy="1099523"/>
          </a:xfrm>
          <a:prstGeom prst="rect">
            <a:avLst/>
          </a:prstGeom>
          <a:ln w="12700">
            <a:noFill/>
            <a:prstDash val="solid"/>
          </a:ln>
        </p:spPr>
      </p:pic>
      <p:pic>
        <p:nvPicPr>
          <p:cNvPr name="Picture 8" id="8"/>
          <p:cNvPicPr>
            <a:picLocks noChangeAspect="true"/>
          </p:cNvPicPr>
          <p:nvPr/>
        </p:nvPicPr>
        <p:blipFill>
          <a:blip r:embed="rId5"/>
          <a:srcRect l="0" r="0" t="0" b="0"/>
          <a:stretch>
            <a:fillRect/>
          </a:stretch>
        </p:blipFill>
        <p:spPr>
          <a:xfrm rot="0" flipH="false" flipV="false">
            <a:off x="3939692" y="2010225"/>
            <a:ext cx="1234901" cy="1234901"/>
          </a:xfrm>
          <a:prstGeom prst="rect">
            <a:avLst/>
          </a:prstGeom>
          <a:ln w="12700">
            <a:noFill/>
            <a:prstDash val="solid"/>
          </a:ln>
        </p:spPr>
      </p:pic>
      <p:pic>
        <p:nvPicPr>
          <p:cNvPr name="Picture 9" id="9"/>
          <p:cNvPicPr>
            <a:picLocks noChangeAspect="true"/>
          </p:cNvPicPr>
          <p:nvPr/>
        </p:nvPicPr>
        <p:blipFill>
          <a:blip r:embed="rId6"/>
          <a:srcRect l="0" r="0" t="0" b="0"/>
          <a:stretch>
            <a:fillRect/>
          </a:stretch>
        </p:blipFill>
        <p:spPr>
          <a:xfrm rot="0" flipH="false" flipV="false">
            <a:off x="1860526" y="4679312"/>
            <a:ext cx="1234901" cy="1234901"/>
          </a:xfrm>
          <a:prstGeom prst="rect">
            <a:avLst/>
          </a:prstGeom>
          <a:ln w="12700">
            <a:noFill/>
            <a:prstDash val="solid"/>
          </a:ln>
        </p:spPr>
      </p:pic>
      <p:pic>
        <p:nvPicPr>
          <p:cNvPr name="Picture 10" id="10"/>
          <p:cNvPicPr>
            <a:picLocks noChangeAspect="true"/>
          </p:cNvPicPr>
          <p:nvPr/>
        </p:nvPicPr>
        <p:blipFill>
          <a:blip r:embed="rId7"/>
          <a:srcRect l="0" r="0" t="0" b="0"/>
          <a:stretch>
            <a:fillRect/>
          </a:stretch>
        </p:blipFill>
        <p:spPr>
          <a:xfrm rot="0" flipH="false" flipV="false">
            <a:off x="3863347" y="4727402"/>
            <a:ext cx="1234901" cy="1234901"/>
          </a:xfrm>
          <a:prstGeom prst="rect">
            <a:avLst/>
          </a:prstGeom>
          <a:ln w="12700">
            <a:noFill/>
            <a:prstDash val="solid"/>
          </a:ln>
        </p:spPr>
      </p:pic>
      <p:pic>
        <p:nvPicPr>
          <p:cNvPr name="Picture 11" id="11"/>
          <p:cNvPicPr>
            <a:picLocks noChangeAspect="true"/>
          </p:cNvPicPr>
          <p:nvPr/>
        </p:nvPicPr>
        <p:blipFill>
          <a:blip r:embed="rId8"/>
          <a:srcRect l="18113" r="21886" t="13327" b="5052"/>
          <a:stretch>
            <a:fillRect/>
          </a:stretch>
        </p:blipFill>
        <p:spPr>
          <a:xfrm rot="0" flipH="false" flipV="false">
            <a:off x="1781942" y="1961061"/>
            <a:ext cx="1523445" cy="1480505"/>
          </a:xfrm>
          <a:prstGeom prst="rect">
            <a:avLst/>
          </a:prstGeom>
          <a:ln w="12700">
            <a:noFill/>
            <a:prstDash val="solid"/>
          </a:ln>
        </p:spPr>
      </p:pic>
      <p:pic>
        <p:nvPicPr>
          <p:cNvPr name="Picture 12" id="12"/>
          <p:cNvPicPr>
            <a:picLocks noChangeAspect="true"/>
          </p:cNvPicPr>
          <p:nvPr/>
        </p:nvPicPr>
        <p:blipFill>
          <a:blip r:embed="rId9"/>
          <a:srcRect l="0" r="0" t="0" b="0"/>
          <a:stretch>
            <a:fillRect/>
          </a:stretch>
        </p:blipFill>
        <p:spPr>
          <a:xfrm rot="0" flipH="false" flipV="false">
            <a:off x="6087061" y="5099741"/>
            <a:ext cx="1053800" cy="762354"/>
          </a:xfrm>
          <a:prstGeom prst="rect">
            <a:avLst/>
          </a:prstGeom>
          <a:ln w="12700">
            <a:noFill/>
            <a:prstDash val="solid"/>
          </a:ln>
        </p:spPr>
      </p:pic>
      <p:pic>
        <p:nvPicPr>
          <p:cNvPr name="Picture 13" id="13"/>
          <p:cNvPicPr>
            <a:picLocks noChangeAspect="true"/>
          </p:cNvPicPr>
          <p:nvPr/>
        </p:nvPicPr>
        <p:blipFill>
          <a:blip r:embed="rId10"/>
          <a:srcRect l="27166" r="29379" t="8240" b="10885"/>
          <a:stretch>
            <a:fillRect/>
          </a:stretch>
        </p:blipFill>
        <p:spPr>
          <a:xfrm rot="0" flipH="false" flipV="false">
            <a:off x="8197995" y="2155452"/>
            <a:ext cx="977068" cy="1119977"/>
          </a:xfrm>
          <a:prstGeom prst="rect">
            <a:avLst/>
          </a:prstGeom>
          <a:ln w="12700">
            <a:noFill/>
            <a:prstDash val="solid"/>
          </a:ln>
        </p:spPr>
      </p:pic>
      <p:pic>
        <p:nvPicPr>
          <p:cNvPr name="Picture 14" id="14"/>
          <p:cNvPicPr>
            <a:picLocks noChangeAspect="true"/>
          </p:cNvPicPr>
          <p:nvPr/>
        </p:nvPicPr>
        <p:blipFill>
          <a:blip r:embed="rId11"/>
          <a:srcRect l="10801" r="13335" t="5385" b="15768"/>
          <a:stretch>
            <a:fillRect/>
          </a:stretch>
        </p:blipFill>
        <p:spPr>
          <a:xfrm rot="0" flipH="false" flipV="false">
            <a:off x="6085115" y="1998874"/>
            <a:ext cx="1184568" cy="1226790"/>
          </a:xfrm>
          <a:prstGeom prst="rect">
            <a:avLst/>
          </a:prstGeom>
          <a:ln w="12700">
            <a:noFill/>
            <a:prstDash val="solid"/>
          </a:ln>
        </p:spPr>
      </p:pic>
      <p:pic>
        <p:nvPicPr>
          <p:cNvPr name="Picture 15" id="15"/>
          <p:cNvPicPr>
            <a:picLocks noChangeAspect="true"/>
          </p:cNvPicPr>
          <p:nvPr/>
        </p:nvPicPr>
        <p:blipFill>
          <a:blip r:embed="rId12"/>
          <a:srcRect l="0" r="0" t="0" b="0"/>
          <a:stretch>
            <a:fillRect/>
          </a:stretch>
        </p:blipFill>
        <p:spPr>
          <a:xfrm rot="0" flipH="false" flipV="false">
            <a:off x="8199941" y="4844057"/>
            <a:ext cx="975122" cy="1004897"/>
          </a:xfrm>
          <a:prstGeom prst="rect">
            <a:avLst/>
          </a:prstGeom>
          <a:ln w="12700">
            <a:noFill/>
            <a:prstDash val="solid"/>
          </a:ln>
        </p:spPr>
      </p:pic>
      <p:sp>
        <p:nvSpPr>
          <p:cNvPr name="AutoShape 16" id="16"/>
          <p:cNvSpPr/>
          <p:nvPr/>
        </p:nvSpPr>
        <p:spPr>
          <a:xfrm rot="0" flipH="false" flipV="false">
            <a:off x="185668" y="1111648"/>
            <a:ext cx="11518900" cy="647700"/>
          </a:xfrm>
          <a:prstGeom prst="rect">
            <a:avLst/>
          </a:prstGeom>
          <a:noFill/>
          <a:ln w="12700">
            <a:noFill/>
            <a:prstDash val="solid"/>
          </a:ln>
        </p:spPr>
        <p:txBody>
          <a:bodyPr anchor="t" rtlCol="false" lIns="0" rIns="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StoreHub will still provide technical support for discontinued devices. However, merchant is encouraged to switch to the latest de</a:t>
            </a:r>
            <a:r>
              <a:rPr lang="en-US" b="false" i="false" strike="noStrike" u="none" sz="1200">
                <a:solidFill>
                  <a:srgbClr val="000000"/>
                </a:solidFill>
                <a:latin typeface="Roboto"/>
                <a:ea typeface="Roboto"/>
                <a:cs typeface="Roboto"/>
                <a:sym typeface="Roboto"/>
              </a:rPr>
              <a:t>v</a:t>
            </a:r>
            <a:r>
              <a:rPr lang="en-US" b="false" i="false" strike="noStrike" u="none" sz="1200">
                <a:solidFill>
                  <a:srgbClr val="000000"/>
                </a:solidFill>
                <a:latin typeface="Roboto"/>
                <a:ea typeface="Roboto"/>
                <a:cs typeface="Roboto"/>
                <a:sym typeface="Roboto"/>
              </a:rPr>
              <a:t>ice if the current device is more than 5 years. </a:t>
            </a:r>
            <a:endParaRPr lang="en-US" sz="1100"/>
          </a:p>
        </p:txBody>
      </p:sp>
      <p:sp>
        <p:nvSpPr>
          <p:cNvPr name="AutoShape 17" id="17"/>
          <p:cNvSpPr/>
          <p:nvPr/>
        </p:nvSpPr>
        <p:spPr>
          <a:xfrm rot="0" flipH="false" flipV="false">
            <a:off x="1781942" y="1649351"/>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8" id="18"/>
          <p:cNvSpPr/>
          <p:nvPr/>
        </p:nvSpPr>
        <p:spPr>
          <a:xfrm rot="0" flipH="false" flipV="false">
            <a:off x="1710153" y="1697584"/>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Sunmi D2</a:t>
            </a:r>
            <a:endParaRPr lang="en-US" sz="1100"/>
          </a:p>
        </p:txBody>
      </p:sp>
      <p:sp>
        <p:nvSpPr>
          <p:cNvPr name="AutoShape 19" id="19"/>
          <p:cNvSpPr/>
          <p:nvPr/>
        </p:nvSpPr>
        <p:spPr>
          <a:xfrm rot="0" flipH="false" flipV="false">
            <a:off x="3872688" y="1649351"/>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0" id="20"/>
          <p:cNvSpPr/>
          <p:nvPr/>
        </p:nvSpPr>
        <p:spPr>
          <a:xfrm rot="0" flipH="false" flipV="false">
            <a:off x="3800899" y="1697584"/>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Android 12C</a:t>
            </a:r>
            <a:endParaRPr lang="en-US" sz="1100"/>
          </a:p>
        </p:txBody>
      </p:sp>
      <p:sp>
        <p:nvSpPr>
          <p:cNvPr name="AutoShape 21" id="21"/>
          <p:cNvSpPr/>
          <p:nvPr/>
        </p:nvSpPr>
        <p:spPr>
          <a:xfrm rot="0" flipH="false" flipV="false">
            <a:off x="6040858" y="1645543"/>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2" id="22"/>
          <p:cNvSpPr/>
          <p:nvPr/>
        </p:nvSpPr>
        <p:spPr>
          <a:xfrm rot="0" flipH="false" flipV="false">
            <a:off x="5969069" y="1693776"/>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iMin D4</a:t>
            </a:r>
            <a:endParaRPr lang="en-US" sz="1100"/>
          </a:p>
        </p:txBody>
      </p:sp>
      <p:sp>
        <p:nvSpPr>
          <p:cNvPr name="AutoShape 23" id="23"/>
          <p:cNvSpPr/>
          <p:nvPr/>
        </p:nvSpPr>
        <p:spPr>
          <a:xfrm rot="0" flipH="false" flipV="false">
            <a:off x="7994965" y="1655026"/>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4" id="24"/>
          <p:cNvSpPr/>
          <p:nvPr/>
        </p:nvSpPr>
        <p:spPr>
          <a:xfrm rot="0" flipH="false" flipV="false">
            <a:off x="7923176" y="1703259"/>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iMin D2</a:t>
            </a:r>
            <a:endParaRPr lang="en-US" sz="1100"/>
          </a:p>
        </p:txBody>
      </p:sp>
      <p:sp>
        <p:nvSpPr>
          <p:cNvPr name="AutoShape 25" id="25"/>
          <p:cNvSpPr/>
          <p:nvPr/>
        </p:nvSpPr>
        <p:spPr>
          <a:xfrm rot="0" flipH="false" flipV="false">
            <a:off x="1783888" y="4318188"/>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6" id="26"/>
          <p:cNvSpPr/>
          <p:nvPr/>
        </p:nvSpPr>
        <p:spPr>
          <a:xfrm rot="0" flipH="false" flipV="false">
            <a:off x="1712099" y="4366421"/>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Android 15C</a:t>
            </a:r>
            <a:endParaRPr lang="en-US" sz="1100"/>
          </a:p>
        </p:txBody>
      </p:sp>
      <p:sp>
        <p:nvSpPr>
          <p:cNvPr name="AutoShape 27" id="27"/>
          <p:cNvSpPr/>
          <p:nvPr/>
        </p:nvSpPr>
        <p:spPr>
          <a:xfrm rot="0" flipH="false" flipV="false">
            <a:off x="3874634" y="4316052"/>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8" id="28"/>
          <p:cNvSpPr/>
          <p:nvPr/>
        </p:nvSpPr>
        <p:spPr>
          <a:xfrm rot="0" flipH="false" flipV="false">
            <a:off x="3802845" y="4364285"/>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Alpha Lite</a:t>
            </a:r>
            <a:endParaRPr lang="en-US" sz="1100"/>
          </a:p>
        </p:txBody>
      </p:sp>
      <p:sp>
        <p:nvSpPr>
          <p:cNvPr name="AutoShape 29" id="29"/>
          <p:cNvSpPr/>
          <p:nvPr/>
        </p:nvSpPr>
        <p:spPr>
          <a:xfrm rot="0" flipH="false" flipV="false">
            <a:off x="6097946" y="4313954"/>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0" id="30"/>
          <p:cNvSpPr/>
          <p:nvPr/>
        </p:nvSpPr>
        <p:spPr>
          <a:xfrm rot="0" flipH="false" flipV="false">
            <a:off x="6026157" y="4362187"/>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Star mPOP</a:t>
            </a:r>
            <a:endParaRPr lang="en-US" sz="1100"/>
          </a:p>
        </p:txBody>
      </p:sp>
      <p:sp>
        <p:nvSpPr>
          <p:cNvPr name="AutoShape 31" id="31"/>
          <p:cNvSpPr/>
          <p:nvPr/>
        </p:nvSpPr>
        <p:spPr>
          <a:xfrm rot="0" flipH="false" flipV="false">
            <a:off x="7996911" y="4309147"/>
            <a:ext cx="1368911" cy="368401"/>
          </a:xfrm>
          <a:prstGeom prst="roundRect">
            <a:avLst>
              <a:gd name="adj" fmla="val 16666"/>
            </a:avLst>
          </a:prstGeom>
          <a:solidFill>
            <a:srgbClr val="FFCF00">
              <a:alpha val="100000"/>
            </a:srgbClr>
          </a:solidFill>
          <a:ln w="25400" cap="flat">
            <a:solidFill>
              <a:srgbClr val="FDFDFD">
                <a:alpha val="100000"/>
              </a:srgbClr>
            </a:solid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2" id="32"/>
          <p:cNvSpPr/>
          <p:nvPr/>
        </p:nvSpPr>
        <p:spPr>
          <a:xfrm rot="0" flipH="false" flipV="false">
            <a:off x="7925122" y="4357380"/>
            <a:ext cx="1440700" cy="276999"/>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200">
                <a:solidFill>
                  <a:srgbClr val="000000"/>
                </a:solidFill>
                <a:latin typeface="Roboto"/>
                <a:ea typeface="Roboto"/>
                <a:cs typeface="Roboto"/>
                <a:sym typeface="Roboto"/>
              </a:rPr>
              <a:t>Sunmi T2</a:t>
            </a:r>
            <a:endParaRPr lang="en-US" sz="1100"/>
          </a:p>
        </p:txBody>
      </p:sp>
      <p:sp>
        <p:nvSpPr>
          <p:cNvPr name="AutoShape 33" id="33"/>
          <p:cNvSpPr/>
          <p:nvPr/>
        </p:nvSpPr>
        <p:spPr>
          <a:xfrm rot="0" flipH="false" flipV="false">
            <a:off x="1521875" y="3328737"/>
            <a:ext cx="1912205" cy="790473"/>
          </a:xfrm>
          <a:prstGeom prst="rect">
            <a:avLst/>
          </a:prstGeom>
          <a:noFill/>
          <a:ln w="12700">
            <a:noFill/>
            <a:prstDash val="solid"/>
          </a:ln>
        </p:spPr>
        <p:txBody>
          <a:bodyPr anchor="t" rtlCol="false" lIns="91440" rIns="91440" tIns="45720" bIns="45720"/>
          <a:lstStyle/>
          <a:p>
            <a:pPr algn="l" indent="-101600" marL="111125">
              <a:lnSpc>
                <a:spcPct val="116666"/>
              </a:lnSpc>
              <a:buClr>
                <a:srgbClr val="000000"/>
              </a:buClr>
              <a:buChar char="•"/>
              <a:defRPr/>
            </a:pPr>
            <a:r>
              <a:rPr lang="en-US" b="false" i="false" strike="noStrike" u="none" sz="800">
                <a:solidFill>
                  <a:srgbClr val="000000"/>
                </a:solidFill>
                <a:latin typeface="Roboto"/>
                <a:ea typeface="Roboto"/>
                <a:cs typeface="Roboto"/>
                <a:sym typeface="Roboto"/>
              </a:rPr>
              <a:t>Lower specifications than Alpha Lite.</a:t>
            </a:r>
            <a:endParaRPr lang="en-US" sz="1100"/>
          </a:p>
          <a:p>
            <a:pPr algn="l" indent="0" marL="66675">
              <a:lnSpc>
                <a:spcPct val="116666"/>
              </a:lnSpc>
            </a:pPr>
            <a:r>
              <a:rPr lang="en-US" b="false" i="false" strike="noStrike" u="none" sz="1400">
                <a:solidFill>
                  <a:srgbClr val="000000"/>
                </a:solidFill>
                <a:latin typeface="Arial"/>
                <a:ea typeface="Arial"/>
                <a:cs typeface="Arial"/>
                <a:sym typeface="Arial"/>
              </a:rPr>
              <a:t/>
            </a:r>
          </a:p>
          <a:p>
            <a:pPr algn="l" indent="-101600" marL="111125">
              <a:lnSpc>
                <a:spcPct val="116666"/>
              </a:lnSpc>
              <a:buClr>
                <a:srgbClr val="000000"/>
              </a:buClr>
              <a:buChar char="•"/>
            </a:pPr>
            <a:r>
              <a:rPr lang="en-US" b="false" i="false" strike="noStrike" u="none" sz="800">
                <a:solidFill>
                  <a:srgbClr val="000000"/>
                </a:solidFill>
                <a:latin typeface="Roboto"/>
                <a:ea typeface="Roboto"/>
                <a:cs typeface="Roboto"/>
                <a:sym typeface="Roboto"/>
              </a:rPr>
              <a:t>Printer needs to be connected separately.</a:t>
            </a:r>
          </a:p>
        </p:txBody>
      </p:sp>
      <p:sp>
        <p:nvSpPr>
          <p:cNvPr name="AutoShape 34" id="34"/>
          <p:cNvSpPr/>
          <p:nvPr/>
        </p:nvSpPr>
        <p:spPr>
          <a:xfrm rot="0" flipH="false" flipV="false">
            <a:off x="3703599" y="3269986"/>
            <a:ext cx="2043577" cy="810478"/>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Instability, StoreHub app crashes frequently.</a:t>
            </a:r>
            <a:endParaRPr lang="en-US" sz="1100"/>
          </a:p>
          <a:p>
            <a:pPr algn="l" indent="-101600" marL="111125">
              <a:lnSpc>
                <a:spcPct val="150000"/>
              </a:lnSpc>
              <a:buClr>
                <a:srgbClr val="000000"/>
              </a:buClr>
              <a:buChar char="•"/>
            </a:pPr>
            <a:r>
              <a:rPr lang="en-US" b="false" i="false" strike="noStrike" u="none" sz="800">
                <a:solidFill>
                  <a:srgbClr val="000000"/>
                </a:solidFill>
                <a:latin typeface="Roboto"/>
                <a:ea typeface="Roboto"/>
                <a:cs typeface="Roboto"/>
                <a:sym typeface="Roboto"/>
              </a:rPr>
              <a:t>Printer needs to be turned on separately.</a:t>
            </a:r>
          </a:p>
        </p:txBody>
      </p:sp>
      <p:sp>
        <p:nvSpPr>
          <p:cNvPr name="AutoShape 35" id="35"/>
          <p:cNvSpPr/>
          <p:nvPr/>
        </p:nvSpPr>
        <p:spPr>
          <a:xfrm rot="0" flipH="false" flipV="false">
            <a:off x="1672150" y="5956136"/>
            <a:ext cx="1963711" cy="790473"/>
          </a:xfrm>
          <a:prstGeom prst="rect">
            <a:avLst/>
          </a:prstGeom>
          <a:noFill/>
          <a:ln w="12700">
            <a:noFill/>
            <a:prstDash val="solid"/>
          </a:ln>
        </p:spPr>
        <p:txBody>
          <a:bodyPr anchor="t" rtlCol="false" lIns="91440" rIns="91440" tIns="45720" bIns="45720"/>
          <a:lstStyle/>
          <a:p>
            <a:pPr algn="l" indent="-101600" marL="111125">
              <a:lnSpc>
                <a:spcPct val="116666"/>
              </a:lnSpc>
              <a:buClr>
                <a:srgbClr val="000000"/>
              </a:buClr>
              <a:buChar char="•"/>
              <a:defRPr/>
            </a:pPr>
            <a:r>
              <a:rPr lang="en-US" b="false" i="false" strike="noStrike" u="none" sz="800">
                <a:solidFill>
                  <a:srgbClr val="000000"/>
                </a:solidFill>
                <a:latin typeface="Roboto"/>
                <a:ea typeface="Roboto"/>
                <a:cs typeface="Roboto"/>
                <a:sym typeface="Roboto"/>
              </a:rPr>
              <a:t>Sold for a limited time due to limited stocks.</a:t>
            </a:r>
            <a:endParaRPr lang="en-US" sz="1100"/>
          </a:p>
          <a:p>
            <a:pPr algn="l" indent="0" marL="66675">
              <a:lnSpc>
                <a:spcPct val="116666"/>
              </a:lnSpc>
            </a:pPr>
            <a:r>
              <a:rPr lang="en-US" b="false" i="false" strike="noStrike" u="none" sz="1400">
                <a:solidFill>
                  <a:srgbClr val="000000"/>
                </a:solidFill>
                <a:latin typeface="Arial"/>
                <a:ea typeface="Arial"/>
                <a:cs typeface="Arial"/>
                <a:sym typeface="Arial"/>
              </a:rPr>
              <a:t/>
            </a:r>
          </a:p>
          <a:p>
            <a:pPr algn="l" indent="-101600" marL="111125">
              <a:lnSpc>
                <a:spcPct val="116666"/>
              </a:lnSpc>
              <a:buClr>
                <a:srgbClr val="000000"/>
              </a:buClr>
              <a:buChar char="•"/>
            </a:pPr>
            <a:r>
              <a:rPr lang="en-US" b="false" i="false" strike="noStrike" u="none" sz="800">
                <a:solidFill>
                  <a:srgbClr val="000000"/>
                </a:solidFill>
                <a:latin typeface="Roboto"/>
                <a:ea typeface="Roboto"/>
                <a:cs typeface="Roboto"/>
                <a:sym typeface="Roboto"/>
              </a:rPr>
              <a:t>Printer needs to be turned on separately.</a:t>
            </a:r>
          </a:p>
        </p:txBody>
      </p:sp>
      <p:sp>
        <p:nvSpPr>
          <p:cNvPr name="AutoShape 36" id="36"/>
          <p:cNvSpPr/>
          <p:nvPr/>
        </p:nvSpPr>
        <p:spPr>
          <a:xfrm rot="0" flipH="false" flipV="false">
            <a:off x="3703599" y="5953997"/>
            <a:ext cx="1845407" cy="441146"/>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Instability, StoreHub app crashes frequently.</a:t>
            </a:r>
            <a:endParaRPr lang="en-US" sz="1100"/>
          </a:p>
        </p:txBody>
      </p:sp>
      <p:sp>
        <p:nvSpPr>
          <p:cNvPr name="AutoShape 37" id="37"/>
          <p:cNvSpPr/>
          <p:nvPr/>
        </p:nvSpPr>
        <p:spPr>
          <a:xfrm rot="0" flipH="false" flipV="false">
            <a:off x="5969070" y="3299813"/>
            <a:ext cx="1497788" cy="256480"/>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Non – favorable pricing</a:t>
            </a:r>
            <a:endParaRPr lang="en-US" sz="1100"/>
          </a:p>
        </p:txBody>
      </p:sp>
      <p:sp>
        <p:nvSpPr>
          <p:cNvPr name="AutoShape 38" id="38"/>
          <p:cNvSpPr/>
          <p:nvPr/>
        </p:nvSpPr>
        <p:spPr>
          <a:xfrm rot="0" flipH="false" flipV="false">
            <a:off x="7923175" y="3323662"/>
            <a:ext cx="1640771" cy="810478"/>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Instability, StoreHub app crashes frequently.</a:t>
            </a:r>
            <a:endParaRPr lang="en-US" sz="1100"/>
          </a:p>
          <a:p>
            <a:pPr algn="l" indent="-101600" marL="111125">
              <a:lnSpc>
                <a:spcPct val="150000"/>
              </a:lnSpc>
              <a:buClr>
                <a:srgbClr val="000000"/>
              </a:buClr>
              <a:buChar char="•"/>
            </a:pPr>
            <a:r>
              <a:rPr lang="en-US" b="false" i="false" strike="noStrike" u="none" sz="800">
                <a:solidFill>
                  <a:srgbClr val="000000"/>
                </a:solidFill>
                <a:latin typeface="Roboto"/>
                <a:ea typeface="Roboto"/>
                <a:cs typeface="Roboto"/>
                <a:sym typeface="Roboto"/>
              </a:rPr>
              <a:t>Printer needs to be turned on separately.</a:t>
            </a:r>
          </a:p>
        </p:txBody>
      </p:sp>
      <p:sp>
        <p:nvSpPr>
          <p:cNvPr name="AutoShape 39" id="39"/>
          <p:cNvSpPr/>
          <p:nvPr/>
        </p:nvSpPr>
        <p:spPr>
          <a:xfrm rot="0" flipH="false" flipV="false">
            <a:off x="5962015" y="5946133"/>
            <a:ext cx="1766358" cy="810478"/>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Only applicable for iPad. Change of management direction to focus on Android devices</a:t>
            </a:r>
            <a:endParaRPr lang="en-US" sz="1100"/>
          </a:p>
        </p:txBody>
      </p:sp>
      <p:sp>
        <p:nvSpPr>
          <p:cNvPr name="AutoShape 40" id="40"/>
          <p:cNvSpPr/>
          <p:nvPr/>
        </p:nvSpPr>
        <p:spPr>
          <a:xfrm rot="0" flipH="false" flipV="false">
            <a:off x="7860381" y="5914213"/>
            <a:ext cx="1766358" cy="810478"/>
          </a:xfrm>
          <a:prstGeom prst="rect">
            <a:avLst/>
          </a:prstGeom>
          <a:noFill/>
          <a:ln w="12700">
            <a:noFill/>
            <a:prstDash val="solid"/>
          </a:ln>
        </p:spPr>
        <p:txBody>
          <a:bodyPr anchor="t" rtlCol="false" lIns="91440" rIns="91440" tIns="45720" bIns="45720"/>
          <a:lstStyle/>
          <a:p>
            <a:pPr algn="l" indent="-101600" marL="111125">
              <a:lnSpc>
                <a:spcPct val="150000"/>
              </a:lnSpc>
              <a:buClr>
                <a:srgbClr val="000000"/>
              </a:buClr>
              <a:buChar char="•"/>
              <a:defRPr/>
            </a:pPr>
            <a:r>
              <a:rPr lang="en-US" b="false" i="false" strike="noStrike" u="none" sz="800">
                <a:solidFill>
                  <a:srgbClr val="000000"/>
                </a:solidFill>
                <a:latin typeface="Roboto"/>
                <a:ea typeface="Roboto"/>
                <a:cs typeface="Roboto"/>
                <a:sym typeface="Roboto"/>
              </a:rPr>
              <a:t>Instability, StoreHub app crashes frequently.</a:t>
            </a:r>
            <a:endParaRPr lang="en-US" sz="1100"/>
          </a:p>
          <a:p>
            <a:pPr algn="l" indent="-101600" marL="111125">
              <a:lnSpc>
                <a:spcPct val="150000"/>
              </a:lnSpc>
              <a:buClr>
                <a:srgbClr val="000000"/>
              </a:buClr>
              <a:buChar char="•"/>
            </a:pPr>
            <a:r>
              <a:rPr lang="en-US" b="false" i="false" strike="noStrike" u="none" sz="800">
                <a:solidFill>
                  <a:srgbClr val="000000"/>
                </a:solidFill>
                <a:latin typeface="Roboto"/>
                <a:ea typeface="Roboto"/>
                <a:cs typeface="Roboto"/>
                <a:sym typeface="Roboto"/>
              </a:rPr>
              <a:t>Printer needs to be turned on separately.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0"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D20957">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266972" y="3076650"/>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Features</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341206" y="671474"/>
            <a:ext cx="2160607" cy="2160607"/>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74936" y="931266"/>
            <a:ext cx="10522500" cy="670227"/>
          </a:xfrm>
          <a:prstGeom prst="rect">
            <a:avLst/>
          </a:prstGeom>
          <a:noFill/>
          <a:ln w="12700">
            <a:noFill/>
            <a:prstDash val="solid"/>
          </a:ln>
        </p:spPr>
        <p:txBody>
          <a:bodyPr anchor="t" rtlCol="false" lIns="121900" rIns="121900" tIns="121900" bIns="121900"/>
          <a:lstStyle/>
          <a:p>
            <a:pPr algn="l" indent="0">
              <a:lnSpc>
                <a:spcPct val="150000"/>
              </a:lnSpc>
              <a:defRPr/>
            </a:pPr>
            <a:r>
              <a:rPr lang="en-US" b="false" i="false" strike="noStrike" u="none" sz="1200">
                <a:solidFill>
                  <a:srgbClr val="000000"/>
                </a:solidFill>
                <a:latin typeface="Roboto"/>
                <a:ea typeface="Roboto"/>
                <a:cs typeface="Roboto"/>
                <a:sym typeface="Roboto"/>
              </a:rPr>
              <a:t>In this section, we’ll walk you through the core features that are tailored to enhance the operations of both F&amp;B and retail businesses. While some features are exclusive to one type of business, others are versatile and apply to both. Let’s explore how these tools can optimize your workflow!</a:t>
            </a:r>
            <a:endParaRPr lang="en-US" sz="1100"/>
          </a:p>
        </p:txBody>
      </p:sp>
      <p:sp>
        <p:nvSpPr>
          <p:cNvPr name="AutoShape 4" id="4"/>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0678716" y="-170200"/>
            <a:ext cx="1326900" cy="1326900"/>
          </a:xfrm>
          <a:prstGeom prst="rect">
            <a:avLst/>
          </a:prstGeom>
          <a:ln w="12700">
            <a:noFill/>
            <a:prstDash val="solid"/>
          </a:ln>
        </p:spPr>
      </p:pic>
      <p:grpSp>
        <p:nvGrpSpPr>
          <p:cNvPr name="Group 6" id="6"/>
          <p:cNvGrpSpPr/>
          <p:nvPr/>
        </p:nvGrpSpPr>
        <p:grpSpPr>
          <a:xfrm>
            <a:off x="1297279" y="1979065"/>
            <a:ext cx="9717093" cy="4582948"/>
            <a:chOff x="1297279" y="1979065"/>
            <a:chExt cx="9717093" cy="4582948"/>
          </a:xfrm>
        </p:grpSpPr>
        <p:grpSp>
          <p:nvGrpSpPr>
            <p:cNvPr name="Group 7" id="7"/>
            <p:cNvGrpSpPr/>
            <p:nvPr/>
          </p:nvGrpSpPr>
          <p:grpSpPr>
            <a:xfrm>
              <a:off x="4796648" y="3050117"/>
              <a:ext cx="1531615" cy="1925368"/>
              <a:chOff x="4796648" y="3050117"/>
              <a:chExt cx="1531615" cy="1925368"/>
            </a:xfrm>
          </p:grpSpPr>
          <p:pic>
            <p:nvPicPr>
              <p:cNvPr name="Picture 8" id="8"/>
              <p:cNvPicPr>
                <a:picLocks noChangeAspect="true"/>
              </p:cNvPicPr>
              <p:nvPr/>
            </p:nvPicPr>
            <p:blipFill>
              <a:blip r:embed="rId4"/>
              <a:srcRect l="0" r="0" t="0" b="0"/>
              <a:stretch>
                <a:fillRect/>
              </a:stretch>
            </p:blipFill>
            <p:spPr>
              <a:xfrm rot="0" flipH="false" flipV="false">
                <a:off x="4905216" y="3136682"/>
                <a:ext cx="1344412" cy="1260431"/>
              </a:xfrm>
              <a:prstGeom prst="rect">
                <a:avLst/>
              </a:prstGeom>
              <a:ln w="12700">
                <a:noFill/>
                <a:prstDash val="solid"/>
              </a:ln>
            </p:spPr>
          </p:pic>
          <p:sp>
            <p:nvSpPr>
              <p:cNvPr name="AutoShape 9" id="9"/>
              <p:cNvSpPr/>
              <p:nvPr/>
            </p:nvSpPr>
            <p:spPr>
              <a:xfrm rot="0" flipH="false" flipV="false">
                <a:off x="4796648" y="3050117"/>
                <a:ext cx="1531615" cy="1532494"/>
              </a:xfrm>
              <a:prstGeom prst="roundRect">
                <a:avLst>
                  <a:gd name="adj" fmla="val 16666"/>
                </a:avLst>
              </a:prstGeom>
              <a:noFill/>
              <a:ln w="38100" cmpd="sng" cap="flat">
                <a:solidFill>
                  <a:srgbClr val="FF9419">
                    <a:alpha val="100000"/>
                  </a:srgbClr>
                </a:solidFill>
                <a:prstDash val="solid"/>
                <a:miter lim="8000000"/>
              </a:ln>
            </p:spPr>
            <p:txBody>
              <a:bodyPr anchor="ctr" rtlCol="false" lIns="121900" rIns="121900" tIns="60925" bIns="60925"/>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0" id="10"/>
              <p:cNvSpPr/>
              <p:nvPr/>
            </p:nvSpPr>
            <p:spPr>
              <a:xfrm rot="0" flipH="false" flipV="false">
                <a:off x="4888981" y="4397114"/>
                <a:ext cx="1347456" cy="578371"/>
              </a:xfrm>
              <a:prstGeom prst="roundRect">
                <a:avLst>
                  <a:gd name="adj" fmla="val 16667"/>
                </a:avLst>
              </a:prstGeom>
              <a:solidFill>
                <a:srgbClr val="ED7D31">
                  <a:alpha val="100000"/>
                </a:srgbClr>
              </a:solidFill>
              <a:ln w="12700">
                <a:noFill/>
                <a:prstDash val="solid"/>
              </a:ln>
              <a:effectLst>
                <a:outerShdw dir="5400000" dist="12700" blurRad="50800" algn="bl" rotWithShape="false">
                  <a:srgbClr val="000000">
                    <a:alpha val="50000"/>
                  </a:srgbClr>
                </a:outerShdw>
              </a:effectLst>
            </p:spPr>
            <p:txBody>
              <a:bodyPr anchor="ctr" rtlCol="false" lIns="243825" rIns="243825" tIns="60925" bIns="60925"/>
              <a:lstStyle/>
              <a:p>
                <a:pPr algn="r" indent="0">
                  <a:lnSpc>
                    <a:spcPct val="91666"/>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1" id="11"/>
              <p:cNvSpPr/>
              <p:nvPr/>
            </p:nvSpPr>
            <p:spPr>
              <a:xfrm rot="0" flipH="false" flipV="false">
                <a:off x="4918406" y="4457044"/>
                <a:ext cx="1318031" cy="458987"/>
              </a:xfrm>
              <a:prstGeom prst="rect">
                <a:avLst/>
              </a:prstGeom>
              <a:noFill/>
              <a:ln w="12700">
                <a:noFill/>
                <a:prstDash val="solid"/>
              </a:ln>
            </p:spPr>
            <p:txBody>
              <a:bodyPr anchor="t" rtlCol="false" lIns="121900" rIns="121900" tIns="60925" bIns="60925"/>
              <a:lstStyle/>
              <a:p>
                <a:pPr algn="ctr" indent="0">
                  <a:lnSpc>
                    <a:spcPct val="100000"/>
                  </a:lnSpc>
                  <a:defRPr/>
                </a:pPr>
                <a:r>
                  <a:rPr lang="en-US" b="true" i="false" strike="noStrike" u="none" sz="1200">
                    <a:solidFill>
                      <a:srgbClr val="FFFFFF"/>
                    </a:solidFill>
                    <a:latin typeface="Roboto"/>
                    <a:ea typeface="Roboto"/>
                    <a:cs typeface="Roboto"/>
                    <a:sym typeface="Roboto"/>
                  </a:rPr>
                  <a:t>Point of Sale</a:t>
                </a:r>
                <a:endParaRPr lang="en-US" sz="1100"/>
              </a:p>
              <a:p>
                <a:pPr algn="ctr" indent="0">
                  <a:lnSpc>
                    <a:spcPct val="100000"/>
                  </a:lnSpc>
                </a:pPr>
                <a:r>
                  <a:rPr lang="en-US" b="true" i="false" strike="noStrike" u="none" sz="1000">
                    <a:solidFill>
                      <a:srgbClr val="FFFFFF"/>
                    </a:solidFill>
                    <a:latin typeface="Roboto"/>
                    <a:ea typeface="Roboto"/>
                    <a:cs typeface="Roboto"/>
                    <a:sym typeface="Roboto"/>
                  </a:rPr>
                  <a:t>(iOS &amp; Android)</a:t>
                </a:r>
              </a:p>
            </p:txBody>
          </p:sp>
        </p:grpSp>
        <p:sp>
          <p:nvSpPr>
            <p:cNvPr name="AutoShape 12" id="12"/>
            <p:cNvSpPr/>
            <p:nvPr/>
          </p:nvSpPr>
          <p:spPr>
            <a:xfrm rot="0" flipH="false" flipV="false">
              <a:off x="2500287" y="2018064"/>
              <a:ext cx="1245591" cy="1129581"/>
            </a:xfrm>
            <a:prstGeom prst="ellipse">
              <a:avLst/>
            </a:prstGeom>
            <a:solidFill>
              <a:srgbClr val="FFFFFF">
                <a:alpha val="100000"/>
              </a:srgbClr>
            </a:solidFill>
            <a:ln w="25400" cmpd="sng" cap="flat">
              <a:solidFill>
                <a:srgbClr val="FFC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13" id="13"/>
            <p:cNvPicPr>
              <a:picLocks noChangeAspect="true"/>
            </p:cNvPicPr>
            <p:nvPr/>
          </p:nvPicPr>
          <p:blipFill>
            <a:blip r:embed="rId5"/>
            <a:srcRect l="0" r="0" t="0" b="0"/>
            <a:stretch>
              <a:fillRect/>
            </a:stretch>
          </p:blipFill>
          <p:spPr>
            <a:xfrm rot="0" flipH="false" flipV="false">
              <a:off x="2658689" y="2172477"/>
              <a:ext cx="928788" cy="820317"/>
            </a:xfrm>
            <a:prstGeom prst="rect">
              <a:avLst/>
            </a:prstGeom>
            <a:ln w="12700" cmpd="sng">
              <a:noFill/>
              <a:prstDash val="solid"/>
              <a:miter lim="8000000"/>
            </a:ln>
          </p:spPr>
        </p:pic>
        <p:sp>
          <p:nvSpPr>
            <p:cNvPr name="AutoShape 14" id="14"/>
            <p:cNvSpPr/>
            <p:nvPr/>
          </p:nvSpPr>
          <p:spPr>
            <a:xfrm rot="0" flipH="false" flipV="false">
              <a:off x="1355213" y="3496546"/>
              <a:ext cx="1245591" cy="1129722"/>
            </a:xfrm>
            <a:prstGeom prst="ellipse">
              <a:avLst/>
            </a:prstGeom>
            <a:solidFill>
              <a:srgbClr val="FFFFFF">
                <a:alpha val="100000"/>
              </a:srgbClr>
            </a:solidFill>
            <a:ln w="25400" cmpd="sng" cap="flat">
              <a:solidFill>
                <a:srgbClr val="92D05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15" id="15"/>
            <p:cNvPicPr>
              <a:picLocks noChangeAspect="true"/>
            </p:cNvPicPr>
            <p:nvPr/>
          </p:nvPicPr>
          <p:blipFill>
            <a:blip r:embed="rId6"/>
            <a:srcRect l="0" r="0" t="0" b="0"/>
            <a:stretch>
              <a:fillRect/>
            </a:stretch>
          </p:blipFill>
          <p:spPr>
            <a:xfrm rot="0" flipH="false" flipV="false">
              <a:off x="1658119" y="3758732"/>
              <a:ext cx="639779" cy="605350"/>
            </a:xfrm>
            <a:prstGeom prst="rect">
              <a:avLst/>
            </a:prstGeom>
            <a:ln w="12700">
              <a:noFill/>
              <a:prstDash val="solid"/>
            </a:ln>
          </p:spPr>
        </p:pic>
        <p:sp>
          <p:nvSpPr>
            <p:cNvPr name="AutoShape 16" id="16"/>
            <p:cNvSpPr/>
            <p:nvPr/>
          </p:nvSpPr>
          <p:spPr>
            <a:xfrm rot="0" flipH="false" flipV="false">
              <a:off x="2500288" y="4782857"/>
              <a:ext cx="1245591" cy="1129722"/>
            </a:xfrm>
            <a:prstGeom prst="ellipse">
              <a:avLst/>
            </a:prstGeom>
            <a:solidFill>
              <a:srgbClr val="FFFFFF">
                <a:alpha val="100000"/>
              </a:srgbClr>
            </a:solidFill>
            <a:ln w="25400" cmpd="sng" cap="flat">
              <a:solidFill>
                <a:srgbClr val="00B05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17" id="17"/>
            <p:cNvPicPr>
              <a:picLocks noChangeAspect="true"/>
            </p:cNvPicPr>
            <p:nvPr/>
          </p:nvPicPr>
          <p:blipFill>
            <a:blip r:embed="rId7"/>
            <a:srcRect l="0" r="0" t="0" b="0"/>
            <a:stretch>
              <a:fillRect/>
            </a:stretch>
          </p:blipFill>
          <p:spPr>
            <a:xfrm rot="0" flipH="false" flipV="false">
              <a:off x="2803194" y="5045043"/>
              <a:ext cx="639779" cy="605350"/>
            </a:xfrm>
            <a:prstGeom prst="rect">
              <a:avLst/>
            </a:prstGeom>
            <a:ln w="12700">
              <a:noFill/>
              <a:prstDash val="solid"/>
            </a:ln>
          </p:spPr>
        </p:pic>
        <p:sp>
          <p:nvSpPr>
            <p:cNvPr name="AutoShape 18" id="18"/>
            <p:cNvSpPr/>
            <p:nvPr/>
          </p:nvSpPr>
          <p:spPr>
            <a:xfrm rot="0" flipH="false" flipV="false">
              <a:off x="7480564" y="4841751"/>
              <a:ext cx="1245591" cy="1129722"/>
            </a:xfrm>
            <a:prstGeom prst="ellipse">
              <a:avLst/>
            </a:prstGeom>
            <a:solidFill>
              <a:srgbClr val="FFFFFF">
                <a:alpha val="100000"/>
              </a:srgbClr>
            </a:solidFill>
            <a:ln w="25400" cmpd="sng" cap="flat">
              <a:solidFill>
                <a:srgbClr val="3C78D8">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9" id="19"/>
            <p:cNvSpPr/>
            <p:nvPr/>
          </p:nvSpPr>
          <p:spPr>
            <a:xfrm rot="0" flipH="false" flipV="false">
              <a:off x="8655678" y="3457552"/>
              <a:ext cx="1245591" cy="1129722"/>
            </a:xfrm>
            <a:prstGeom prst="ellipse">
              <a:avLst/>
            </a:prstGeom>
            <a:solidFill>
              <a:srgbClr val="FFFFFF">
                <a:alpha val="100000"/>
              </a:srgbClr>
            </a:solidFill>
            <a:ln w="25400" cmpd="sng" cap="flat">
              <a:solidFill>
                <a:srgbClr val="7030A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20" id="20"/>
            <p:cNvPicPr>
              <a:picLocks noChangeAspect="true"/>
            </p:cNvPicPr>
            <p:nvPr/>
          </p:nvPicPr>
          <p:blipFill>
            <a:blip r:embed="rId8"/>
            <a:srcRect l="0" r="0" t="0" b="0"/>
            <a:stretch>
              <a:fillRect/>
            </a:stretch>
          </p:blipFill>
          <p:spPr>
            <a:xfrm rot="0" flipH="false" flipV="false">
              <a:off x="8876384" y="3620323"/>
              <a:ext cx="804179" cy="804179"/>
            </a:xfrm>
            <a:prstGeom prst="rect">
              <a:avLst/>
            </a:prstGeom>
            <a:ln w="12700">
              <a:noFill/>
              <a:prstDash val="solid"/>
            </a:ln>
          </p:spPr>
        </p:pic>
        <p:sp>
          <p:nvSpPr>
            <p:cNvPr name="AutoShape 21" id="21"/>
            <p:cNvSpPr/>
            <p:nvPr/>
          </p:nvSpPr>
          <p:spPr>
            <a:xfrm rot="0" flipH="false" flipV="false">
              <a:off x="7840191" y="1979065"/>
              <a:ext cx="1245591" cy="1129722"/>
            </a:xfrm>
            <a:prstGeom prst="ellipse">
              <a:avLst/>
            </a:prstGeom>
            <a:solidFill>
              <a:srgbClr val="FFFFFF">
                <a:alpha val="100000"/>
              </a:srgbClr>
            </a:solidFill>
            <a:ln w="25400" cmpd="sng" cap="flat">
              <a:solidFill>
                <a:srgbClr val="00206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22" id="22"/>
            <p:cNvPicPr>
              <a:picLocks noChangeAspect="true"/>
            </p:cNvPicPr>
            <p:nvPr/>
          </p:nvPicPr>
          <p:blipFill>
            <a:blip r:embed="rId9"/>
            <a:srcRect l="0" r="0" t="0" b="0"/>
            <a:stretch>
              <a:fillRect/>
            </a:stretch>
          </p:blipFill>
          <p:spPr>
            <a:xfrm rot="0" flipH="false" flipV="false">
              <a:off x="8089526" y="2170322"/>
              <a:ext cx="746920" cy="746920"/>
            </a:xfrm>
            <a:prstGeom prst="rect">
              <a:avLst/>
            </a:prstGeom>
            <a:ln w="12700">
              <a:noFill/>
              <a:prstDash val="solid"/>
            </a:ln>
          </p:spPr>
        </p:pic>
        <p:sp>
          <p:nvSpPr>
            <p:cNvPr name="AutoShape 23" id="23"/>
            <p:cNvSpPr/>
            <p:nvPr/>
          </p:nvSpPr>
          <p:spPr>
            <a:xfrm rot="0" flipH="false" flipV="false">
              <a:off x="4698570" y="2489187"/>
              <a:ext cx="1850715" cy="336111"/>
            </a:xfrm>
            <a:prstGeom prst="rect">
              <a:avLst/>
            </a:prstGeom>
            <a:noFill/>
            <a:ln w="12700">
              <a:noFill/>
              <a:prstDash val="solid"/>
            </a:ln>
          </p:spPr>
          <p:txBody>
            <a:bodyPr anchor="ctr" rtlCol="false" lIns="25400" rIns="25400" tIns="25400" bIns="25400"/>
            <a:lstStyle/>
            <a:p>
              <a:pPr algn="just" indent="0" marL="609600">
                <a:lnSpc>
                  <a:spcPct val="100000"/>
                </a:lnSpc>
                <a:defRPr/>
              </a:pPr>
              <a:r>
                <a:rPr lang="en-US" b="true" i="false" strike="noStrike" u="none" sz="1200">
                  <a:solidFill>
                    <a:srgbClr val="00B050"/>
                  </a:solidFill>
                  <a:latin typeface="Roboto"/>
                  <a:ea typeface="Roboto"/>
                  <a:cs typeface="Roboto"/>
                  <a:sym typeface="Roboto"/>
                </a:rPr>
                <a:t>Ecosystem</a:t>
              </a:r>
              <a:endParaRPr lang="en-US" sz="1100"/>
            </a:p>
          </p:txBody>
        </p:sp>
        <p:grpSp>
          <p:nvGrpSpPr>
            <p:cNvPr name="Group 24" id="24"/>
            <p:cNvGrpSpPr/>
            <p:nvPr/>
          </p:nvGrpSpPr>
          <p:grpSpPr>
            <a:xfrm>
              <a:off x="2442353" y="2992807"/>
              <a:ext cx="1361460" cy="391058"/>
              <a:chOff x="2442353" y="2992807"/>
              <a:chExt cx="1361460" cy="391058"/>
            </a:xfrm>
          </p:grpSpPr>
          <p:pic>
            <p:nvPicPr>
              <p:cNvPr name="Picture 25" id="25"/>
              <p:cNvPicPr>
                <a:picLocks noChangeAspect="true"/>
              </p:cNvPicPr>
              <p:nvPr/>
            </p:nvPicPr>
            <p:blipFill>
              <a:blip r:embed="rId10"/>
              <a:stretch>
                <a:fillRect/>
              </a:stretch>
            </p:blipFill>
            <p:spPr>
              <a:xfrm rot="0" flipH="false" flipV="false">
                <a:off x="2442353" y="2992807"/>
                <a:ext cx="1361460" cy="391058"/>
              </a:xfrm>
              <a:prstGeom prst="rect">
                <a:avLst/>
              </a:prstGeom>
              <a:ln w="25400">
                <a:noFill/>
                <a:prstDash val="solid"/>
              </a:ln>
            </p:spPr>
          </p:pic>
          <p:sp>
            <p:nvSpPr>
              <p:cNvPr name="AutoShape 26" id="26"/>
              <p:cNvSpPr/>
              <p:nvPr/>
            </p:nvSpPr>
            <p:spPr>
              <a:xfrm rot="0" flipH="false" flipV="false">
                <a:off x="2442353" y="2992807"/>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QR Order </a:t>
                </a:r>
                <a:endParaRPr lang="en-US" sz="1100"/>
              </a:p>
              <a:p>
                <a:pPr algn="ctr" indent="0">
                  <a:lnSpc>
                    <a:spcPct val="100000"/>
                  </a:lnSpc>
                </a:pPr>
                <a:r>
                  <a:rPr lang="en-US" b="false" i="false" strike="noStrike" u="none" sz="1200">
                    <a:solidFill>
                      <a:srgbClr val="FFFFFF"/>
                    </a:solidFill>
                    <a:latin typeface="Roboto"/>
                    <a:ea typeface="Roboto"/>
                    <a:cs typeface="Roboto"/>
                    <a:sym typeface="Roboto"/>
                  </a:rPr>
                  <a:t>and Pay</a:t>
                </a:r>
              </a:p>
            </p:txBody>
          </p:sp>
        </p:grpSp>
        <p:grpSp>
          <p:nvGrpSpPr>
            <p:cNvPr name="Group 27" id="27"/>
            <p:cNvGrpSpPr/>
            <p:nvPr/>
          </p:nvGrpSpPr>
          <p:grpSpPr>
            <a:xfrm>
              <a:off x="1297279" y="4463472"/>
              <a:ext cx="1361460" cy="391058"/>
              <a:chOff x="1297279" y="4463472"/>
              <a:chExt cx="1361460" cy="391058"/>
            </a:xfrm>
          </p:grpSpPr>
          <p:pic>
            <p:nvPicPr>
              <p:cNvPr name="Picture 28" id="28"/>
              <p:cNvPicPr>
                <a:picLocks noChangeAspect="true"/>
              </p:cNvPicPr>
              <p:nvPr/>
            </p:nvPicPr>
            <p:blipFill>
              <a:blip r:embed="rId11"/>
              <a:stretch>
                <a:fillRect/>
              </a:stretch>
            </p:blipFill>
            <p:spPr>
              <a:xfrm rot="0" flipH="false" flipV="false">
                <a:off x="1297279" y="4463472"/>
                <a:ext cx="1361460" cy="391058"/>
              </a:xfrm>
              <a:prstGeom prst="rect">
                <a:avLst/>
              </a:prstGeom>
              <a:ln w="25400">
                <a:noFill/>
                <a:prstDash val="solid"/>
              </a:ln>
            </p:spPr>
          </p:pic>
          <p:sp>
            <p:nvSpPr>
              <p:cNvPr name="AutoShape 29" id="29"/>
              <p:cNvSpPr/>
              <p:nvPr/>
            </p:nvSpPr>
            <p:spPr>
              <a:xfrm rot="0" flipH="false" flipV="false">
                <a:off x="1297279" y="4463472"/>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Webstore</a:t>
                </a:r>
                <a:endParaRPr lang="en-US" sz="1100"/>
              </a:p>
            </p:txBody>
          </p:sp>
        </p:grpSp>
        <p:grpSp>
          <p:nvGrpSpPr>
            <p:cNvPr name="Group 30" id="30"/>
            <p:cNvGrpSpPr/>
            <p:nvPr/>
          </p:nvGrpSpPr>
          <p:grpSpPr>
            <a:xfrm>
              <a:off x="2442353" y="5765984"/>
              <a:ext cx="1361460" cy="391058"/>
              <a:chOff x="2442353" y="5765984"/>
              <a:chExt cx="1361460" cy="391058"/>
            </a:xfrm>
          </p:grpSpPr>
          <p:pic>
            <p:nvPicPr>
              <p:cNvPr name="Picture 31" id="31"/>
              <p:cNvPicPr>
                <a:picLocks noChangeAspect="true"/>
              </p:cNvPicPr>
              <p:nvPr/>
            </p:nvPicPr>
            <p:blipFill>
              <a:blip r:embed="rId12"/>
              <a:stretch>
                <a:fillRect/>
              </a:stretch>
            </p:blipFill>
            <p:spPr>
              <a:xfrm rot="0" flipH="false" flipV="false">
                <a:off x="2442353" y="5765984"/>
                <a:ext cx="1361460" cy="391058"/>
              </a:xfrm>
              <a:prstGeom prst="rect">
                <a:avLst/>
              </a:prstGeom>
              <a:ln w="25400">
                <a:noFill/>
                <a:prstDash val="solid"/>
              </a:ln>
            </p:spPr>
          </p:pic>
          <p:sp>
            <p:nvSpPr>
              <p:cNvPr name="AutoShape 32" id="32"/>
              <p:cNvSpPr/>
              <p:nvPr/>
            </p:nvSpPr>
            <p:spPr>
              <a:xfrm rot="0" flipH="false" flipV="false">
                <a:off x="2442353" y="5765984"/>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Cashback</a:t>
                </a:r>
                <a:endParaRPr lang="en-US" sz="1100"/>
              </a:p>
            </p:txBody>
          </p:sp>
        </p:grpSp>
        <p:grpSp>
          <p:nvGrpSpPr>
            <p:cNvPr name="Group 33" id="33"/>
            <p:cNvGrpSpPr/>
            <p:nvPr/>
          </p:nvGrpSpPr>
          <p:grpSpPr>
            <a:xfrm>
              <a:off x="7782257" y="2953958"/>
              <a:ext cx="1361460" cy="391058"/>
              <a:chOff x="7782257" y="2953958"/>
              <a:chExt cx="1361460" cy="391058"/>
            </a:xfrm>
          </p:grpSpPr>
          <p:pic>
            <p:nvPicPr>
              <p:cNvPr name="Picture 34" id="34"/>
              <p:cNvPicPr>
                <a:picLocks noChangeAspect="true"/>
              </p:cNvPicPr>
              <p:nvPr/>
            </p:nvPicPr>
            <p:blipFill>
              <a:blip r:embed="rId13"/>
              <a:stretch>
                <a:fillRect/>
              </a:stretch>
            </p:blipFill>
            <p:spPr>
              <a:xfrm rot="0" flipH="false" flipV="false">
                <a:off x="7782257" y="2953958"/>
                <a:ext cx="1361460" cy="391058"/>
              </a:xfrm>
              <a:prstGeom prst="rect">
                <a:avLst/>
              </a:prstGeom>
              <a:ln w="25400">
                <a:noFill/>
                <a:prstDash val="solid"/>
              </a:ln>
            </p:spPr>
          </p:pic>
          <p:sp>
            <p:nvSpPr>
              <p:cNvPr name="AutoShape 35" id="35"/>
              <p:cNvSpPr/>
              <p:nvPr/>
            </p:nvSpPr>
            <p:spPr>
              <a:xfrm rot="0" flipH="false" flipV="false">
                <a:off x="7782257" y="2953958"/>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Membership</a:t>
                </a:r>
                <a:endParaRPr lang="en-US" sz="1100"/>
              </a:p>
            </p:txBody>
          </p:sp>
        </p:grpSp>
        <p:grpSp>
          <p:nvGrpSpPr>
            <p:cNvPr name="Group 36" id="36"/>
            <p:cNvGrpSpPr/>
            <p:nvPr/>
          </p:nvGrpSpPr>
          <p:grpSpPr>
            <a:xfrm>
              <a:off x="8655678" y="4424478"/>
              <a:ext cx="1361460" cy="391058"/>
              <a:chOff x="8655678" y="4424478"/>
              <a:chExt cx="1361460" cy="391058"/>
            </a:xfrm>
          </p:grpSpPr>
          <p:pic>
            <p:nvPicPr>
              <p:cNvPr name="Picture 37" id="37"/>
              <p:cNvPicPr>
                <a:picLocks noChangeAspect="true"/>
              </p:cNvPicPr>
              <p:nvPr/>
            </p:nvPicPr>
            <p:blipFill>
              <a:blip r:embed="rId14"/>
              <a:stretch>
                <a:fillRect/>
              </a:stretch>
            </p:blipFill>
            <p:spPr>
              <a:xfrm rot="0" flipH="false" flipV="false">
                <a:off x="8655678" y="4424478"/>
                <a:ext cx="1361460" cy="391058"/>
              </a:xfrm>
              <a:prstGeom prst="rect">
                <a:avLst/>
              </a:prstGeom>
              <a:ln w="25400">
                <a:noFill/>
                <a:prstDash val="solid"/>
              </a:ln>
            </p:spPr>
          </p:pic>
          <p:sp>
            <p:nvSpPr>
              <p:cNvPr name="AutoShape 38" id="38"/>
              <p:cNvSpPr/>
              <p:nvPr/>
            </p:nvSpPr>
            <p:spPr>
              <a:xfrm rot="0" flipH="false" flipV="false">
                <a:off x="8655678" y="4424478"/>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Engage</a:t>
                </a:r>
                <a:endParaRPr lang="en-US" sz="1100"/>
              </a:p>
            </p:txBody>
          </p:sp>
        </p:grpSp>
        <p:grpSp>
          <p:nvGrpSpPr>
            <p:cNvPr name="Group 39" id="39"/>
            <p:cNvGrpSpPr/>
            <p:nvPr/>
          </p:nvGrpSpPr>
          <p:grpSpPr>
            <a:xfrm>
              <a:off x="7422630" y="5726990"/>
              <a:ext cx="1361460" cy="391058"/>
              <a:chOff x="7422630" y="5726990"/>
              <a:chExt cx="1361460" cy="391058"/>
            </a:xfrm>
          </p:grpSpPr>
          <p:pic>
            <p:nvPicPr>
              <p:cNvPr name="Picture 40" id="40"/>
              <p:cNvPicPr>
                <a:picLocks noChangeAspect="true"/>
              </p:cNvPicPr>
              <p:nvPr/>
            </p:nvPicPr>
            <p:blipFill>
              <a:blip r:embed="rId15"/>
              <a:stretch>
                <a:fillRect/>
              </a:stretch>
            </p:blipFill>
            <p:spPr>
              <a:xfrm rot="0" flipH="false" flipV="false">
                <a:off x="7422630" y="5726990"/>
                <a:ext cx="1361460" cy="391058"/>
              </a:xfrm>
              <a:prstGeom prst="rect">
                <a:avLst/>
              </a:prstGeom>
              <a:ln w="25400">
                <a:noFill/>
                <a:prstDash val="solid"/>
              </a:ln>
            </p:spPr>
          </p:pic>
          <p:sp>
            <p:nvSpPr>
              <p:cNvPr name="AutoShape 41" id="41"/>
              <p:cNvSpPr/>
              <p:nvPr/>
            </p:nvSpPr>
            <p:spPr>
              <a:xfrm rot="0" flipH="false" flipV="false">
                <a:off x="7422630" y="5726990"/>
                <a:ext cx="1361460" cy="391058"/>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200">
                    <a:solidFill>
                      <a:srgbClr val="FFFFFF"/>
                    </a:solidFill>
                    <a:latin typeface="Roboto"/>
                    <a:ea typeface="Roboto"/>
                    <a:cs typeface="Roboto"/>
                    <a:sym typeface="Roboto"/>
                  </a:rPr>
                  <a:t>Beep Delivery</a:t>
                </a:r>
                <a:endParaRPr lang="en-US" sz="1100"/>
              </a:p>
            </p:txBody>
          </p:sp>
        </p:grpSp>
        <p:sp>
          <p:nvSpPr>
            <p:cNvPr name="AutoShape 42" id="42"/>
            <p:cNvSpPr/>
            <p:nvPr/>
          </p:nvSpPr>
          <p:spPr>
            <a:xfrm rot="0" flipH="false" flipV="false">
              <a:off x="4302421" y="5864862"/>
              <a:ext cx="3355976" cy="336111"/>
            </a:xfrm>
            <a:prstGeom prst="rect">
              <a:avLst/>
            </a:prstGeom>
            <a:noFill/>
            <a:ln w="12700">
              <a:noFill/>
              <a:prstDash val="solid"/>
            </a:ln>
          </p:spPr>
          <p:txBody>
            <a:bodyPr anchor="ctr" rtlCol="false" lIns="25400" rIns="25400" tIns="25400" bIns="25400"/>
            <a:lstStyle/>
            <a:p>
              <a:pPr algn="just" indent="0" marL="609600">
                <a:lnSpc>
                  <a:spcPct val="100000"/>
                </a:lnSpc>
                <a:defRPr/>
              </a:pPr>
              <a:r>
                <a:rPr lang="en-US" b="true" i="false" strike="noStrike" u="none" sz="1200">
                  <a:solidFill>
                    <a:srgbClr val="C13018"/>
                  </a:solidFill>
                  <a:latin typeface="Roboto"/>
                  <a:ea typeface="Roboto"/>
                  <a:cs typeface="Roboto"/>
                  <a:sym typeface="Roboto"/>
                </a:rPr>
                <a:t>Seamless Connection</a:t>
              </a:r>
              <a:endParaRPr lang="en-US" sz="1100"/>
            </a:p>
          </p:txBody>
        </p:sp>
        <p:sp>
          <p:nvSpPr>
            <p:cNvPr name="AutoShape 43" id="43"/>
            <p:cNvSpPr/>
            <p:nvPr/>
          </p:nvSpPr>
          <p:spPr>
            <a:xfrm rot="0" flipH="false" flipV="false">
              <a:off x="4128134" y="5003279"/>
              <a:ext cx="2991590" cy="777661"/>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000">
                  <a:solidFill>
                    <a:srgbClr val="000000"/>
                  </a:solidFill>
                  <a:latin typeface="Roboto"/>
                  <a:ea typeface="Roboto"/>
                  <a:cs typeface="Roboto"/>
                  <a:sym typeface="Roboto"/>
                </a:rPr>
                <a:t>A cloud-based POS system with a front-end cash register and a back-office that manages sales and business operations</a:t>
              </a:r>
              <a:endParaRPr lang="en-US" sz="1100"/>
            </a:p>
          </p:txBody>
        </p:sp>
        <p:sp>
          <p:nvSpPr>
            <p:cNvPr name="AutoShape 44" id="44"/>
            <p:cNvSpPr/>
            <p:nvPr/>
          </p:nvSpPr>
          <p:spPr>
            <a:xfrm rot="0" flipH="false" flipV="false">
              <a:off x="7658396" y="6225902"/>
              <a:ext cx="3355976" cy="336111"/>
            </a:xfrm>
            <a:prstGeom prst="rect">
              <a:avLst/>
            </a:prstGeom>
            <a:noFill/>
            <a:ln w="12700">
              <a:noFill/>
              <a:prstDash val="solid"/>
            </a:ln>
          </p:spPr>
          <p:txBody>
            <a:bodyPr anchor="ctr" rtlCol="false" lIns="25400" rIns="25400" tIns="25400" bIns="25400"/>
            <a:lstStyle/>
            <a:p>
              <a:pPr algn="just" indent="0" marL="609600">
                <a:lnSpc>
                  <a:spcPct val="100000"/>
                </a:lnSpc>
                <a:defRPr/>
              </a:pPr>
              <a:r>
                <a:rPr lang="en-US" b="true" i="false" strike="noStrike" u="none" sz="1400">
                  <a:solidFill>
                    <a:srgbClr val="FF9900"/>
                  </a:solidFill>
                  <a:latin typeface="Roboto"/>
                  <a:ea typeface="Roboto"/>
                  <a:cs typeface="Roboto"/>
                  <a:sym typeface="Roboto"/>
                </a:rPr>
                <a:t>..And more additional features</a:t>
              </a:r>
              <a:endParaRPr lang="en-US" sz="1100"/>
            </a:p>
          </p:txBody>
        </p:sp>
      </p:grpSp>
      <p:sp>
        <p:nvSpPr>
          <p:cNvPr name="AutoShape 45" id="45"/>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Core Features</a:t>
            </a:r>
            <a:endParaRPr lang="en-US" sz="1100"/>
          </a:p>
        </p:txBody>
      </p:sp>
      <p:pic>
        <p:nvPicPr>
          <p:cNvPr name="Picture 46" id="46"/>
          <p:cNvPicPr>
            <a:picLocks noChangeAspect="true"/>
          </p:cNvPicPr>
          <p:nvPr/>
        </p:nvPicPr>
        <p:blipFill>
          <a:blip r:embed="rId16"/>
          <a:srcRect l="0" r="0" t="0" b="0"/>
          <a:stretch>
            <a:fillRect/>
          </a:stretch>
        </p:blipFill>
        <p:spPr>
          <a:xfrm rot="0" flipH="false" flipV="false">
            <a:off x="7472972" y="5036836"/>
            <a:ext cx="1260774" cy="709185"/>
          </a:xfrm>
          <a:prstGeom prst="rect">
            <a:avLst/>
          </a:prstGeom>
          <a:ln w="12700">
            <a:noFill/>
            <a:prstDash val="solid"/>
          </a:ln>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412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grpSp>
        <p:nvGrpSpPr>
          <p:cNvPr name="Group 4" id="4"/>
          <p:cNvGrpSpPr/>
          <p:nvPr/>
        </p:nvGrpSpPr>
        <p:grpSpPr>
          <a:xfrm>
            <a:off x="1200920" y="1098590"/>
            <a:ext cx="1365250" cy="1238096"/>
            <a:chOff x="1200920" y="1098590"/>
            <a:chExt cx="1365250" cy="1238096"/>
          </a:xfrm>
        </p:grpSpPr>
        <p:sp>
          <p:nvSpPr>
            <p:cNvPr name="AutoShape 5" id="5"/>
            <p:cNvSpPr/>
            <p:nvPr/>
          </p:nvSpPr>
          <p:spPr>
            <a:xfrm rot="0" flipH="false" flipV="false">
              <a:off x="1200920" y="1098590"/>
              <a:ext cx="1365250" cy="1238096"/>
            </a:xfrm>
            <a:prstGeom prst="ellipse">
              <a:avLst/>
            </a:prstGeom>
            <a:solidFill>
              <a:srgbClr val="FFFFFF">
                <a:alpha val="100000"/>
              </a:srgbClr>
            </a:solidFill>
            <a:ln w="25400" cmpd="sng" cap="flat">
              <a:solidFill>
                <a:srgbClr val="FFC0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374539" y="1267837"/>
              <a:ext cx="1018013" cy="899122"/>
            </a:xfrm>
            <a:prstGeom prst="rect">
              <a:avLst/>
            </a:prstGeom>
            <a:ln w="12700" cmpd="sng">
              <a:noFill/>
              <a:prstDash val="solid"/>
              <a:miter lim="8000000"/>
            </a:ln>
          </p:spPr>
        </p:pic>
      </p:grpSp>
      <p:sp>
        <p:nvSpPr>
          <p:cNvPr name="AutoShape 7" id="7"/>
          <p:cNvSpPr/>
          <p:nvPr/>
        </p:nvSpPr>
        <p:spPr>
          <a:xfrm rot="0" flipH="false" flipV="false">
            <a:off x="5413403" y="1131013"/>
            <a:ext cx="1365250" cy="1238250"/>
          </a:xfrm>
          <a:prstGeom prst="ellipse">
            <a:avLst/>
          </a:prstGeom>
          <a:solidFill>
            <a:srgbClr val="FFFFFF">
              <a:alpha val="100000"/>
            </a:srgbClr>
          </a:solidFill>
          <a:ln w="25400" cmpd="sng" cap="flat">
            <a:solidFill>
              <a:srgbClr val="92D05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8" id="8"/>
          <p:cNvPicPr>
            <a:picLocks noChangeAspect="true"/>
          </p:cNvPicPr>
          <p:nvPr/>
        </p:nvPicPr>
        <p:blipFill>
          <a:blip r:embed="rId4"/>
          <a:srcRect l="0" r="0" t="0" b="0"/>
          <a:stretch>
            <a:fillRect/>
          </a:stretch>
        </p:blipFill>
        <p:spPr>
          <a:xfrm rot="0" flipH="false" flipV="false">
            <a:off x="5745408" y="1394573"/>
            <a:ext cx="701240" cy="663504"/>
          </a:xfrm>
          <a:prstGeom prst="rect">
            <a:avLst/>
          </a:prstGeom>
          <a:ln w="12700">
            <a:noFill/>
            <a:prstDash val="solid"/>
          </a:ln>
        </p:spPr>
      </p:pic>
      <p:grpSp>
        <p:nvGrpSpPr>
          <p:cNvPr name="Group 9" id="9"/>
          <p:cNvGrpSpPr/>
          <p:nvPr/>
        </p:nvGrpSpPr>
        <p:grpSpPr>
          <a:xfrm>
            <a:off x="1137420" y="2143159"/>
            <a:ext cx="1492250" cy="428625"/>
            <a:chOff x="1137420" y="2143159"/>
            <a:chExt cx="1492250" cy="428625"/>
          </a:xfrm>
        </p:grpSpPr>
        <p:pic>
          <p:nvPicPr>
            <p:cNvPr name="Picture 10" id="10"/>
            <p:cNvPicPr>
              <a:picLocks noChangeAspect="true"/>
            </p:cNvPicPr>
            <p:nvPr/>
          </p:nvPicPr>
          <p:blipFill>
            <a:blip r:embed="rId5"/>
            <a:stretch>
              <a:fillRect/>
            </a:stretch>
          </p:blipFill>
          <p:spPr>
            <a:xfrm rot="0" flipH="false" flipV="false">
              <a:off x="1137420" y="2143159"/>
              <a:ext cx="1492250" cy="428625"/>
            </a:xfrm>
            <a:prstGeom prst="rect">
              <a:avLst/>
            </a:prstGeom>
            <a:ln w="25400">
              <a:noFill/>
              <a:prstDash val="solid"/>
            </a:ln>
          </p:spPr>
        </p:pic>
        <p:sp>
          <p:nvSpPr>
            <p:cNvPr name="AutoShape 11" id="11"/>
            <p:cNvSpPr/>
            <p:nvPr/>
          </p:nvSpPr>
          <p:spPr>
            <a:xfrm rot="0" flipH="false" flipV="false">
              <a:off x="1137420" y="2143159"/>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QR Order </a:t>
              </a:r>
              <a:endParaRPr lang="en-US" sz="1100"/>
            </a:p>
            <a:p>
              <a:pPr algn="ctr" indent="0">
                <a:lnSpc>
                  <a:spcPct val="100000"/>
                </a:lnSpc>
              </a:pPr>
              <a:r>
                <a:rPr lang="en-US" b="false" i="false" strike="noStrike" u="none" sz="1400">
                  <a:solidFill>
                    <a:srgbClr val="FFFFFF"/>
                  </a:solidFill>
                  <a:latin typeface="Roboto"/>
                  <a:ea typeface="Roboto"/>
                  <a:cs typeface="Roboto"/>
                  <a:sym typeface="Roboto"/>
                </a:rPr>
                <a:t>and Pay</a:t>
              </a:r>
            </a:p>
          </p:txBody>
        </p:sp>
      </p:grpSp>
      <p:grpSp>
        <p:nvGrpSpPr>
          <p:cNvPr name="Group 12" id="12"/>
          <p:cNvGrpSpPr/>
          <p:nvPr/>
        </p:nvGrpSpPr>
        <p:grpSpPr>
          <a:xfrm>
            <a:off x="5349903" y="2167015"/>
            <a:ext cx="1492250" cy="428625"/>
            <a:chOff x="5349903" y="2167015"/>
            <a:chExt cx="1492250" cy="428625"/>
          </a:xfrm>
        </p:grpSpPr>
        <p:pic>
          <p:nvPicPr>
            <p:cNvPr name="Picture 13" id="13"/>
            <p:cNvPicPr>
              <a:picLocks noChangeAspect="true"/>
            </p:cNvPicPr>
            <p:nvPr/>
          </p:nvPicPr>
          <p:blipFill>
            <a:blip r:embed="rId6"/>
            <a:stretch>
              <a:fillRect/>
            </a:stretch>
          </p:blipFill>
          <p:spPr>
            <a:xfrm rot="0" flipH="false" flipV="false">
              <a:off x="5349903" y="2167015"/>
              <a:ext cx="1492250" cy="428625"/>
            </a:xfrm>
            <a:prstGeom prst="rect">
              <a:avLst/>
            </a:prstGeom>
            <a:ln w="25400">
              <a:noFill/>
              <a:prstDash val="solid"/>
            </a:ln>
          </p:spPr>
        </p:pic>
        <p:sp>
          <p:nvSpPr>
            <p:cNvPr name="AutoShape 14" id="14"/>
            <p:cNvSpPr/>
            <p:nvPr/>
          </p:nvSpPr>
          <p:spPr>
            <a:xfrm rot="0" flipH="false" flipV="false">
              <a:off x="5349903" y="2167015"/>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Webstore</a:t>
              </a:r>
              <a:endParaRPr lang="en-US" sz="1100"/>
            </a:p>
          </p:txBody>
        </p:sp>
      </p:grpSp>
      <p:sp>
        <p:nvSpPr>
          <p:cNvPr name="AutoShape 15" id="15"/>
          <p:cNvSpPr/>
          <p:nvPr/>
        </p:nvSpPr>
        <p:spPr>
          <a:xfrm rot="0" flipH="false" flipV="false">
            <a:off x="346036" y="2662814"/>
            <a:ext cx="3535878" cy="2119254"/>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Diners can scan menus and order via their phones, enhancing their experience and freeing staff to focus on service.</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Merchants can choose between </a:t>
            </a:r>
            <a:r>
              <a:rPr lang="en-US" b="true" i="false" strike="noStrike" u="none" sz="1000">
                <a:solidFill>
                  <a:srgbClr val="000000"/>
                </a:solidFill>
                <a:latin typeface="Roboto"/>
                <a:ea typeface="Roboto"/>
                <a:cs typeface="Roboto"/>
                <a:sym typeface="Roboto"/>
              </a:rPr>
              <a:t>Static</a:t>
            </a:r>
            <a:r>
              <a:rPr lang="en-US" b="false" i="false" strike="noStrike" u="none" sz="1000">
                <a:solidFill>
                  <a:srgbClr val="000000"/>
                </a:solidFill>
                <a:latin typeface="Roboto"/>
                <a:ea typeface="Roboto"/>
                <a:cs typeface="Roboto"/>
                <a:sym typeface="Roboto"/>
              </a:rPr>
              <a:t> and </a:t>
            </a:r>
            <a:r>
              <a:rPr lang="en-US" b="true" i="false" strike="noStrike" u="none" sz="1000">
                <a:solidFill>
                  <a:srgbClr val="000000"/>
                </a:solidFill>
                <a:latin typeface="Roboto"/>
                <a:ea typeface="Roboto"/>
                <a:cs typeface="Roboto"/>
                <a:sym typeface="Roboto"/>
              </a:rPr>
              <a:t>Dynamic</a:t>
            </a:r>
            <a:r>
              <a:rPr lang="en-US" b="false" i="false" strike="noStrike" u="none" sz="1000">
                <a:solidFill>
                  <a:srgbClr val="000000"/>
                </a:solidFill>
                <a:latin typeface="Roboto"/>
                <a:ea typeface="Roboto"/>
                <a:cs typeface="Roboto"/>
                <a:sym typeface="Roboto"/>
              </a:rPr>
              <a:t> </a:t>
            </a:r>
            <a:r>
              <a:rPr lang="en-US" b="true" i="false" strike="noStrike" u="none" sz="1000">
                <a:solidFill>
                  <a:srgbClr val="000000"/>
                </a:solidFill>
                <a:latin typeface="Roboto"/>
                <a:ea typeface="Roboto"/>
                <a:cs typeface="Roboto"/>
                <a:sym typeface="Roboto"/>
              </a:rPr>
              <a:t>QR</a:t>
            </a:r>
            <a:r>
              <a:rPr lang="en-US" b="false" i="false" strike="noStrike" u="none" sz="1000">
                <a:solidFill>
                  <a:srgbClr val="000000"/>
                </a:solidFill>
                <a:latin typeface="Roboto"/>
                <a:ea typeface="Roboto"/>
                <a:cs typeface="Roboto"/>
                <a:sym typeface="Roboto"/>
              </a:rPr>
              <a:t> options to suit their operations.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Designed for F&amp;B businesses, it addresses key challenges: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Low manpower operations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Reduces human errors like incorrect orders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Streamlines order flow</a:t>
            </a:r>
          </a:p>
        </p:txBody>
      </p:sp>
      <p:cxnSp>
        <p:nvCxnSpPr>
          <p:cNvPr name="Connector 16" id="16"/>
          <p:cNvCxnSpPr/>
          <p:nvPr/>
        </p:nvCxnSpPr>
        <p:spPr>
          <a:xfrm rot="0" flipH="false" flipV="false">
            <a:off x="4245535" y="1866473"/>
            <a:ext cx="0" cy="4447292"/>
          </a:xfrm>
          <a:prstGeom prst="straightConnector1">
            <a:avLst/>
          </a:prstGeom>
          <a:noFill/>
          <a:ln w="12700" cmpd="tri" cap="flat">
            <a:solidFill>
              <a:srgbClr val="000000">
                <a:alpha val="100000"/>
              </a:srgbClr>
            </a:solidFill>
            <a:prstDash val="solid"/>
            <a:headEnd type="none" w="med" len="med"/>
            <a:tailEnd type="none" w="med" len="med"/>
          </a:ln>
        </p:spPr>
      </p:cxnSp>
      <p:sp>
        <p:nvSpPr>
          <p:cNvPr name="AutoShape 17" id="17"/>
          <p:cNvSpPr/>
          <p:nvPr/>
        </p:nvSpPr>
        <p:spPr>
          <a:xfrm rot="0" flipH="false" flipV="false">
            <a:off x="4402099" y="2662833"/>
            <a:ext cx="3690699" cy="2119254"/>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User-friendly webstore allows merchants to easily add products and manage logistics.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Included with Advance plan onwards. Can integrate their own domain through a third-party provider through BackOffice.</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Primarily designed for Retail,  usable by F&amp;B businesses. Key benefits include:</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Integrated system to design and manage the webstore through BackOffice</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No extra webstore cost</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Instant notifications for incoming orders</a:t>
            </a:r>
          </a:p>
        </p:txBody>
      </p:sp>
      <p:cxnSp>
        <p:nvCxnSpPr>
          <p:cNvPr name="Connector 18" id="18"/>
          <p:cNvCxnSpPr/>
          <p:nvPr/>
        </p:nvCxnSpPr>
        <p:spPr>
          <a:xfrm rot="0" flipH="false" flipV="false">
            <a:off x="8092758" y="1866424"/>
            <a:ext cx="0" cy="4447292"/>
          </a:xfrm>
          <a:prstGeom prst="straightConnector1">
            <a:avLst/>
          </a:prstGeom>
          <a:noFill/>
          <a:ln w="12700" cmpd="tri" cap="flat">
            <a:solidFill>
              <a:srgbClr val="000000">
                <a:alpha val="100000"/>
              </a:srgbClr>
            </a:solidFill>
            <a:prstDash val="solid"/>
            <a:headEnd type="none" w="med" len="med"/>
            <a:tailEnd type="none" w="med" len="med"/>
          </a:ln>
        </p:spPr>
      </p:cxnSp>
      <p:pic>
        <p:nvPicPr>
          <p:cNvPr name="Picture 19" id="19"/>
          <p:cNvPicPr>
            <a:picLocks noChangeAspect="true"/>
          </p:cNvPicPr>
          <p:nvPr/>
        </p:nvPicPr>
        <p:blipFill>
          <a:blip r:embed="rId7"/>
          <a:srcRect l="0" r="0" t="0" b="0"/>
          <a:stretch>
            <a:fillRect/>
          </a:stretch>
        </p:blipFill>
        <p:spPr>
          <a:xfrm rot="0" flipH="false" flipV="false">
            <a:off x="10678716" y="-170200"/>
            <a:ext cx="1326900" cy="1326900"/>
          </a:xfrm>
          <a:prstGeom prst="rect">
            <a:avLst/>
          </a:prstGeom>
          <a:ln w="12700">
            <a:noFill/>
            <a:prstDash val="solid"/>
          </a:ln>
        </p:spPr>
      </p:pic>
      <p:pic>
        <p:nvPicPr>
          <p:cNvPr name="Picture 20" id="20"/>
          <p:cNvPicPr>
            <a:picLocks noChangeAspect="true"/>
          </p:cNvPicPr>
          <p:nvPr/>
        </p:nvPicPr>
        <p:blipFill>
          <a:blip r:embed="rId8"/>
          <a:srcRect l="0" r="0" t="0" b="0"/>
          <a:stretch>
            <a:fillRect/>
          </a:stretch>
        </p:blipFill>
        <p:spPr>
          <a:xfrm rot="0" flipH="false" flipV="false">
            <a:off x="2730526" y="1110469"/>
            <a:ext cx="1081607" cy="1020767"/>
          </a:xfrm>
          <a:prstGeom prst="rect">
            <a:avLst/>
          </a:prstGeom>
          <a:ln w="12700">
            <a:noFill/>
            <a:prstDash val="solid"/>
          </a:ln>
        </p:spPr>
      </p:pic>
      <p:pic>
        <p:nvPicPr>
          <p:cNvPr name="Picture 21" id="21"/>
          <p:cNvPicPr>
            <a:picLocks noChangeAspect="true"/>
          </p:cNvPicPr>
          <p:nvPr/>
        </p:nvPicPr>
        <p:blipFill>
          <a:blip r:embed="rId9"/>
          <a:srcRect l="0" r="0" t="0" b="0"/>
          <a:stretch>
            <a:fillRect/>
          </a:stretch>
        </p:blipFill>
        <p:spPr>
          <a:xfrm rot="0" flipH="false" flipV="false">
            <a:off x="6873693" y="1134724"/>
            <a:ext cx="1119636" cy="1056656"/>
          </a:xfrm>
          <a:prstGeom prst="rect">
            <a:avLst/>
          </a:prstGeom>
          <a:ln w="12700">
            <a:noFill/>
            <a:prstDash val="solid"/>
          </a:ln>
        </p:spPr>
      </p:pic>
      <p:sp>
        <p:nvSpPr>
          <p:cNvPr name="AutoShape 22" id="22"/>
          <p:cNvSpPr/>
          <p:nvPr/>
        </p:nvSpPr>
        <p:spPr>
          <a:xfrm rot="0" flipH="false" flipV="false">
            <a:off x="823246" y="6192447"/>
            <a:ext cx="2578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0" tooltip="https://care.storehub.com/en/collections/11282859-f-b-qr-order-pay-basic-set-up">
                  <a:extLst>
                    <a:ext uri="{A12FA001-AC4F-418D-AE19-62706E023703}">
                      <ahyp:hlinkClr xmlns:ahyp="http://schemas.microsoft.com/office/drawing/2018/hyperlinkcolor" val="tx"/>
                    </a:ext>
                  </a:extLst>
                </a:hlinkClick>
              </a:rPr>
              <a:t>Here</a:t>
            </a:r>
            <a:endParaRPr lang="en-US" sz="1100"/>
          </a:p>
        </p:txBody>
      </p:sp>
      <p:pic>
        <p:nvPicPr>
          <p:cNvPr name="Picture 23" id="23"/>
          <p:cNvPicPr>
            <a:picLocks noChangeAspect="true"/>
          </p:cNvPicPr>
          <p:nvPr/>
        </p:nvPicPr>
        <p:blipFill>
          <a:blip r:embed="rId11"/>
          <a:srcRect l="0" r="0" t="0" b="0"/>
          <a:stretch>
            <a:fillRect/>
          </a:stretch>
        </p:blipFill>
        <p:spPr>
          <a:xfrm rot="0" flipH="false" flipV="false">
            <a:off x="702149" y="6146312"/>
            <a:ext cx="435271" cy="435271"/>
          </a:xfrm>
          <a:prstGeom prst="rect">
            <a:avLst/>
          </a:prstGeom>
          <a:ln w="12700">
            <a:noFill/>
            <a:prstDash val="solid"/>
          </a:ln>
        </p:spPr>
      </p:pic>
      <p:sp>
        <p:nvSpPr>
          <p:cNvPr name="AutoShape 24" id="24"/>
          <p:cNvSpPr/>
          <p:nvPr/>
        </p:nvSpPr>
        <p:spPr>
          <a:xfrm rot="0" flipH="false" flipV="false">
            <a:off x="909773" y="5898409"/>
            <a:ext cx="2539368" cy="302904"/>
          </a:xfrm>
          <a:prstGeom prst="rect">
            <a:avLst/>
          </a:prstGeom>
          <a:noFill/>
          <a:ln w="12700">
            <a:noFill/>
            <a:prstDash val="solid"/>
          </a:ln>
        </p:spPr>
        <p:txBody>
          <a:bodyPr anchor="t" rtlCol="false" lIns="91425" rIns="91425" tIns="45700" bIns="45700"/>
          <a:lstStyle/>
          <a:p>
            <a:pPr algn="l" indent="0">
              <a:lnSpc>
                <a:spcPct val="150000"/>
              </a:lnSpc>
              <a:defRPr/>
            </a:pPr>
            <a:r>
              <a:rPr lang="en-US" b="false" i="false" strike="noStrike" u="none" sz="800">
                <a:solidFill>
                  <a:srgbClr val="002060"/>
                </a:solidFill>
                <a:latin typeface="Roboto"/>
                <a:ea typeface="Roboto"/>
                <a:cs typeface="Roboto"/>
                <a:sym typeface="Roboto"/>
              </a:rPr>
              <a:t>Set Up your BackOffice with QR Order and Pay</a:t>
            </a:r>
            <a:endParaRPr lang="en-US" sz="1100"/>
          </a:p>
        </p:txBody>
      </p:sp>
      <p:sp>
        <p:nvSpPr>
          <p:cNvPr name="AutoShape 25" id="25"/>
          <p:cNvSpPr/>
          <p:nvPr/>
        </p:nvSpPr>
        <p:spPr>
          <a:xfrm rot="0" flipH="false" flipV="false">
            <a:off x="5084063" y="6192446"/>
            <a:ext cx="2578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2" tooltip="https://care.storehub.com/en/collections/11282537-getting-started-retail-service">
                  <a:extLst>
                    <a:ext uri="{A12FA001-AC4F-418D-AE19-62706E023703}">
                      <ahyp:hlinkClr xmlns:ahyp="http://schemas.microsoft.com/office/drawing/2018/hyperlinkcolor" val="tx"/>
                    </a:ext>
                  </a:extLst>
                </a:hlinkClick>
              </a:rPr>
              <a:t>Here</a:t>
            </a:r>
            <a:endParaRPr lang="en-US" sz="1100"/>
          </a:p>
        </p:txBody>
      </p:sp>
      <p:pic>
        <p:nvPicPr>
          <p:cNvPr name="Picture 26" id="26"/>
          <p:cNvPicPr>
            <a:picLocks noChangeAspect="true"/>
          </p:cNvPicPr>
          <p:nvPr/>
        </p:nvPicPr>
        <p:blipFill>
          <a:blip r:embed="rId11"/>
          <a:srcRect l="0" r="0" t="0" b="0"/>
          <a:stretch>
            <a:fillRect/>
          </a:stretch>
        </p:blipFill>
        <p:spPr>
          <a:xfrm rot="0" flipH="false" flipV="false">
            <a:off x="4914632" y="6150988"/>
            <a:ext cx="435271" cy="435271"/>
          </a:xfrm>
          <a:prstGeom prst="rect">
            <a:avLst/>
          </a:prstGeom>
          <a:ln w="12700">
            <a:noFill/>
            <a:prstDash val="solid"/>
          </a:ln>
        </p:spPr>
      </p:pic>
      <p:sp>
        <p:nvSpPr>
          <p:cNvPr name="AutoShape 27" id="27"/>
          <p:cNvSpPr/>
          <p:nvPr/>
        </p:nvSpPr>
        <p:spPr>
          <a:xfrm rot="0" flipH="false" flipV="false">
            <a:off x="4265850" y="5902378"/>
            <a:ext cx="3946540" cy="302904"/>
          </a:xfrm>
          <a:prstGeom prst="rect">
            <a:avLst/>
          </a:prstGeom>
          <a:noFill/>
          <a:ln w="12700">
            <a:noFill/>
            <a:prstDash val="solid"/>
          </a:ln>
        </p:spPr>
        <p:txBody>
          <a:bodyPr anchor="t" rtlCol="false" lIns="91425" rIns="91425" tIns="45700" bIns="45700"/>
          <a:lstStyle/>
          <a:p>
            <a:pPr algn="l" indent="0">
              <a:lnSpc>
                <a:spcPct val="150000"/>
              </a:lnSpc>
              <a:defRPr/>
            </a:pPr>
            <a:r>
              <a:rPr lang="en-US" b="false" i="false" strike="noStrike" u="none" sz="800">
                <a:solidFill>
                  <a:srgbClr val="002060"/>
                </a:solidFill>
                <a:latin typeface="Roboto"/>
                <a:ea typeface="Roboto"/>
                <a:cs typeface="Roboto"/>
                <a:sym typeface="Roboto"/>
              </a:rPr>
              <a:t>Set Up your BackOffice with Webstore, test your store: (store name).storehub.me</a:t>
            </a:r>
            <a:endParaRPr lang="en-US" sz="1100"/>
          </a:p>
        </p:txBody>
      </p:sp>
      <p:grpSp>
        <p:nvGrpSpPr>
          <p:cNvPr name="Group 28" id="28"/>
          <p:cNvGrpSpPr/>
          <p:nvPr/>
        </p:nvGrpSpPr>
        <p:grpSpPr>
          <a:xfrm>
            <a:off x="8438056" y="1043927"/>
            <a:ext cx="3530600" cy="4415861"/>
            <a:chOff x="8438056" y="1043927"/>
            <a:chExt cx="3530600" cy="4415861"/>
          </a:xfrm>
        </p:grpSpPr>
        <p:sp>
          <p:nvSpPr>
            <p:cNvPr name="AutoShape 29" id="29"/>
            <p:cNvSpPr/>
            <p:nvPr/>
          </p:nvSpPr>
          <p:spPr>
            <a:xfrm rot="0" flipH="false" flipV="false">
              <a:off x="9256307" y="1043927"/>
              <a:ext cx="1365250" cy="1238250"/>
            </a:xfrm>
            <a:prstGeom prst="ellipse">
              <a:avLst/>
            </a:prstGeom>
            <a:solidFill>
              <a:srgbClr val="FFFFFF">
                <a:alpha val="100000"/>
              </a:srgbClr>
            </a:solidFill>
            <a:ln w="25400" cmpd="sng" cap="flat">
              <a:solidFill>
                <a:srgbClr val="00206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grpSp>
          <p:nvGrpSpPr>
            <p:cNvPr name="Group 30" id="30"/>
            <p:cNvGrpSpPr/>
            <p:nvPr/>
          </p:nvGrpSpPr>
          <p:grpSpPr>
            <a:xfrm>
              <a:off x="8438056" y="1253557"/>
              <a:ext cx="3530600" cy="4206231"/>
              <a:chOff x="8438056" y="1253557"/>
              <a:chExt cx="3530600" cy="4206231"/>
            </a:xfrm>
          </p:grpSpPr>
          <p:pic>
            <p:nvPicPr>
              <p:cNvPr name="Picture 31" id="31"/>
              <p:cNvPicPr>
                <a:picLocks noChangeAspect="true"/>
              </p:cNvPicPr>
              <p:nvPr/>
            </p:nvPicPr>
            <p:blipFill>
              <a:blip r:embed="rId13"/>
              <a:srcRect l="0" r="0" t="0" b="0"/>
              <a:stretch>
                <a:fillRect/>
              </a:stretch>
            </p:blipFill>
            <p:spPr>
              <a:xfrm rot="0" flipH="false" flipV="false">
                <a:off x="9529595" y="1253557"/>
                <a:ext cx="818674" cy="818674"/>
              </a:xfrm>
              <a:prstGeom prst="rect">
                <a:avLst/>
              </a:prstGeom>
              <a:ln w="12700">
                <a:noFill/>
                <a:prstDash val="solid"/>
              </a:ln>
            </p:spPr>
          </p:pic>
          <p:grpSp>
            <p:nvGrpSpPr>
              <p:cNvPr name="Group 32" id="32"/>
              <p:cNvGrpSpPr/>
              <p:nvPr/>
            </p:nvGrpSpPr>
            <p:grpSpPr>
              <a:xfrm>
                <a:off x="9192807" y="2112474"/>
                <a:ext cx="1492250" cy="428625"/>
                <a:chOff x="9192807" y="2112474"/>
                <a:chExt cx="1492250" cy="428625"/>
              </a:xfrm>
            </p:grpSpPr>
            <p:pic>
              <p:nvPicPr>
                <p:cNvPr name="Picture 33" id="33"/>
                <p:cNvPicPr>
                  <a:picLocks noChangeAspect="true"/>
                </p:cNvPicPr>
                <p:nvPr/>
              </p:nvPicPr>
              <p:blipFill>
                <a:blip r:embed="rId14"/>
                <a:stretch>
                  <a:fillRect/>
                </a:stretch>
              </p:blipFill>
              <p:spPr>
                <a:xfrm rot="0" flipH="false" flipV="false">
                  <a:off x="9192807" y="2112474"/>
                  <a:ext cx="1492250" cy="428625"/>
                </a:xfrm>
                <a:prstGeom prst="rect">
                  <a:avLst/>
                </a:prstGeom>
                <a:ln w="25400">
                  <a:noFill/>
                  <a:prstDash val="solid"/>
                </a:ln>
              </p:spPr>
            </p:pic>
            <p:sp>
              <p:nvSpPr>
                <p:cNvPr name="AutoShape 34" id="34"/>
                <p:cNvSpPr/>
                <p:nvPr/>
              </p:nvSpPr>
              <p:spPr>
                <a:xfrm rot="0" flipH="false" flipV="false">
                  <a:off x="9192807" y="2112474"/>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Membership</a:t>
                  </a:r>
                  <a:endParaRPr lang="en-US" sz="1100"/>
                </a:p>
              </p:txBody>
            </p:sp>
          </p:grpSp>
          <p:sp>
            <p:nvSpPr>
              <p:cNvPr name="AutoShape 35" id="35"/>
              <p:cNvSpPr/>
              <p:nvPr/>
            </p:nvSpPr>
            <p:spPr>
              <a:xfrm rot="0" flipH="false" flipV="false">
                <a:off x="8438056" y="2614988"/>
                <a:ext cx="3530600" cy="2844800"/>
              </a:xfrm>
              <a:prstGeom prst="rect">
                <a:avLst/>
              </a:prstGeom>
              <a:noFill/>
              <a:ln w="12700">
                <a:noFill/>
                <a:prstDash val="solid"/>
              </a:ln>
            </p:spPr>
            <p:txBody>
              <a:bodyPr anchor="t" rtlCol="false" wrap="square" lIns="91425" rIns="91425" tIns="45700" bIns="45700">
                <a:spAutoFit/>
              </a:bodyPr>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Membership is a program where customers earn rewards and progress through tiers, creating an engaging journey while boosting merchant sales.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Included in Advanced Plan onwards. With Membership enabled, customers earn rewards, cashback, and points on all purchases.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Designed for F&amp;B and Retail businesses, it helps: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Boost merchant revenue</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Collect valuable customer data</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Build strong customer loyalty</a:t>
                </a:r>
              </a:p>
            </p:txBody>
          </p:sp>
        </p:grpSp>
      </p:grpSp>
      <p:pic>
        <p:nvPicPr>
          <p:cNvPr name="Picture 36" id="36"/>
          <p:cNvPicPr>
            <a:picLocks noChangeAspect="true"/>
          </p:cNvPicPr>
          <p:nvPr/>
        </p:nvPicPr>
        <p:blipFill>
          <a:blip r:embed="rId15"/>
          <a:srcRect l="0" r="0" t="0" b="0"/>
          <a:stretch>
            <a:fillRect/>
          </a:stretch>
        </p:blipFill>
        <p:spPr>
          <a:xfrm rot="0" flipH="false" flipV="false">
            <a:off x="10736480" y="1170018"/>
            <a:ext cx="1056361" cy="996940"/>
          </a:xfrm>
          <a:prstGeom prst="rect">
            <a:avLst/>
          </a:prstGeom>
          <a:ln w="12700">
            <a:noFill/>
            <a:prstDash val="solid"/>
          </a:ln>
        </p:spPr>
      </p:pic>
      <p:sp>
        <p:nvSpPr>
          <p:cNvPr name="AutoShape 37" id="37"/>
          <p:cNvSpPr/>
          <p:nvPr/>
        </p:nvSpPr>
        <p:spPr>
          <a:xfrm rot="0" flipH="false" flipV="false">
            <a:off x="8915277" y="6192446"/>
            <a:ext cx="2578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6" tooltip="https://care.storehub.com/en/collections/11387704-membership">
                  <a:extLst>
                    <a:ext uri="{A12FA001-AC4F-418D-AE19-62706E023703}">
                      <ahyp:hlinkClr xmlns:ahyp="http://schemas.microsoft.com/office/drawing/2018/hyperlinkcolor" val="tx"/>
                    </a:ext>
                  </a:extLst>
                </a:hlinkClick>
              </a:rPr>
              <a:t>Here</a:t>
            </a:r>
            <a:endParaRPr lang="en-US" sz="1100"/>
          </a:p>
        </p:txBody>
      </p:sp>
      <p:pic>
        <p:nvPicPr>
          <p:cNvPr name="Picture 38" id="38"/>
          <p:cNvPicPr>
            <a:picLocks noChangeAspect="true"/>
          </p:cNvPicPr>
          <p:nvPr/>
        </p:nvPicPr>
        <p:blipFill>
          <a:blip r:embed="rId11"/>
          <a:srcRect l="0" r="0" t="0" b="0"/>
          <a:stretch>
            <a:fillRect/>
          </a:stretch>
        </p:blipFill>
        <p:spPr>
          <a:xfrm rot="0" flipH="false" flipV="false">
            <a:off x="8745846" y="6150988"/>
            <a:ext cx="435271" cy="435271"/>
          </a:xfrm>
          <a:prstGeom prst="rect">
            <a:avLst/>
          </a:prstGeom>
          <a:ln w="12700">
            <a:noFill/>
            <a:prstDash val="solid"/>
          </a:ln>
        </p:spPr>
      </p:pic>
      <p:sp>
        <p:nvSpPr>
          <p:cNvPr name="AutoShape 39" id="39"/>
          <p:cNvSpPr/>
          <p:nvPr/>
        </p:nvSpPr>
        <p:spPr>
          <a:xfrm rot="0" flipH="false" flipV="false">
            <a:off x="8092758" y="5922781"/>
            <a:ext cx="3946540" cy="302904"/>
          </a:xfrm>
          <a:prstGeom prst="rect">
            <a:avLst/>
          </a:prstGeom>
          <a:noFill/>
          <a:ln w="12700">
            <a:noFill/>
            <a:prstDash val="solid"/>
          </a:ln>
        </p:spPr>
        <p:txBody>
          <a:bodyPr anchor="t" rtlCol="false" lIns="91425" rIns="91425" tIns="45700" bIns="45700"/>
          <a:lstStyle/>
          <a:p>
            <a:pPr algn="ctr" indent="0">
              <a:lnSpc>
                <a:spcPct val="150000"/>
              </a:lnSpc>
              <a:defRPr/>
            </a:pPr>
            <a:r>
              <a:rPr lang="en-US" b="false" i="false" strike="noStrike" u="none" sz="800">
                <a:solidFill>
                  <a:srgbClr val="002060"/>
                </a:solidFill>
                <a:latin typeface="Roboto"/>
                <a:ea typeface="Roboto"/>
                <a:cs typeface="Roboto"/>
                <a:sym typeface="Roboto"/>
              </a:rPr>
              <a:t>Set Up your BackOffice with Membership</a:t>
            </a:r>
            <a:endParaRPr lang="en-US" sz="1100"/>
          </a:p>
        </p:txBody>
      </p:sp>
      <p:sp>
        <p:nvSpPr>
          <p:cNvPr name="AutoShape 40" id="40"/>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Core Features</a:t>
            </a:r>
            <a:endParaRPr lang="en-US" sz="1100"/>
          </a:p>
        </p:txBody>
      </p:sp>
      <p:sp>
        <p:nvSpPr>
          <p:cNvPr name="AutoShape 41" id="41"/>
          <p:cNvSpPr/>
          <p:nvPr/>
        </p:nvSpPr>
        <p:spPr>
          <a:xfrm rot="0" flipH="false" flipV="false">
            <a:off x="8517043" y="5416425"/>
            <a:ext cx="1127400"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MYR 1,990</a:t>
            </a:r>
            <a:endParaRPr lang="en-US" sz="1100"/>
          </a:p>
        </p:txBody>
      </p:sp>
      <p:pic>
        <p:nvPicPr>
          <p:cNvPr name="Picture 42" id="42"/>
          <p:cNvPicPr>
            <a:picLocks noChangeAspect="true"/>
          </p:cNvPicPr>
          <p:nvPr/>
        </p:nvPicPr>
        <p:blipFill>
          <a:blip r:embed="rId17"/>
          <a:srcRect l="0" r="0" t="0" b="0"/>
          <a:stretch>
            <a:fillRect/>
          </a:stretch>
        </p:blipFill>
        <p:spPr>
          <a:xfrm rot="0" flipH="false" flipV="false">
            <a:off x="8438056" y="5483105"/>
            <a:ext cx="358421" cy="201859"/>
          </a:xfrm>
          <a:prstGeom prst="rect">
            <a:avLst/>
          </a:prstGeom>
          <a:ln w="12700">
            <a:noFill/>
            <a:prstDash val="solid"/>
          </a:ln>
        </p:spPr>
      </p:pic>
      <p:pic>
        <p:nvPicPr>
          <p:cNvPr name="Picture 43" id="43"/>
          <p:cNvPicPr>
            <a:picLocks noChangeAspect="true"/>
          </p:cNvPicPr>
          <p:nvPr/>
        </p:nvPicPr>
        <p:blipFill>
          <a:blip r:embed="rId18"/>
          <a:srcRect l="0" r="0" t="0" b="0"/>
          <a:stretch>
            <a:fillRect/>
          </a:stretch>
        </p:blipFill>
        <p:spPr>
          <a:xfrm rot="0" flipH="false" flipV="false">
            <a:off x="9430785" y="5488146"/>
            <a:ext cx="358421" cy="201859"/>
          </a:xfrm>
          <a:prstGeom prst="rect">
            <a:avLst/>
          </a:prstGeom>
          <a:ln w="12700">
            <a:noFill/>
            <a:prstDash val="solid"/>
          </a:ln>
        </p:spPr>
      </p:pic>
      <p:pic>
        <p:nvPicPr>
          <p:cNvPr name="Picture 44" id="44"/>
          <p:cNvPicPr>
            <a:picLocks noChangeAspect="true"/>
          </p:cNvPicPr>
          <p:nvPr/>
        </p:nvPicPr>
        <p:blipFill>
          <a:blip r:embed="rId19"/>
          <a:srcRect l="0" r="0" t="0" b="0"/>
          <a:stretch>
            <a:fillRect/>
          </a:stretch>
        </p:blipFill>
        <p:spPr>
          <a:xfrm rot="0" flipH="false" flipV="false">
            <a:off x="10496531" y="5490520"/>
            <a:ext cx="358421" cy="201885"/>
          </a:xfrm>
          <a:prstGeom prst="rect">
            <a:avLst/>
          </a:prstGeom>
          <a:ln w="12700">
            <a:noFill/>
            <a:prstDash val="solid"/>
          </a:ln>
        </p:spPr>
      </p:pic>
      <p:sp>
        <p:nvSpPr>
          <p:cNvPr name="AutoShape 45" id="45"/>
          <p:cNvSpPr/>
          <p:nvPr/>
        </p:nvSpPr>
        <p:spPr>
          <a:xfrm rot="0" flipH="false" flipV="false">
            <a:off x="9643342" y="5438654"/>
            <a:ext cx="911266"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PHP 29,990</a:t>
            </a:r>
            <a:endParaRPr lang="en-US" sz="1100"/>
          </a:p>
        </p:txBody>
      </p:sp>
      <p:sp>
        <p:nvSpPr>
          <p:cNvPr name="AutoShape 46" id="46"/>
          <p:cNvSpPr/>
          <p:nvPr/>
        </p:nvSpPr>
        <p:spPr>
          <a:xfrm rot="0" flipH="false" flipV="false">
            <a:off x="10721067" y="5457286"/>
            <a:ext cx="905985"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THB 14,990</a:t>
            </a:r>
            <a:endParaRPr lang="en-US" sz="1100"/>
          </a:p>
        </p:txBody>
      </p:sp>
      <p:sp>
        <p:nvSpPr>
          <p:cNvPr name="AutoShape 47" id="47"/>
          <p:cNvSpPr/>
          <p:nvPr/>
        </p:nvSpPr>
        <p:spPr>
          <a:xfrm rot="0" flipH="false" flipV="false">
            <a:off x="9396959" y="5684964"/>
            <a:ext cx="1421819"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Annual Subscription</a:t>
            </a:r>
            <a:endParaRPr lang="en-US" sz="1100"/>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grpSp>
        <p:nvGrpSpPr>
          <p:cNvPr name="Group 2" id="2"/>
          <p:cNvGrpSpPr/>
          <p:nvPr/>
        </p:nvGrpSpPr>
        <p:grpSpPr>
          <a:xfrm>
            <a:off x="137534" y="1156700"/>
            <a:ext cx="3535878" cy="5424883"/>
            <a:chOff x="137534" y="1156700"/>
            <a:chExt cx="3535878" cy="5424883"/>
          </a:xfrm>
        </p:grpSpPr>
        <p:sp>
          <p:nvSpPr>
            <p:cNvPr name="AutoShape 3" id="3"/>
            <p:cNvSpPr/>
            <p:nvPr/>
          </p:nvSpPr>
          <p:spPr>
            <a:xfrm rot="0" flipH="false" flipV="false">
              <a:off x="974740" y="1156700"/>
              <a:ext cx="1365250" cy="1238250"/>
            </a:xfrm>
            <a:prstGeom prst="ellipse">
              <a:avLst/>
            </a:prstGeom>
            <a:solidFill>
              <a:srgbClr val="FFFFFF">
                <a:alpha val="100000"/>
              </a:srgbClr>
            </a:solidFill>
            <a:ln w="25400" cmpd="sng" cap="flat">
              <a:solidFill>
                <a:srgbClr val="00B05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4" id="4"/>
            <p:cNvPicPr>
              <a:picLocks noChangeAspect="true"/>
            </p:cNvPicPr>
            <p:nvPr/>
          </p:nvPicPr>
          <p:blipFill>
            <a:blip r:embed="rId3"/>
            <a:srcRect l="0" r="0" t="0" b="0"/>
            <a:stretch>
              <a:fillRect/>
            </a:stretch>
          </p:blipFill>
          <p:spPr>
            <a:xfrm rot="0" flipH="false" flipV="false">
              <a:off x="1306745" y="1325010"/>
              <a:ext cx="701240" cy="663504"/>
            </a:xfrm>
            <a:prstGeom prst="rect">
              <a:avLst/>
            </a:prstGeom>
            <a:ln w="12700">
              <a:noFill/>
              <a:prstDash val="solid"/>
            </a:ln>
          </p:spPr>
        </p:pic>
        <p:grpSp>
          <p:nvGrpSpPr>
            <p:cNvPr name="Group 5" id="5"/>
            <p:cNvGrpSpPr/>
            <p:nvPr/>
          </p:nvGrpSpPr>
          <p:grpSpPr>
            <a:xfrm>
              <a:off x="911239" y="2139022"/>
              <a:ext cx="1492250" cy="428625"/>
              <a:chOff x="911239" y="2139022"/>
              <a:chExt cx="1492250" cy="428625"/>
            </a:xfrm>
          </p:grpSpPr>
          <p:pic>
            <p:nvPicPr>
              <p:cNvPr name="Picture 6" id="6"/>
              <p:cNvPicPr>
                <a:picLocks noChangeAspect="true"/>
              </p:cNvPicPr>
              <p:nvPr/>
            </p:nvPicPr>
            <p:blipFill>
              <a:blip r:embed="rId4"/>
              <a:stretch>
                <a:fillRect/>
              </a:stretch>
            </p:blipFill>
            <p:spPr>
              <a:xfrm rot="0" flipH="false" flipV="false">
                <a:off x="911239" y="2139022"/>
                <a:ext cx="1492250" cy="428625"/>
              </a:xfrm>
              <a:prstGeom prst="rect">
                <a:avLst/>
              </a:prstGeom>
              <a:ln w="25400">
                <a:noFill/>
                <a:prstDash val="solid"/>
              </a:ln>
            </p:spPr>
          </p:pic>
          <p:sp>
            <p:nvSpPr>
              <p:cNvPr name="AutoShape 7" id="7"/>
              <p:cNvSpPr/>
              <p:nvPr/>
            </p:nvSpPr>
            <p:spPr>
              <a:xfrm rot="0" flipH="false" flipV="false">
                <a:off x="911239" y="2139022"/>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Cashback</a:t>
                </a:r>
                <a:endParaRPr lang="en-US" sz="1100"/>
              </a:p>
            </p:txBody>
          </p:sp>
        </p:grpSp>
        <p:sp>
          <p:nvSpPr>
            <p:cNvPr name="AutoShape 8" id="8"/>
            <p:cNvSpPr/>
            <p:nvPr/>
          </p:nvSpPr>
          <p:spPr>
            <a:xfrm rot="0" flipH="false" flipV="false">
              <a:off x="137534" y="2662832"/>
              <a:ext cx="3535878" cy="3335077"/>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A program that lets merchants reward customers for spending, with redemption on their next purchase.</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Customers can earn and redeem cashback through:</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QR code on receipts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POS register scanning</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QR menu orders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Beep delivery app</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Merchants with Advance onwards will need to subscribed to Membership to access Cashback.</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Tailored for F&amp;B businesses, helps: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Collect valuable customer data</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Encourage repeat visits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Build lasting customer loyalty</a:t>
              </a:r>
            </a:p>
          </p:txBody>
        </p:sp>
        <p:sp>
          <p:nvSpPr>
            <p:cNvPr name="AutoShape 9" id="9"/>
            <p:cNvSpPr/>
            <p:nvPr/>
          </p:nvSpPr>
          <p:spPr>
            <a:xfrm rot="0" flipH="false" flipV="false">
              <a:off x="483431"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5" tooltip="https://care.storehub.com/en/collections/11283512-online-orders-beep-cashback">
                    <a:extLst>
                      <a:ext uri="{A12FA001-AC4F-418D-AE19-62706E023703}">
                        <ahyp:hlinkClr xmlns:ahyp="http://schemas.microsoft.com/office/drawing/2018/hyperlinkcolor" val="tx"/>
                      </a:ext>
                    </a:extLst>
                  </a:hlinkClick>
                </a:rPr>
                <a:t>Here</a:t>
              </a:r>
              <a:endParaRPr lang="en-US" sz="1100"/>
            </a:p>
          </p:txBody>
        </p:sp>
        <p:pic>
          <p:nvPicPr>
            <p:cNvPr name="Picture 10" id="10"/>
            <p:cNvPicPr>
              <a:picLocks noChangeAspect="true"/>
            </p:cNvPicPr>
            <p:nvPr/>
          </p:nvPicPr>
          <p:blipFill>
            <a:blip r:embed="rId6"/>
            <a:srcRect l="0" r="0" t="0" b="0"/>
            <a:stretch>
              <a:fillRect/>
            </a:stretch>
          </p:blipFill>
          <p:spPr>
            <a:xfrm rot="0" flipH="false" flipV="false">
              <a:off x="422335" y="6146312"/>
              <a:ext cx="435271" cy="435271"/>
            </a:xfrm>
            <a:prstGeom prst="rect">
              <a:avLst/>
            </a:prstGeom>
            <a:ln w="12700">
              <a:noFill/>
              <a:prstDash val="solid"/>
            </a:ln>
          </p:spPr>
        </p:pic>
        <p:sp>
          <p:nvSpPr>
            <p:cNvPr name="AutoShape 11" id="11"/>
            <p:cNvSpPr/>
            <p:nvPr/>
          </p:nvSpPr>
          <p:spPr>
            <a:xfrm rot="0" flipH="false" flipV="false">
              <a:off x="370139" y="5898409"/>
              <a:ext cx="3056930" cy="302904"/>
            </a:xfrm>
            <a:prstGeom prst="rect">
              <a:avLst/>
            </a:prstGeom>
            <a:noFill/>
            <a:ln w="12700">
              <a:noFill/>
              <a:prstDash val="solid"/>
            </a:ln>
          </p:spPr>
          <p:txBody>
            <a:bodyPr anchor="t" rtlCol="false" lIns="91425" rIns="91425" tIns="45700" bIns="45700"/>
            <a:lstStyle/>
            <a:p>
              <a:pPr algn="l" indent="0">
                <a:lnSpc>
                  <a:spcPct val="150000"/>
                </a:lnSpc>
                <a:defRPr/>
              </a:pPr>
              <a:r>
                <a:rPr lang="en-US" b="false" i="false" strike="noStrike" u="none" sz="800">
                  <a:solidFill>
                    <a:srgbClr val="002060"/>
                  </a:solidFill>
                  <a:latin typeface="Roboto"/>
                  <a:ea typeface="Roboto"/>
                  <a:cs typeface="Roboto"/>
                  <a:sym typeface="Roboto"/>
                </a:rPr>
                <a:t>Your cashback will be enabled once you activate Membership</a:t>
              </a:r>
              <a:endParaRPr lang="en-US" sz="1100"/>
            </a:p>
          </p:txBody>
        </p:sp>
        <p:pic>
          <p:nvPicPr>
            <p:cNvPr name="Picture 12" id="12"/>
            <p:cNvPicPr>
              <a:picLocks noChangeAspect="true"/>
            </p:cNvPicPr>
            <p:nvPr/>
          </p:nvPicPr>
          <p:blipFill>
            <a:blip r:embed="rId7"/>
            <a:srcRect l="0" r="0" t="0" b="0"/>
            <a:stretch>
              <a:fillRect/>
            </a:stretch>
          </p:blipFill>
          <p:spPr>
            <a:xfrm rot="0" flipH="false" flipV="false">
              <a:off x="2466675" y="1194440"/>
              <a:ext cx="1056361" cy="996940"/>
            </a:xfrm>
            <a:prstGeom prst="rect">
              <a:avLst/>
            </a:prstGeom>
            <a:ln w="12700">
              <a:noFill/>
              <a:prstDash val="solid"/>
            </a:ln>
          </p:spPr>
        </p:pic>
      </p:grpSp>
      <p:sp>
        <p:nvSpPr>
          <p:cNvPr name="AutoShape 13" id="1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4" id="14"/>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sp>
        <p:nvSpPr>
          <p:cNvPr name="AutoShape 15" id="15"/>
          <p:cNvSpPr/>
          <p:nvPr/>
        </p:nvSpPr>
        <p:spPr>
          <a:xfrm rot="0" flipH="false" flipV="false">
            <a:off x="8908811" y="1044116"/>
            <a:ext cx="1365250" cy="1238250"/>
          </a:xfrm>
          <a:prstGeom prst="ellipse">
            <a:avLst/>
          </a:prstGeom>
          <a:solidFill>
            <a:srgbClr val="FFFFFF">
              <a:alpha val="100000"/>
            </a:srgbClr>
          </a:solidFill>
          <a:ln w="25400" cmpd="sng" cap="flat">
            <a:solidFill>
              <a:srgbClr val="7030A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pic>
        <p:nvPicPr>
          <p:cNvPr name="Picture 16" id="16"/>
          <p:cNvPicPr>
            <a:picLocks noChangeAspect="true"/>
          </p:cNvPicPr>
          <p:nvPr/>
        </p:nvPicPr>
        <p:blipFill>
          <a:blip r:embed="rId8"/>
          <a:srcRect l="0" r="0" t="0" b="0"/>
          <a:stretch>
            <a:fillRect/>
          </a:stretch>
        </p:blipFill>
        <p:spPr>
          <a:xfrm rot="0" flipH="false" flipV="false">
            <a:off x="9150719" y="1222524"/>
            <a:ext cx="881434" cy="881434"/>
          </a:xfrm>
          <a:prstGeom prst="rect">
            <a:avLst/>
          </a:prstGeom>
          <a:ln w="12700">
            <a:noFill/>
            <a:prstDash val="solid"/>
          </a:ln>
        </p:spPr>
      </p:pic>
      <p:grpSp>
        <p:nvGrpSpPr>
          <p:cNvPr name="Group 17" id="17"/>
          <p:cNvGrpSpPr/>
          <p:nvPr/>
        </p:nvGrpSpPr>
        <p:grpSpPr>
          <a:xfrm>
            <a:off x="8908811" y="2103931"/>
            <a:ext cx="1492250" cy="428625"/>
            <a:chOff x="8908811" y="2103931"/>
            <a:chExt cx="1492250" cy="428625"/>
          </a:xfrm>
        </p:grpSpPr>
        <p:pic>
          <p:nvPicPr>
            <p:cNvPr name="Picture 18" id="18"/>
            <p:cNvPicPr>
              <a:picLocks noChangeAspect="true"/>
            </p:cNvPicPr>
            <p:nvPr/>
          </p:nvPicPr>
          <p:blipFill>
            <a:blip r:embed="rId9"/>
            <a:stretch>
              <a:fillRect/>
            </a:stretch>
          </p:blipFill>
          <p:spPr>
            <a:xfrm rot="0" flipH="false" flipV="false">
              <a:off x="8908811" y="2103931"/>
              <a:ext cx="1492250" cy="428625"/>
            </a:xfrm>
            <a:prstGeom prst="rect">
              <a:avLst/>
            </a:prstGeom>
            <a:ln w="25400">
              <a:noFill/>
              <a:prstDash val="solid"/>
            </a:ln>
          </p:spPr>
        </p:pic>
        <p:sp>
          <p:nvSpPr>
            <p:cNvPr name="AutoShape 19" id="19"/>
            <p:cNvSpPr/>
            <p:nvPr/>
          </p:nvSpPr>
          <p:spPr>
            <a:xfrm rot="0" flipH="false" flipV="false">
              <a:off x="8908811" y="2103931"/>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Engage</a:t>
              </a:r>
              <a:endParaRPr lang="en-US" sz="1100"/>
            </a:p>
          </p:txBody>
        </p:sp>
      </p:grpSp>
      <p:grpSp>
        <p:nvGrpSpPr>
          <p:cNvPr name="Group 20" id="20"/>
          <p:cNvGrpSpPr/>
          <p:nvPr/>
        </p:nvGrpSpPr>
        <p:grpSpPr>
          <a:xfrm>
            <a:off x="4926765" y="1168742"/>
            <a:ext cx="1492250" cy="1398905"/>
            <a:chOff x="4926765" y="1168742"/>
            <a:chExt cx="1492250" cy="1398905"/>
          </a:xfrm>
        </p:grpSpPr>
        <p:sp>
          <p:nvSpPr>
            <p:cNvPr name="AutoShape 21" id="21"/>
            <p:cNvSpPr/>
            <p:nvPr/>
          </p:nvSpPr>
          <p:spPr>
            <a:xfrm rot="0" flipH="false" flipV="false">
              <a:off x="4990265" y="1168742"/>
              <a:ext cx="1365250" cy="1238250"/>
            </a:xfrm>
            <a:prstGeom prst="ellipse">
              <a:avLst/>
            </a:prstGeom>
            <a:solidFill>
              <a:srgbClr val="FFFFFF">
                <a:alpha val="100000"/>
              </a:srgbClr>
            </a:solidFill>
            <a:ln w="25400" cmpd="sng" cap="flat">
              <a:solidFill>
                <a:srgbClr val="3C78D8">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grpSp>
          <p:nvGrpSpPr>
            <p:cNvPr name="Group 22" id="22"/>
            <p:cNvGrpSpPr/>
            <p:nvPr/>
          </p:nvGrpSpPr>
          <p:grpSpPr>
            <a:xfrm>
              <a:off x="4926765" y="2139022"/>
              <a:ext cx="1492250" cy="428625"/>
              <a:chOff x="4926765" y="2139022"/>
              <a:chExt cx="1492250" cy="428625"/>
            </a:xfrm>
          </p:grpSpPr>
          <p:pic>
            <p:nvPicPr>
              <p:cNvPr name="Picture 23" id="23"/>
              <p:cNvPicPr>
                <a:picLocks noChangeAspect="true"/>
              </p:cNvPicPr>
              <p:nvPr/>
            </p:nvPicPr>
            <p:blipFill>
              <a:blip r:embed="rId10"/>
              <a:stretch>
                <a:fillRect/>
              </a:stretch>
            </p:blipFill>
            <p:spPr>
              <a:xfrm rot="0" flipH="false" flipV="false">
                <a:off x="4926765" y="2139022"/>
                <a:ext cx="1492250" cy="428625"/>
              </a:xfrm>
              <a:prstGeom prst="rect">
                <a:avLst/>
              </a:prstGeom>
              <a:ln w="25400">
                <a:noFill/>
                <a:prstDash val="solid"/>
              </a:ln>
            </p:spPr>
          </p:pic>
          <p:sp>
            <p:nvSpPr>
              <p:cNvPr name="AutoShape 24" id="24"/>
              <p:cNvSpPr/>
              <p:nvPr/>
            </p:nvSpPr>
            <p:spPr>
              <a:xfrm rot="0" flipH="false" flipV="false">
                <a:off x="4926765" y="2139022"/>
                <a:ext cx="1492250" cy="428625"/>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Beep Delivery</a:t>
                </a:r>
                <a:endParaRPr lang="en-US" sz="1100"/>
              </a:p>
            </p:txBody>
          </p:sp>
        </p:grpSp>
      </p:grpSp>
      <p:sp>
        <p:nvSpPr>
          <p:cNvPr name="AutoShape 25" id="25"/>
          <p:cNvSpPr/>
          <p:nvPr/>
        </p:nvSpPr>
        <p:spPr>
          <a:xfrm rot="0" flipH="false" flipV="false">
            <a:off x="3904972" y="2613262"/>
            <a:ext cx="3535878" cy="2119254"/>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Beep Delivery offers F&amp;B merchants a service similar to other food delivery platforms, with full management via BackOffice and seamless POS integration to receive incoming order alerts.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Key benefits: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Manage all Beep Delivery orders directly on the POS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Competitive low transaction fees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Flexible and hassle-free option to use your own riders</a:t>
            </a:r>
          </a:p>
        </p:txBody>
      </p:sp>
      <p:cxnSp>
        <p:nvCxnSpPr>
          <p:cNvPr name="Connector 26" id="26"/>
          <p:cNvCxnSpPr/>
          <p:nvPr/>
        </p:nvCxnSpPr>
        <p:spPr>
          <a:xfrm rot="0" flipH="false" flipV="false">
            <a:off x="7804471" y="1816921"/>
            <a:ext cx="0" cy="4447292"/>
          </a:xfrm>
          <a:prstGeom prst="straightConnector1">
            <a:avLst/>
          </a:prstGeom>
          <a:noFill/>
          <a:ln w="12700" cmpd="tri" cap="flat">
            <a:solidFill>
              <a:srgbClr val="000000">
                <a:alpha val="100000"/>
              </a:srgbClr>
            </a:solidFill>
            <a:prstDash val="solid"/>
            <a:headEnd type="none" w="med" len="med"/>
            <a:tailEnd type="none" w="med" len="med"/>
          </a:ln>
        </p:spPr>
      </p:cxnSp>
      <p:sp>
        <p:nvSpPr>
          <p:cNvPr name="AutoShape 27" id="27"/>
          <p:cNvSpPr/>
          <p:nvPr/>
        </p:nvSpPr>
        <p:spPr>
          <a:xfrm rot="0" flipH="false" flipV="false">
            <a:off x="7974917" y="2528370"/>
            <a:ext cx="3695700" cy="3048000"/>
          </a:xfrm>
          <a:prstGeom prst="rect">
            <a:avLst/>
          </a:prstGeom>
          <a:noFill/>
          <a:ln w="12700">
            <a:noFill/>
            <a:prstDash val="solid"/>
          </a:ln>
        </p:spPr>
        <p:txBody>
          <a:bodyPr anchor="t" rtlCol="false" wrap="square" lIns="91425" rIns="91425" tIns="45700" bIns="45700">
            <a:spAutoFit/>
          </a:bodyPr>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Engage is a loyalty program that allows merchants to send automated SMS messages to customers through targeted campaigns. Included in Adanced plan onwards.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With Membership enabled, merchants can collect customer data and communicate directly via Engage campaigns.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Suitable for both F&amp;B and Retail businesses, it helps:</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Collect and utilize customer data</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Boost revenue through strategic marketing</a:t>
            </a:r>
          </a:p>
          <a:p>
            <a:pPr algn="l" indent="-114300" lvl="1" marL="571500">
              <a:lnSpc>
                <a:spcPct val="150000"/>
              </a:lnSpc>
              <a:buClr>
                <a:srgbClr val="000000"/>
              </a:buClr>
              <a:buChar char="•"/>
            </a:pPr>
            <a:r>
              <a:rPr lang="en-US" b="false" i="false" strike="noStrike" u="none" sz="900">
                <a:solidFill>
                  <a:srgbClr val="000000"/>
                </a:solidFill>
                <a:latin typeface="Roboto"/>
                <a:ea typeface="Roboto"/>
                <a:cs typeface="Roboto"/>
                <a:sym typeface="Roboto"/>
              </a:rPr>
              <a:t>Encourage customer return visits with personalized SMS offers</a:t>
            </a:r>
          </a:p>
        </p:txBody>
      </p:sp>
      <p:pic>
        <p:nvPicPr>
          <p:cNvPr name="Picture 28" id="28"/>
          <p:cNvPicPr>
            <a:picLocks noChangeAspect="true"/>
          </p:cNvPicPr>
          <p:nvPr/>
        </p:nvPicPr>
        <p:blipFill>
          <a:blip r:embed="rId11"/>
          <a:srcRect l="0" r="0" t="0" b="0"/>
          <a:stretch>
            <a:fillRect/>
          </a:stretch>
        </p:blipFill>
        <p:spPr>
          <a:xfrm rot="0" flipH="false" flipV="false">
            <a:off x="10678716" y="-170200"/>
            <a:ext cx="1326900" cy="1326900"/>
          </a:xfrm>
          <a:prstGeom prst="rect">
            <a:avLst/>
          </a:prstGeom>
          <a:ln w="12700">
            <a:noFill/>
            <a:prstDash val="solid"/>
          </a:ln>
        </p:spPr>
      </p:pic>
      <p:cxnSp>
        <p:nvCxnSpPr>
          <p:cNvPr name="Connector 29" id="29"/>
          <p:cNvCxnSpPr/>
          <p:nvPr/>
        </p:nvCxnSpPr>
        <p:spPr>
          <a:xfrm rot="0" flipH="false" flipV="false">
            <a:off x="3743858" y="1871941"/>
            <a:ext cx="0" cy="4447292"/>
          </a:xfrm>
          <a:prstGeom prst="straightConnector1">
            <a:avLst/>
          </a:prstGeom>
          <a:noFill/>
          <a:ln w="12700" cmpd="tri" cap="flat">
            <a:solidFill>
              <a:srgbClr val="000000">
                <a:alpha val="100000"/>
              </a:srgbClr>
            </a:solidFill>
            <a:prstDash val="solid"/>
            <a:headEnd type="none" w="med" len="med"/>
            <a:tailEnd type="none" w="med" len="med"/>
          </a:ln>
        </p:spPr>
      </p:cxnSp>
      <p:sp>
        <p:nvSpPr>
          <p:cNvPr name="AutoShape 30" id="30"/>
          <p:cNvSpPr/>
          <p:nvPr/>
        </p:nvSpPr>
        <p:spPr>
          <a:xfrm rot="0" flipH="false" flipV="false">
            <a:off x="4672267"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2" tooltip="https://care.storehub.com/en/collections/11282861-f-b-beep-delivery">
                  <a:extLst>
                    <a:ext uri="{A12FA001-AC4F-418D-AE19-62706E023703}">
                      <ahyp:hlinkClr xmlns:ahyp="http://schemas.microsoft.com/office/drawing/2018/hyperlinkcolor" val="tx"/>
                    </a:ext>
                  </a:extLst>
                </a:hlinkClick>
              </a:rPr>
              <a:t>Here</a:t>
            </a:r>
            <a:endParaRPr lang="en-US" sz="1100"/>
          </a:p>
        </p:txBody>
      </p:sp>
      <p:pic>
        <p:nvPicPr>
          <p:cNvPr name="Picture 31" id="31"/>
          <p:cNvPicPr>
            <a:picLocks noChangeAspect="true"/>
          </p:cNvPicPr>
          <p:nvPr/>
        </p:nvPicPr>
        <p:blipFill>
          <a:blip r:embed="rId6"/>
          <a:srcRect l="0" r="0" t="0" b="0"/>
          <a:stretch>
            <a:fillRect/>
          </a:stretch>
        </p:blipFill>
        <p:spPr>
          <a:xfrm rot="0" flipH="false" flipV="false">
            <a:off x="4611171" y="6146312"/>
            <a:ext cx="435271" cy="435271"/>
          </a:xfrm>
          <a:prstGeom prst="rect">
            <a:avLst/>
          </a:prstGeom>
          <a:ln w="12700">
            <a:noFill/>
            <a:prstDash val="solid"/>
          </a:ln>
        </p:spPr>
      </p:pic>
      <p:sp>
        <p:nvSpPr>
          <p:cNvPr name="AutoShape 32" id="32"/>
          <p:cNvSpPr/>
          <p:nvPr/>
        </p:nvSpPr>
        <p:spPr>
          <a:xfrm rot="0" flipH="false" flipV="false">
            <a:off x="4221209" y="5898983"/>
            <a:ext cx="3604602" cy="302904"/>
          </a:xfrm>
          <a:prstGeom prst="rect">
            <a:avLst/>
          </a:prstGeom>
          <a:noFill/>
          <a:ln w="12700">
            <a:noFill/>
            <a:prstDash val="solid"/>
          </a:ln>
        </p:spPr>
        <p:txBody>
          <a:bodyPr anchor="t" rtlCol="false" lIns="91425" rIns="91425" tIns="45700" bIns="45700"/>
          <a:lstStyle/>
          <a:p>
            <a:pPr algn="l" indent="0">
              <a:lnSpc>
                <a:spcPct val="150000"/>
              </a:lnSpc>
              <a:defRPr/>
            </a:pPr>
            <a:r>
              <a:rPr lang="en-US" b="false" i="false" strike="noStrike" u="none" sz="800">
                <a:solidFill>
                  <a:srgbClr val="002060"/>
                </a:solidFill>
                <a:latin typeface="Roboto"/>
                <a:ea typeface="Roboto"/>
                <a:cs typeface="Roboto"/>
                <a:sym typeface="Roboto"/>
              </a:rPr>
              <a:t>Refer to all Beep Delivery related articles and set up your BackOffice</a:t>
            </a:r>
            <a:endParaRPr lang="en-US" sz="1100"/>
          </a:p>
        </p:txBody>
      </p:sp>
      <p:sp>
        <p:nvSpPr>
          <p:cNvPr name="AutoShape 33" id="33"/>
          <p:cNvSpPr/>
          <p:nvPr/>
        </p:nvSpPr>
        <p:spPr>
          <a:xfrm rot="0" flipH="false" flipV="false">
            <a:off x="8693123" y="6190741"/>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3" tooltip="https://care.storehub.com/en/collections/11283487-backoffice-storehub-engage">
                  <a:extLst>
                    <a:ext uri="{A12FA001-AC4F-418D-AE19-62706E023703}">
                      <ahyp:hlinkClr xmlns:ahyp="http://schemas.microsoft.com/office/drawing/2018/hyperlinkcolor" val="tx"/>
                    </a:ext>
                  </a:extLst>
                </a:hlinkClick>
              </a:rPr>
              <a:t>Here</a:t>
            </a:r>
            <a:endParaRPr lang="en-US" sz="1100"/>
          </a:p>
        </p:txBody>
      </p:sp>
      <p:pic>
        <p:nvPicPr>
          <p:cNvPr name="Picture 34" id="34"/>
          <p:cNvPicPr>
            <a:picLocks noChangeAspect="true"/>
          </p:cNvPicPr>
          <p:nvPr/>
        </p:nvPicPr>
        <p:blipFill>
          <a:blip r:embed="rId6"/>
          <a:srcRect l="0" r="0" t="0" b="0"/>
          <a:stretch>
            <a:fillRect/>
          </a:stretch>
        </p:blipFill>
        <p:spPr>
          <a:xfrm rot="0" flipH="false" flipV="false">
            <a:off x="8632027" y="6144608"/>
            <a:ext cx="435271" cy="435271"/>
          </a:xfrm>
          <a:prstGeom prst="rect">
            <a:avLst/>
          </a:prstGeom>
          <a:ln w="12700">
            <a:noFill/>
            <a:prstDash val="solid"/>
          </a:ln>
        </p:spPr>
      </p:pic>
      <p:sp>
        <p:nvSpPr>
          <p:cNvPr name="AutoShape 35" id="35"/>
          <p:cNvSpPr/>
          <p:nvPr/>
        </p:nvSpPr>
        <p:spPr>
          <a:xfrm rot="0" flipH="false" flipV="false">
            <a:off x="9264362" y="5927598"/>
            <a:ext cx="2019397" cy="302904"/>
          </a:xfrm>
          <a:prstGeom prst="rect">
            <a:avLst/>
          </a:prstGeom>
          <a:noFill/>
          <a:ln w="12700">
            <a:noFill/>
            <a:prstDash val="solid"/>
          </a:ln>
        </p:spPr>
        <p:txBody>
          <a:bodyPr anchor="t" rtlCol="false" lIns="91425" rIns="91425" tIns="45700" bIns="45700"/>
          <a:lstStyle/>
          <a:p>
            <a:pPr algn="l" indent="0">
              <a:lnSpc>
                <a:spcPct val="150000"/>
              </a:lnSpc>
              <a:defRPr/>
            </a:pPr>
            <a:r>
              <a:rPr lang="en-US" b="false" i="false" strike="noStrike" u="none" sz="800">
                <a:solidFill>
                  <a:srgbClr val="002060"/>
                </a:solidFill>
                <a:latin typeface="Roboto"/>
                <a:ea typeface="Roboto"/>
                <a:cs typeface="Roboto"/>
                <a:sym typeface="Roboto"/>
              </a:rPr>
              <a:t>Activate Engage in your BackOffice</a:t>
            </a:r>
            <a:endParaRPr lang="en-US" sz="1100"/>
          </a:p>
        </p:txBody>
      </p:sp>
      <p:pic>
        <p:nvPicPr>
          <p:cNvPr name="Picture 36" id="36"/>
          <p:cNvPicPr>
            <a:picLocks noChangeAspect="true"/>
          </p:cNvPicPr>
          <p:nvPr/>
        </p:nvPicPr>
        <p:blipFill>
          <a:blip r:embed="rId14"/>
          <a:srcRect l="0" r="0" t="0" b="0"/>
          <a:stretch>
            <a:fillRect/>
          </a:stretch>
        </p:blipFill>
        <p:spPr>
          <a:xfrm rot="0" flipH="false" flipV="false">
            <a:off x="6488532" y="1203549"/>
            <a:ext cx="1081607" cy="1020767"/>
          </a:xfrm>
          <a:prstGeom prst="rect">
            <a:avLst/>
          </a:prstGeom>
          <a:ln w="12700">
            <a:noFill/>
            <a:prstDash val="solid"/>
          </a:ln>
        </p:spPr>
      </p:pic>
      <p:pic>
        <p:nvPicPr>
          <p:cNvPr name="Picture 37" id="37"/>
          <p:cNvPicPr>
            <a:picLocks noChangeAspect="true"/>
          </p:cNvPicPr>
          <p:nvPr/>
        </p:nvPicPr>
        <p:blipFill>
          <a:blip r:embed="rId7"/>
          <a:srcRect l="0" r="0" t="0" b="0"/>
          <a:stretch>
            <a:fillRect/>
          </a:stretch>
        </p:blipFill>
        <p:spPr>
          <a:xfrm rot="0" flipH="false" flipV="false">
            <a:off x="10619189" y="1194440"/>
            <a:ext cx="1056361" cy="996940"/>
          </a:xfrm>
          <a:prstGeom prst="rect">
            <a:avLst/>
          </a:prstGeom>
          <a:ln w="12700">
            <a:noFill/>
            <a:prstDash val="solid"/>
          </a:ln>
        </p:spPr>
      </p:pic>
      <p:sp>
        <p:nvSpPr>
          <p:cNvPr name="AutoShape 38" id="38"/>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Core Features</a:t>
            </a:r>
            <a:endParaRPr lang="en-US" sz="1100"/>
          </a:p>
        </p:txBody>
      </p:sp>
      <p:pic>
        <p:nvPicPr>
          <p:cNvPr name="Picture 39" id="39"/>
          <p:cNvPicPr>
            <a:picLocks noChangeAspect="true"/>
          </p:cNvPicPr>
          <p:nvPr/>
        </p:nvPicPr>
        <p:blipFill>
          <a:blip r:embed="rId15"/>
          <a:srcRect l="0" r="0" t="0" b="0"/>
          <a:stretch>
            <a:fillRect/>
          </a:stretch>
        </p:blipFill>
        <p:spPr>
          <a:xfrm rot="0" flipH="false" flipV="false">
            <a:off x="5057313" y="1402754"/>
            <a:ext cx="1260774" cy="709185"/>
          </a:xfrm>
          <a:prstGeom prst="rect">
            <a:avLst/>
          </a:prstGeom>
          <a:ln w="12700">
            <a:noFill/>
            <a:prstDash val="solid"/>
          </a:ln>
        </p:spPr>
      </p:pic>
      <p:sp>
        <p:nvSpPr>
          <p:cNvPr name="AutoShape 40" id="40"/>
          <p:cNvSpPr/>
          <p:nvPr/>
        </p:nvSpPr>
        <p:spPr>
          <a:xfrm rot="0" flipH="false" flipV="false">
            <a:off x="8517043" y="5416425"/>
            <a:ext cx="1127400"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MYR 990</a:t>
            </a:r>
            <a:endParaRPr lang="en-US" sz="1100"/>
          </a:p>
        </p:txBody>
      </p:sp>
      <p:pic>
        <p:nvPicPr>
          <p:cNvPr name="Picture 41" id="41"/>
          <p:cNvPicPr>
            <a:picLocks noChangeAspect="true"/>
          </p:cNvPicPr>
          <p:nvPr/>
        </p:nvPicPr>
        <p:blipFill>
          <a:blip r:embed="rId16"/>
          <a:srcRect l="0" r="0" t="0" b="0"/>
          <a:stretch>
            <a:fillRect/>
          </a:stretch>
        </p:blipFill>
        <p:spPr>
          <a:xfrm rot="0" flipH="false" flipV="false">
            <a:off x="8491241" y="5490546"/>
            <a:ext cx="358421" cy="201859"/>
          </a:xfrm>
          <a:prstGeom prst="rect">
            <a:avLst/>
          </a:prstGeom>
          <a:ln w="12700">
            <a:noFill/>
            <a:prstDash val="solid"/>
          </a:ln>
        </p:spPr>
      </p:pic>
      <p:pic>
        <p:nvPicPr>
          <p:cNvPr name="Picture 42" id="42"/>
          <p:cNvPicPr>
            <a:picLocks noChangeAspect="true"/>
          </p:cNvPicPr>
          <p:nvPr/>
        </p:nvPicPr>
        <p:blipFill>
          <a:blip r:embed="rId17"/>
          <a:srcRect l="0" r="0" t="0" b="0"/>
          <a:stretch>
            <a:fillRect/>
          </a:stretch>
        </p:blipFill>
        <p:spPr>
          <a:xfrm rot="0" flipH="false" flipV="false">
            <a:off x="9430785" y="5488146"/>
            <a:ext cx="358421" cy="201859"/>
          </a:xfrm>
          <a:prstGeom prst="rect">
            <a:avLst/>
          </a:prstGeom>
          <a:ln w="12700">
            <a:noFill/>
            <a:prstDash val="solid"/>
          </a:ln>
        </p:spPr>
      </p:pic>
      <p:pic>
        <p:nvPicPr>
          <p:cNvPr name="Picture 43" id="43"/>
          <p:cNvPicPr>
            <a:picLocks noChangeAspect="true"/>
          </p:cNvPicPr>
          <p:nvPr/>
        </p:nvPicPr>
        <p:blipFill>
          <a:blip r:embed="rId18"/>
          <a:srcRect l="0" r="0" t="0" b="0"/>
          <a:stretch>
            <a:fillRect/>
          </a:stretch>
        </p:blipFill>
        <p:spPr>
          <a:xfrm rot="0" flipH="false" flipV="false">
            <a:off x="10496531" y="5490520"/>
            <a:ext cx="358421" cy="201885"/>
          </a:xfrm>
          <a:prstGeom prst="rect">
            <a:avLst/>
          </a:prstGeom>
          <a:ln w="12700">
            <a:noFill/>
            <a:prstDash val="solid"/>
          </a:ln>
        </p:spPr>
      </p:pic>
      <p:sp>
        <p:nvSpPr>
          <p:cNvPr name="AutoShape 44" id="44"/>
          <p:cNvSpPr/>
          <p:nvPr/>
        </p:nvSpPr>
        <p:spPr>
          <a:xfrm rot="0" flipH="false" flipV="false">
            <a:off x="9643342" y="5438654"/>
            <a:ext cx="911266"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PHP 14,990</a:t>
            </a:r>
            <a:endParaRPr lang="en-US" sz="1100"/>
          </a:p>
        </p:txBody>
      </p:sp>
      <p:sp>
        <p:nvSpPr>
          <p:cNvPr name="AutoShape 45" id="45"/>
          <p:cNvSpPr/>
          <p:nvPr/>
        </p:nvSpPr>
        <p:spPr>
          <a:xfrm rot="0" flipH="false" flipV="false">
            <a:off x="10721067" y="5457286"/>
            <a:ext cx="905985"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THB 7.990</a:t>
            </a:r>
            <a:endParaRPr lang="en-US" sz="1100"/>
          </a:p>
        </p:txBody>
      </p:sp>
      <p:sp>
        <p:nvSpPr>
          <p:cNvPr name="AutoShape 46" id="46"/>
          <p:cNvSpPr/>
          <p:nvPr/>
        </p:nvSpPr>
        <p:spPr>
          <a:xfrm rot="0" flipH="false" flipV="false">
            <a:off x="9396959" y="5684964"/>
            <a:ext cx="1421819" cy="276999"/>
          </a:xfrm>
          <a:prstGeom prst="rect">
            <a:avLst/>
          </a:prstGeom>
          <a:noFill/>
          <a:ln w="12700">
            <a:noFill/>
            <a:prstDash val="solid"/>
          </a:ln>
        </p:spPr>
        <p:txBody>
          <a:bodyPr anchor="ctr" rtlCol="false" lIns="91440" rIns="91440" tIns="45720" bIns="45720"/>
          <a:lstStyle/>
          <a:p>
            <a:pPr algn="ctr" indent="0">
              <a:lnSpc>
                <a:spcPct val="150000"/>
              </a:lnSpc>
              <a:defRPr/>
            </a:pPr>
            <a:r>
              <a:rPr lang="en-US" b="true" i="false" strike="noStrike" u="none" sz="900">
                <a:solidFill>
                  <a:srgbClr val="000000"/>
                </a:solidFill>
                <a:latin typeface="Roboto"/>
                <a:ea typeface="Roboto"/>
                <a:cs typeface="Roboto"/>
                <a:sym typeface="Roboto"/>
              </a:rPr>
              <a:t>Annual Subscription</a:t>
            </a:r>
            <a:endParaRPr lang="en-US" sz="1100"/>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793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grpSp>
        <p:nvGrpSpPr>
          <p:cNvPr name="Group 4" id="4"/>
          <p:cNvGrpSpPr/>
          <p:nvPr/>
        </p:nvGrpSpPr>
        <p:grpSpPr>
          <a:xfrm>
            <a:off x="8928580" y="2654862"/>
            <a:ext cx="2322332" cy="313063"/>
            <a:chOff x="8928580" y="2654862"/>
            <a:chExt cx="2322332" cy="313063"/>
          </a:xfrm>
        </p:grpSpPr>
        <p:pic>
          <p:nvPicPr>
            <p:cNvPr name="Picture 5" id="5"/>
            <p:cNvPicPr>
              <a:picLocks noChangeAspect="true"/>
            </p:cNvPicPr>
            <p:nvPr/>
          </p:nvPicPr>
          <p:blipFill>
            <a:blip r:embed="rId3"/>
            <a:stretch>
              <a:fillRect/>
            </a:stretch>
          </p:blipFill>
          <p:spPr>
            <a:xfrm rot="0" flipH="false" flipV="false">
              <a:off x="8928580" y="2654862"/>
              <a:ext cx="2322332" cy="313063"/>
            </a:xfrm>
            <a:prstGeom prst="rect">
              <a:avLst/>
            </a:prstGeom>
            <a:ln w="25400">
              <a:noFill/>
              <a:prstDash val="solid"/>
            </a:ln>
          </p:spPr>
        </p:pic>
        <p:sp>
          <p:nvSpPr>
            <p:cNvPr name="AutoShape 6" id="6"/>
            <p:cNvSpPr/>
            <p:nvPr/>
          </p:nvSpPr>
          <p:spPr>
            <a:xfrm rot="0" flipH="false" flipV="false">
              <a:off x="8928580" y="2654862"/>
              <a:ext cx="2322332"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KDS &amp; NCS</a:t>
              </a:r>
              <a:endParaRPr lang="en-US" sz="1100"/>
            </a:p>
          </p:txBody>
        </p:sp>
      </p:grpSp>
      <p:grpSp>
        <p:nvGrpSpPr>
          <p:cNvPr name="Group 7" id="7"/>
          <p:cNvGrpSpPr/>
          <p:nvPr/>
        </p:nvGrpSpPr>
        <p:grpSpPr>
          <a:xfrm>
            <a:off x="4963794" y="2654862"/>
            <a:ext cx="2379255" cy="313063"/>
            <a:chOff x="4963794" y="2654862"/>
            <a:chExt cx="2379255" cy="313063"/>
          </a:xfrm>
        </p:grpSpPr>
        <p:pic>
          <p:nvPicPr>
            <p:cNvPr name="Picture 8" id="8"/>
            <p:cNvPicPr>
              <a:picLocks noChangeAspect="true"/>
            </p:cNvPicPr>
            <p:nvPr/>
          </p:nvPicPr>
          <p:blipFill>
            <a:blip r:embed="rId4"/>
            <a:stretch>
              <a:fillRect/>
            </a:stretch>
          </p:blipFill>
          <p:spPr>
            <a:xfrm rot="0" flipH="false" flipV="false">
              <a:off x="4963794" y="2654862"/>
              <a:ext cx="2379255" cy="313063"/>
            </a:xfrm>
            <a:prstGeom prst="rect">
              <a:avLst/>
            </a:prstGeom>
            <a:ln w="25400">
              <a:noFill/>
              <a:prstDash val="solid"/>
            </a:ln>
          </p:spPr>
        </p:pic>
        <p:sp>
          <p:nvSpPr>
            <p:cNvPr name="AutoShape 9" id="9"/>
            <p:cNvSpPr/>
            <p:nvPr/>
          </p:nvSpPr>
          <p:spPr>
            <a:xfrm rot="0" flipH="false" flipV="false">
              <a:off x="4963794" y="2654862"/>
              <a:ext cx="2379255"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Food Delivery Integration</a:t>
              </a:r>
              <a:endParaRPr lang="en-US" sz="1100"/>
            </a:p>
          </p:txBody>
        </p:sp>
      </p:grpSp>
      <p:grpSp>
        <p:nvGrpSpPr>
          <p:cNvPr name="Group 10" id="10"/>
          <p:cNvGrpSpPr/>
          <p:nvPr/>
        </p:nvGrpSpPr>
        <p:grpSpPr>
          <a:xfrm>
            <a:off x="829225" y="2654862"/>
            <a:ext cx="2254855" cy="313063"/>
            <a:chOff x="829225" y="2654862"/>
            <a:chExt cx="2254855" cy="313063"/>
          </a:xfrm>
        </p:grpSpPr>
        <p:pic>
          <p:nvPicPr>
            <p:cNvPr name="Picture 11" id="11"/>
            <p:cNvPicPr>
              <a:picLocks noChangeAspect="true"/>
            </p:cNvPicPr>
            <p:nvPr/>
          </p:nvPicPr>
          <p:blipFill>
            <a:blip r:embed="rId5"/>
            <a:stretch>
              <a:fillRect/>
            </a:stretch>
          </p:blipFill>
          <p:spPr>
            <a:xfrm rot="0" flipH="false" flipV="false">
              <a:off x="829225" y="2654862"/>
              <a:ext cx="2254855" cy="313063"/>
            </a:xfrm>
            <a:prstGeom prst="rect">
              <a:avLst/>
            </a:prstGeom>
            <a:ln w="25400">
              <a:noFill/>
              <a:prstDash val="solid"/>
            </a:ln>
          </p:spPr>
        </p:pic>
        <p:sp>
          <p:nvSpPr>
            <p:cNvPr name="AutoShape 12" id="12"/>
            <p:cNvSpPr/>
            <p:nvPr/>
          </p:nvSpPr>
          <p:spPr>
            <a:xfrm rot="0" flipH="false" flipV="false">
              <a:off x="829225" y="2654862"/>
              <a:ext cx="2254855"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Multiple Register Sync</a:t>
              </a:r>
              <a:endParaRPr lang="en-US" sz="1100"/>
            </a:p>
          </p:txBody>
        </p:sp>
      </p:grpSp>
      <p:sp>
        <p:nvSpPr>
          <p:cNvPr name="AutoShape 13" id="13"/>
          <p:cNvSpPr/>
          <p:nvPr/>
        </p:nvSpPr>
        <p:spPr>
          <a:xfrm rot="0" flipH="false" flipV="false">
            <a:off x="-12604" y="500297"/>
            <a:ext cx="10522500" cy="479740"/>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2400">
                <a:solidFill>
                  <a:srgbClr val="000000"/>
                </a:solidFill>
                <a:latin typeface="Signika"/>
                <a:ea typeface="Signika"/>
                <a:cs typeface="Signika"/>
                <a:sym typeface="Signika"/>
              </a:rPr>
              <a:t>Supporting Features</a:t>
            </a:r>
            <a:endParaRPr lang="en-US" sz="1100"/>
          </a:p>
        </p:txBody>
      </p:sp>
      <p:sp>
        <p:nvSpPr>
          <p:cNvPr name="AutoShape 14" id="14"/>
          <p:cNvSpPr/>
          <p:nvPr/>
        </p:nvSpPr>
        <p:spPr>
          <a:xfrm rot="0" flipH="false" flipV="false">
            <a:off x="346015" y="3008155"/>
            <a:ext cx="3543300" cy="2628900"/>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Set up cashier register to take orders &amp; checkout as well as ordering registers to take orders only.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Orders taken from both Cashier &amp; Ordering registers will be synced across all registers. </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In this setting, ordering registers can’t be used to checkout. </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Merchant has the option to choose 1 d</a:t>
            </a:r>
            <a:r>
              <a:rPr lang="en-US" b="false" i="false" strike="noStrike" u="none" sz="1000">
                <a:solidFill>
                  <a:srgbClr val="000000"/>
                </a:solidFill>
                <a:latin typeface="Roboto"/>
                <a:ea typeface="Roboto"/>
                <a:cs typeface="Roboto"/>
                <a:sym typeface="Roboto"/>
              </a:rPr>
              <a:t>evice </a:t>
            </a:r>
            <a:r>
              <a:rPr lang="en-US" b="false" i="false" strike="noStrike" u="none" sz="1000">
                <a:solidFill>
                  <a:srgbClr val="000000"/>
                </a:solidFill>
                <a:latin typeface="Roboto"/>
                <a:ea typeface="Roboto"/>
                <a:cs typeface="Roboto"/>
                <a:sym typeface="Roboto"/>
              </a:rPr>
              <a:t>or multiple device </a:t>
            </a:r>
            <a:r>
              <a:rPr lang="en-US" b="false" i="false" strike="noStrike" u="none" sz="1000">
                <a:solidFill>
                  <a:srgbClr val="000000"/>
                </a:solidFill>
                <a:latin typeface="Roboto"/>
                <a:ea typeface="Roboto"/>
                <a:cs typeface="Roboto"/>
                <a:sym typeface="Roboto"/>
              </a:rPr>
              <a:t>as Cashier register. </a:t>
            </a:r>
          </a:p>
        </p:txBody>
      </p:sp>
      <p:cxnSp>
        <p:nvCxnSpPr>
          <p:cNvPr name="Connector 15" id="15"/>
          <p:cNvCxnSpPr/>
          <p:nvPr/>
        </p:nvCxnSpPr>
        <p:spPr>
          <a:xfrm rot="0" flipH="false" flipV="false">
            <a:off x="4245535" y="1866473"/>
            <a:ext cx="0" cy="4447292"/>
          </a:xfrm>
          <a:prstGeom prst="straightConnector1">
            <a:avLst/>
          </a:prstGeom>
          <a:noFill/>
          <a:ln w="12700" cmpd="tri" cap="flat">
            <a:solidFill>
              <a:srgbClr val="000000">
                <a:alpha val="100000"/>
              </a:srgbClr>
            </a:solidFill>
            <a:prstDash val="solid"/>
            <a:headEnd type="none" w="med" len="med"/>
            <a:tailEnd type="none" w="med" len="med"/>
          </a:ln>
        </p:spPr>
      </p:cxnSp>
      <p:sp>
        <p:nvSpPr>
          <p:cNvPr name="AutoShape 16" id="16"/>
          <p:cNvSpPr/>
          <p:nvPr/>
        </p:nvSpPr>
        <p:spPr>
          <a:xfrm rot="0" flipH="false" flipV="false">
            <a:off x="4408793" y="2967925"/>
            <a:ext cx="3695700" cy="2628900"/>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Merchants actively selling through food delivery platforms.</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Orders from these platforms are automatically synced and recorded in the POS, BackOffice Order Management, and Reports.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Manual entry of orders into the POS is no longer required, saving time and reducing errors.</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Merchant </a:t>
            </a:r>
            <a:r>
              <a:rPr lang="en-US" b="false" i="false" strike="noStrike" u="none" sz="1000">
                <a:solidFill>
                  <a:srgbClr val="000000"/>
                </a:solidFill>
                <a:latin typeface="Roboto"/>
                <a:ea typeface="Roboto"/>
                <a:cs typeface="Roboto"/>
                <a:sym typeface="Roboto"/>
              </a:rPr>
              <a:t>Onboarding</a:t>
            </a:r>
            <a:r>
              <a:rPr lang="en-US" b="false" i="false" strike="noStrike" u="none" sz="1000">
                <a:solidFill>
                  <a:srgbClr val="000000"/>
                </a:solidFill>
                <a:latin typeface="Roboto"/>
                <a:ea typeface="Roboto"/>
                <a:cs typeface="Roboto"/>
                <a:sym typeface="Roboto"/>
              </a:rPr>
              <a:t> Managers will manage any manual charges related to the integration.</a:t>
            </a:r>
          </a:p>
        </p:txBody>
      </p:sp>
      <p:sp>
        <p:nvSpPr>
          <p:cNvPr name="AutoShape 17" id="17"/>
          <p:cNvSpPr/>
          <p:nvPr/>
        </p:nvSpPr>
        <p:spPr>
          <a:xfrm rot="0" flipH="false" flipV="false">
            <a:off x="8407023" y="2941869"/>
            <a:ext cx="3535878" cy="1545100"/>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The Kitchen Display System (KDS) streamlines kitchen operations by displaying orders directly on a digital screen.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It eliminates the need for printed order tickets, improves order accuracy, and enhances communication between the front and back of the house. </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Once an order is ready, the NCS assigns a number and calls out or displays it for the customer to pick up their order. This minimizes confusion and wait times, creating a smoother, more organized process for both staff and customers.</a:t>
            </a:r>
          </a:p>
        </p:txBody>
      </p:sp>
      <p:cxnSp>
        <p:nvCxnSpPr>
          <p:cNvPr name="Connector 18" id="18"/>
          <p:cNvCxnSpPr/>
          <p:nvPr/>
        </p:nvCxnSpPr>
        <p:spPr>
          <a:xfrm rot="0" flipH="false" flipV="false">
            <a:off x="8247579" y="1866424"/>
            <a:ext cx="0" cy="4447292"/>
          </a:xfrm>
          <a:prstGeom prst="straightConnector1">
            <a:avLst/>
          </a:prstGeom>
          <a:noFill/>
          <a:ln w="12700" cmpd="tri" cap="flat">
            <a:solidFill>
              <a:srgbClr val="000000">
                <a:alpha val="100000"/>
              </a:srgbClr>
            </a:solidFill>
            <a:prstDash val="solid"/>
            <a:headEnd type="none" w="med" len="med"/>
            <a:tailEnd type="none" w="med" len="med"/>
          </a:ln>
        </p:spPr>
      </p:cxnSp>
      <p:pic>
        <p:nvPicPr>
          <p:cNvPr name="Picture 19" id="19"/>
          <p:cNvPicPr>
            <a:picLocks noChangeAspect="true"/>
          </p:cNvPicPr>
          <p:nvPr/>
        </p:nvPicPr>
        <p:blipFill>
          <a:blip r:embed="rId6"/>
          <a:srcRect l="0" r="0" t="0" b="0"/>
          <a:stretch>
            <a:fillRect/>
          </a:stretch>
        </p:blipFill>
        <p:spPr>
          <a:xfrm rot="0" flipH="false" flipV="false">
            <a:off x="10678716" y="-170200"/>
            <a:ext cx="1326900" cy="1326900"/>
          </a:xfrm>
          <a:prstGeom prst="rect">
            <a:avLst/>
          </a:prstGeom>
          <a:ln w="12700">
            <a:noFill/>
            <a:prstDash val="solid"/>
          </a:ln>
        </p:spPr>
      </p:pic>
      <p:pic>
        <p:nvPicPr>
          <p:cNvPr name="Picture 20" id="20"/>
          <p:cNvPicPr>
            <a:picLocks noChangeAspect="true"/>
          </p:cNvPicPr>
          <p:nvPr/>
        </p:nvPicPr>
        <p:blipFill>
          <a:blip r:embed="rId7"/>
          <a:srcRect l="24536" r="28222" t="21526" b="13899"/>
          <a:stretch>
            <a:fillRect/>
          </a:stretch>
        </p:blipFill>
        <p:spPr>
          <a:xfrm rot="0" flipH="false" flipV="false">
            <a:off x="1285539" y="1594389"/>
            <a:ext cx="1342226" cy="1027428"/>
          </a:xfrm>
          <a:prstGeom prst="rect">
            <a:avLst/>
          </a:prstGeom>
          <a:ln w="12700">
            <a:noFill/>
            <a:prstDash val="solid"/>
          </a:ln>
        </p:spPr>
      </p:pic>
      <p:sp>
        <p:nvSpPr>
          <p:cNvPr name="AutoShape 21" id="21"/>
          <p:cNvSpPr/>
          <p:nvPr/>
        </p:nvSpPr>
        <p:spPr>
          <a:xfrm rot="0" flipH="false" flipV="false">
            <a:off x="25187" y="1008414"/>
            <a:ext cx="10981479" cy="615553"/>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Now that we've conquered the Core Features like champs, let’s take a look at some extra features that merchants can add to make their operations smoother and a bit more </a:t>
            </a:r>
            <a:r>
              <a:rPr lang="en-US" b="false" i="true" strike="noStrike" u="none" sz="1200">
                <a:solidFill>
                  <a:srgbClr val="000000"/>
                </a:solidFill>
                <a:latin typeface="Roboto"/>
                <a:ea typeface="Roboto"/>
                <a:cs typeface="Roboto"/>
                <a:sym typeface="Roboto"/>
              </a:rPr>
              <a:t>magical</a:t>
            </a:r>
            <a:r>
              <a:rPr lang="en-US" b="false" i="false" strike="noStrike" u="none" sz="1200">
                <a:solidFill>
                  <a:srgbClr val="000000"/>
                </a:solidFill>
                <a:latin typeface="Roboto"/>
                <a:ea typeface="Roboto"/>
                <a:cs typeface="Roboto"/>
                <a:sym typeface="Roboto"/>
              </a:rPr>
              <a:t>.</a:t>
            </a:r>
            <a:endParaRPr lang="en-US" sz="1100"/>
          </a:p>
        </p:txBody>
      </p:sp>
      <p:sp>
        <p:nvSpPr>
          <p:cNvPr name="AutoShape 22" id="22"/>
          <p:cNvSpPr/>
          <p:nvPr/>
        </p:nvSpPr>
        <p:spPr>
          <a:xfrm rot="0" flipH="false" flipV="false">
            <a:off x="483431"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8" tooltip="https://care.storehub.com/en/collections/11324466-pos-multiple-register-sync-mrs">
                  <a:extLst>
                    <a:ext uri="{A12FA001-AC4F-418D-AE19-62706E023703}">
                      <ahyp:hlinkClr xmlns:ahyp="http://schemas.microsoft.com/office/drawing/2018/hyperlinkcolor" val="tx"/>
                    </a:ext>
                  </a:extLst>
                </a:hlinkClick>
              </a:rPr>
              <a:t>Here</a:t>
            </a:r>
            <a:endParaRPr lang="en-US" sz="1100"/>
          </a:p>
        </p:txBody>
      </p:sp>
      <p:pic>
        <p:nvPicPr>
          <p:cNvPr name="Picture 23" id="23"/>
          <p:cNvPicPr>
            <a:picLocks noChangeAspect="true"/>
          </p:cNvPicPr>
          <p:nvPr/>
        </p:nvPicPr>
        <p:blipFill>
          <a:blip r:embed="rId9"/>
          <a:srcRect l="0" r="0" t="0" b="0"/>
          <a:stretch>
            <a:fillRect/>
          </a:stretch>
        </p:blipFill>
        <p:spPr>
          <a:xfrm rot="0" flipH="false" flipV="false">
            <a:off x="422335" y="6146312"/>
            <a:ext cx="435271" cy="435271"/>
          </a:xfrm>
          <a:prstGeom prst="rect">
            <a:avLst/>
          </a:prstGeom>
          <a:ln w="12700">
            <a:noFill/>
            <a:prstDash val="solid"/>
          </a:ln>
        </p:spPr>
      </p:pic>
      <p:sp>
        <p:nvSpPr>
          <p:cNvPr name="AutoShape 24" id="24"/>
          <p:cNvSpPr/>
          <p:nvPr/>
        </p:nvSpPr>
        <p:spPr>
          <a:xfrm rot="0" flipH="false" flipV="false">
            <a:off x="4963794"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0" tooltip="https://care.storehub.com/en/collections/11283589-external-integrations-food-delivery-integration">
                  <a:extLst>
                    <a:ext uri="{A12FA001-AC4F-418D-AE19-62706E023703}">
                      <ahyp:hlinkClr xmlns:ahyp="http://schemas.microsoft.com/office/drawing/2018/hyperlinkcolor" val="tx"/>
                    </a:ext>
                  </a:extLst>
                </a:hlinkClick>
              </a:rPr>
              <a:t>Here</a:t>
            </a:r>
            <a:endParaRPr lang="en-US" sz="1100"/>
          </a:p>
        </p:txBody>
      </p:sp>
      <p:pic>
        <p:nvPicPr>
          <p:cNvPr name="Picture 25" id="25"/>
          <p:cNvPicPr>
            <a:picLocks noChangeAspect="true"/>
          </p:cNvPicPr>
          <p:nvPr/>
        </p:nvPicPr>
        <p:blipFill>
          <a:blip r:embed="rId9"/>
          <a:srcRect l="0" r="0" t="0" b="0"/>
          <a:stretch>
            <a:fillRect/>
          </a:stretch>
        </p:blipFill>
        <p:spPr>
          <a:xfrm rot="0" flipH="false" flipV="false">
            <a:off x="4902698" y="6146312"/>
            <a:ext cx="435271" cy="435271"/>
          </a:xfrm>
          <a:prstGeom prst="rect">
            <a:avLst/>
          </a:prstGeom>
          <a:ln w="12700">
            <a:noFill/>
            <a:prstDash val="solid"/>
          </a:ln>
        </p:spPr>
      </p:pic>
      <p:sp>
        <p:nvSpPr>
          <p:cNvPr name="AutoShape 26" id="26"/>
          <p:cNvSpPr/>
          <p:nvPr/>
        </p:nvSpPr>
        <p:spPr>
          <a:xfrm rot="0" flipH="false" flipV="false">
            <a:off x="8877223" y="6194561"/>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1" tooltip="https://care.storehub.com/en/collections/11388207-kitchen-display-system">
                  <a:extLst>
                    <a:ext uri="{A12FA001-AC4F-418D-AE19-62706E023703}">
                      <ahyp:hlinkClr xmlns:ahyp="http://schemas.microsoft.com/office/drawing/2018/hyperlinkcolor" val="tx"/>
                    </a:ext>
                  </a:extLst>
                </a:hlinkClick>
              </a:rPr>
              <a:t>Here</a:t>
            </a:r>
            <a:endParaRPr lang="en-US" sz="1100"/>
          </a:p>
        </p:txBody>
      </p:sp>
      <p:pic>
        <p:nvPicPr>
          <p:cNvPr name="Picture 27" id="27"/>
          <p:cNvPicPr>
            <a:picLocks noChangeAspect="true"/>
          </p:cNvPicPr>
          <p:nvPr/>
        </p:nvPicPr>
        <p:blipFill>
          <a:blip r:embed="rId9"/>
          <a:srcRect l="0" r="0" t="0" b="0"/>
          <a:stretch>
            <a:fillRect/>
          </a:stretch>
        </p:blipFill>
        <p:spPr>
          <a:xfrm rot="0" flipH="false" flipV="false">
            <a:off x="8816127" y="6148428"/>
            <a:ext cx="435271" cy="435271"/>
          </a:xfrm>
          <a:prstGeom prst="rect">
            <a:avLst/>
          </a:prstGeom>
          <a:ln w="12700">
            <a:noFill/>
            <a:prstDash val="solid"/>
          </a:ln>
        </p:spPr>
      </p:pic>
      <p:pic>
        <p:nvPicPr>
          <p:cNvPr name="Picture 28" id="28"/>
          <p:cNvPicPr>
            <a:picLocks noChangeAspect="true"/>
          </p:cNvPicPr>
          <p:nvPr/>
        </p:nvPicPr>
        <p:blipFill>
          <a:blip r:embed="rId12"/>
          <a:srcRect l="0" r="0" t="0" b="0"/>
          <a:stretch>
            <a:fillRect/>
          </a:stretch>
        </p:blipFill>
        <p:spPr>
          <a:xfrm rot="0" flipH="false" flipV="false">
            <a:off x="5557080" y="1783806"/>
            <a:ext cx="1515913" cy="852701"/>
          </a:xfrm>
          <a:prstGeom prst="rect">
            <a:avLst/>
          </a:prstGeom>
          <a:ln w="12700">
            <a:noFill/>
            <a:prstDash val="solid"/>
          </a:ln>
        </p:spPr>
      </p:pic>
      <p:pic>
        <p:nvPicPr>
          <p:cNvPr name="Picture 29" id="29"/>
          <p:cNvPicPr>
            <a:picLocks noChangeAspect="true"/>
          </p:cNvPicPr>
          <p:nvPr/>
        </p:nvPicPr>
        <p:blipFill>
          <a:blip r:embed="rId13"/>
          <a:srcRect l="0" r="0" t="0" b="0"/>
          <a:stretch>
            <a:fillRect/>
          </a:stretch>
        </p:blipFill>
        <p:spPr>
          <a:xfrm rot="0" flipH="false" flipV="false">
            <a:off x="4609178" y="2023454"/>
            <a:ext cx="1148638" cy="518928"/>
          </a:xfrm>
          <a:prstGeom prst="rect">
            <a:avLst/>
          </a:prstGeom>
          <a:ln w="12700">
            <a:noFill/>
            <a:prstDash val="solid"/>
          </a:ln>
        </p:spPr>
      </p:pic>
      <p:pic>
        <p:nvPicPr>
          <p:cNvPr name="Picture 30" id="30"/>
          <p:cNvPicPr>
            <a:picLocks noChangeAspect="true"/>
          </p:cNvPicPr>
          <p:nvPr/>
        </p:nvPicPr>
        <p:blipFill>
          <a:blip r:embed="rId14"/>
          <a:srcRect l="0" r="0" t="0" b="0"/>
          <a:stretch>
            <a:fillRect/>
          </a:stretch>
        </p:blipFill>
        <p:spPr>
          <a:xfrm rot="0" flipH="false" flipV="false">
            <a:off x="2775852" y="1580589"/>
            <a:ext cx="1081607" cy="1020767"/>
          </a:xfrm>
          <a:prstGeom prst="rect">
            <a:avLst/>
          </a:prstGeom>
          <a:ln w="12700">
            <a:noFill/>
            <a:prstDash val="solid"/>
          </a:ln>
        </p:spPr>
      </p:pic>
      <p:pic>
        <p:nvPicPr>
          <p:cNvPr name="Picture 31" id="31"/>
          <p:cNvPicPr>
            <a:picLocks noChangeAspect="true"/>
          </p:cNvPicPr>
          <p:nvPr/>
        </p:nvPicPr>
        <p:blipFill>
          <a:blip r:embed="rId14"/>
          <a:srcRect l="0" r="0" t="0" b="0"/>
          <a:stretch>
            <a:fillRect/>
          </a:stretch>
        </p:blipFill>
        <p:spPr>
          <a:xfrm rot="0" flipH="false" flipV="false">
            <a:off x="7058535" y="1580589"/>
            <a:ext cx="1081607" cy="1020767"/>
          </a:xfrm>
          <a:prstGeom prst="rect">
            <a:avLst/>
          </a:prstGeom>
          <a:ln w="12700">
            <a:noFill/>
            <a:prstDash val="solid"/>
          </a:ln>
        </p:spPr>
      </p:pic>
      <p:pic>
        <p:nvPicPr>
          <p:cNvPr name="Picture 32" id="32"/>
          <p:cNvPicPr>
            <a:picLocks noChangeAspect="true"/>
          </p:cNvPicPr>
          <p:nvPr/>
        </p:nvPicPr>
        <p:blipFill>
          <a:blip r:embed="rId14"/>
          <a:srcRect l="0" r="0" t="0" b="0"/>
          <a:stretch>
            <a:fillRect/>
          </a:stretch>
        </p:blipFill>
        <p:spPr>
          <a:xfrm rot="0" flipH="false" flipV="false">
            <a:off x="10984677" y="1556410"/>
            <a:ext cx="1081607" cy="1020767"/>
          </a:xfrm>
          <a:prstGeom prst="rect">
            <a:avLst/>
          </a:prstGeom>
          <a:ln w="12700">
            <a:noFill/>
            <a:prstDash val="solid"/>
          </a:ln>
        </p:spPr>
      </p:pic>
      <p:pic>
        <p:nvPicPr>
          <p:cNvPr name="Picture 33" id="33"/>
          <p:cNvPicPr>
            <a:picLocks noChangeAspect="true"/>
          </p:cNvPicPr>
          <p:nvPr/>
        </p:nvPicPr>
        <p:blipFill>
          <a:blip r:embed="rId15"/>
          <a:srcRect l="0" r="0" t="0" b="0"/>
          <a:stretch>
            <a:fillRect/>
          </a:stretch>
        </p:blipFill>
        <p:spPr>
          <a:xfrm rot="0" flipH="false" flipV="false">
            <a:off x="8883153" y="1771717"/>
            <a:ext cx="927694" cy="927694"/>
          </a:xfrm>
          <a:prstGeom prst="rect">
            <a:avLst/>
          </a:prstGeom>
          <a:ln w="12700">
            <a:noFill/>
            <a:prstDash val="solid"/>
          </a:ln>
        </p:spPr>
      </p:pic>
      <p:pic>
        <p:nvPicPr>
          <p:cNvPr name="Picture 34" id="34"/>
          <p:cNvPicPr>
            <a:picLocks noChangeAspect="true"/>
          </p:cNvPicPr>
          <p:nvPr/>
        </p:nvPicPr>
        <p:blipFill>
          <a:blip r:embed="rId16"/>
          <a:srcRect l="23566" r="22875" t="8354" b="24034"/>
          <a:stretch>
            <a:fillRect/>
          </a:stretch>
        </p:blipFill>
        <p:spPr>
          <a:xfrm rot="0" flipH="false" flipV="false">
            <a:off x="9851259" y="1891698"/>
            <a:ext cx="1041398" cy="736194"/>
          </a:xfrm>
          <a:prstGeom prst="rect">
            <a:avLst/>
          </a:prstGeom>
          <a:ln w="12700">
            <a:noFill/>
            <a:prstDash val="solid"/>
          </a:ln>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grpSp>
        <p:nvGrpSpPr>
          <p:cNvPr name="Group 4" id="4"/>
          <p:cNvGrpSpPr/>
          <p:nvPr/>
        </p:nvGrpSpPr>
        <p:grpSpPr>
          <a:xfrm>
            <a:off x="4963794" y="2654862"/>
            <a:ext cx="2379255" cy="313063"/>
            <a:chOff x="4963794" y="2654862"/>
            <a:chExt cx="2379255" cy="313063"/>
          </a:xfrm>
        </p:grpSpPr>
        <p:pic>
          <p:nvPicPr>
            <p:cNvPr name="Picture 5" id="5"/>
            <p:cNvPicPr>
              <a:picLocks noChangeAspect="true"/>
            </p:cNvPicPr>
            <p:nvPr/>
          </p:nvPicPr>
          <p:blipFill>
            <a:blip r:embed="rId3"/>
            <a:stretch>
              <a:fillRect/>
            </a:stretch>
          </p:blipFill>
          <p:spPr>
            <a:xfrm rot="0" flipH="false" flipV="false">
              <a:off x="4963794" y="2654862"/>
              <a:ext cx="2379255" cy="313063"/>
            </a:xfrm>
            <a:prstGeom prst="rect">
              <a:avLst/>
            </a:prstGeom>
            <a:ln w="25400">
              <a:noFill/>
              <a:prstDash val="solid"/>
            </a:ln>
          </p:spPr>
        </p:pic>
        <p:sp>
          <p:nvSpPr>
            <p:cNvPr name="AutoShape 6" id="6"/>
            <p:cNvSpPr/>
            <p:nvPr/>
          </p:nvSpPr>
          <p:spPr>
            <a:xfrm rot="0" flipH="false" flipV="false">
              <a:off x="4963794" y="2654862"/>
              <a:ext cx="2379255"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Marketplace Integration</a:t>
              </a:r>
              <a:endParaRPr lang="en-US" sz="1100"/>
            </a:p>
          </p:txBody>
        </p:sp>
      </p:grpSp>
      <p:grpSp>
        <p:nvGrpSpPr>
          <p:cNvPr name="Group 7" id="7"/>
          <p:cNvGrpSpPr/>
          <p:nvPr/>
        </p:nvGrpSpPr>
        <p:grpSpPr>
          <a:xfrm>
            <a:off x="829225" y="2654862"/>
            <a:ext cx="2254855" cy="313063"/>
            <a:chOff x="829225" y="2654862"/>
            <a:chExt cx="2254855" cy="313063"/>
          </a:xfrm>
        </p:grpSpPr>
        <p:pic>
          <p:nvPicPr>
            <p:cNvPr name="Picture 8" id="8"/>
            <p:cNvPicPr>
              <a:picLocks noChangeAspect="true"/>
            </p:cNvPicPr>
            <p:nvPr/>
          </p:nvPicPr>
          <p:blipFill>
            <a:blip r:embed="rId4"/>
            <a:stretch>
              <a:fillRect/>
            </a:stretch>
          </p:blipFill>
          <p:spPr>
            <a:xfrm rot="0" flipH="false" flipV="false">
              <a:off x="829225" y="2654862"/>
              <a:ext cx="2254855" cy="313063"/>
            </a:xfrm>
            <a:prstGeom prst="rect">
              <a:avLst/>
            </a:prstGeom>
            <a:ln w="25400">
              <a:noFill/>
              <a:prstDash val="solid"/>
            </a:ln>
          </p:spPr>
        </p:pic>
        <p:sp>
          <p:nvSpPr>
            <p:cNvPr name="AutoShape 9" id="9"/>
            <p:cNvSpPr/>
            <p:nvPr/>
          </p:nvSpPr>
          <p:spPr>
            <a:xfrm rot="0" flipH="false" flipV="false">
              <a:off x="829225" y="2654862"/>
              <a:ext cx="2254855"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E-Invoice</a:t>
              </a:r>
              <a:endParaRPr lang="en-US" sz="1100"/>
            </a:p>
          </p:txBody>
        </p:sp>
      </p:grpSp>
      <p:sp>
        <p:nvSpPr>
          <p:cNvPr name="AutoShape 10" id="10"/>
          <p:cNvSpPr/>
          <p:nvPr/>
        </p:nvSpPr>
        <p:spPr>
          <a:xfrm rot="0" flipH="false" flipV="false">
            <a:off x="-12604" y="538397"/>
            <a:ext cx="10522500" cy="609600"/>
          </a:xfrm>
          <a:prstGeom prst="rect">
            <a:avLst/>
          </a:prstGeom>
          <a:noFill/>
          <a:ln w="12700">
            <a:noFill/>
            <a:prstDash val="solid"/>
          </a:ln>
        </p:spPr>
        <p:txBody>
          <a:bodyPr anchor="t" rtlCol="false" wrap="square" lIns="121900" rIns="121900" tIns="121900" bIns="121900">
            <a:spAutoFit/>
          </a:bodyPr>
          <a:lstStyle/>
          <a:p>
            <a:pPr algn="l" indent="0">
              <a:lnSpc>
                <a:spcPct val="100000"/>
              </a:lnSpc>
              <a:defRPr/>
            </a:pPr>
            <a:r>
              <a:rPr lang="en-US" b="true" i="false" strike="noStrike" u="none" sz="2400">
                <a:solidFill>
                  <a:srgbClr val="000000"/>
                </a:solidFill>
                <a:latin typeface="Signika"/>
                <a:ea typeface="Signika"/>
                <a:cs typeface="Signika"/>
                <a:sym typeface="Signika"/>
              </a:rPr>
              <a:t>Supporting Features (Cont.)</a:t>
            </a:r>
            <a:endParaRPr lang="en-US" sz="1100"/>
          </a:p>
        </p:txBody>
      </p:sp>
      <p:sp>
        <p:nvSpPr>
          <p:cNvPr name="AutoShape 11" id="11"/>
          <p:cNvSpPr/>
          <p:nvPr/>
        </p:nvSpPr>
        <p:spPr>
          <a:xfrm rot="0" flipH="false" flipV="false">
            <a:off x="235601" y="3047543"/>
            <a:ext cx="3846677" cy="2119254"/>
          </a:xfrm>
          <a:prstGeom prst="rect">
            <a:avLst/>
          </a:prstGeom>
          <a:noFill/>
          <a:ln w="12700">
            <a:noFill/>
            <a:prstDash val="solid"/>
          </a:ln>
        </p:spPr>
        <p:txBody>
          <a:bodyPr anchor="t" rtlCol="false" lIns="91425" rIns="91425" tIns="45700" bIns="45700"/>
          <a:lstStyle/>
          <a:p>
            <a:pPr algn="l" indent="-127000" marL="127000">
              <a:lnSpc>
                <a:spcPct val="200000"/>
              </a:lnSpc>
              <a:buClr>
                <a:srgbClr val="000000"/>
              </a:buClr>
              <a:buChar char="•"/>
              <a:defRPr/>
            </a:pPr>
            <a:r>
              <a:rPr lang="en-US" b="false" i="false" strike="noStrike" u="none" sz="1000">
                <a:solidFill>
                  <a:srgbClr val="000000"/>
                </a:solidFill>
                <a:latin typeface="Roboto"/>
                <a:ea typeface="Roboto"/>
                <a:cs typeface="Roboto"/>
                <a:sym typeface="Roboto"/>
              </a:rPr>
              <a:t>Only applicable to Malaysia.</a:t>
            </a:r>
            <a:endParaRPr lang="en-US" sz="1100"/>
          </a:p>
          <a:p>
            <a:pPr algn="l" indent="-127000" marL="127000">
              <a:lnSpc>
                <a:spcPct val="200000"/>
              </a:lnSpc>
              <a:buClr>
                <a:srgbClr val="000000"/>
              </a:buClr>
              <a:buChar char="•"/>
            </a:pPr>
            <a:r>
              <a:rPr lang="en-US" b="false" i="false" strike="noStrike" u="none" sz="1000">
                <a:solidFill>
                  <a:srgbClr val="000000"/>
                </a:solidFill>
                <a:latin typeface="Roboto"/>
                <a:ea typeface="Roboto"/>
                <a:cs typeface="Roboto"/>
                <a:sym typeface="Roboto"/>
              </a:rPr>
              <a:t>An </a:t>
            </a:r>
            <a:r>
              <a:rPr lang="en-US" b="true" i="false" strike="noStrike" u="none" sz="1000">
                <a:solidFill>
                  <a:srgbClr val="000000"/>
                </a:solidFill>
                <a:latin typeface="Roboto"/>
                <a:ea typeface="Roboto"/>
                <a:cs typeface="Roboto"/>
                <a:sym typeface="Roboto"/>
              </a:rPr>
              <a:t>e-Invoice</a:t>
            </a:r>
            <a:r>
              <a:rPr lang="en-US" b="false" i="false" strike="noStrike" u="none" sz="1000">
                <a:solidFill>
                  <a:srgbClr val="000000"/>
                </a:solidFill>
                <a:latin typeface="Roboto"/>
                <a:ea typeface="Roboto"/>
                <a:cs typeface="Roboto"/>
                <a:sym typeface="Roboto"/>
              </a:rPr>
              <a:t> is a digital transaction record between a supplier and buyer, replacing traditional paper or electronic documents like invoices, credit notes, and debit notes.</a:t>
            </a:r>
          </a:p>
          <a:p>
            <a:pPr algn="l" indent="-127000" marL="127000">
              <a:lnSpc>
                <a:spcPct val="200000"/>
              </a:lnSpc>
              <a:buClr>
                <a:srgbClr val="000000"/>
              </a:buClr>
              <a:buChar char="•"/>
            </a:pPr>
            <a:r>
              <a:rPr lang="en-US" b="false" i="false" strike="noStrike" u="none" sz="1000">
                <a:solidFill>
                  <a:srgbClr val="000000"/>
                </a:solidFill>
                <a:latin typeface="Roboto"/>
                <a:ea typeface="Roboto"/>
                <a:cs typeface="Roboto"/>
                <a:sym typeface="Roboto"/>
              </a:rPr>
              <a:t>It includes key details such as supplier and buyer information, item descriptions, quantities, prices before tax, tax amounts, and the total, ensuring smooth business operations.</a:t>
            </a:r>
          </a:p>
          <a:p>
            <a:pPr algn="l" indent="0">
              <a:lnSpc>
                <a:spcPct val="200000"/>
              </a:lnSpc>
            </a:pPr>
            <a:r>
              <a:rPr lang="en-US" b="false" i="false" strike="noStrike" u="none" sz="1400">
                <a:solidFill>
                  <a:srgbClr val="000000"/>
                </a:solidFill>
                <a:latin typeface="Arial"/>
                <a:ea typeface="Arial"/>
                <a:cs typeface="Arial"/>
                <a:sym typeface="Arial"/>
              </a:rPr>
              <a:t> </a:t>
            </a:r>
          </a:p>
        </p:txBody>
      </p:sp>
      <p:cxnSp>
        <p:nvCxnSpPr>
          <p:cNvPr name="Connector 12" id="12"/>
          <p:cNvCxnSpPr/>
          <p:nvPr/>
        </p:nvCxnSpPr>
        <p:spPr>
          <a:xfrm rot="0" flipH="false" flipV="false">
            <a:off x="4245535" y="1866473"/>
            <a:ext cx="0" cy="4447292"/>
          </a:xfrm>
          <a:prstGeom prst="straightConnector1">
            <a:avLst/>
          </a:prstGeom>
          <a:noFill/>
          <a:ln w="12700" cmpd="tri" cap="flat">
            <a:solidFill>
              <a:srgbClr val="000000">
                <a:alpha val="100000"/>
              </a:srgbClr>
            </a:solidFill>
            <a:prstDash val="solid"/>
            <a:headEnd type="none" w="med" len="med"/>
            <a:tailEnd type="none" w="med" len="med"/>
          </a:ln>
        </p:spPr>
      </p:cxnSp>
      <p:sp>
        <p:nvSpPr>
          <p:cNvPr name="AutoShape 13" id="13"/>
          <p:cNvSpPr/>
          <p:nvPr/>
        </p:nvSpPr>
        <p:spPr>
          <a:xfrm rot="0" flipH="false" flipV="false">
            <a:off x="4408793" y="3131657"/>
            <a:ext cx="3695700" cy="2590800"/>
          </a:xfrm>
          <a:prstGeom prst="rect">
            <a:avLst/>
          </a:prstGeom>
          <a:noFill/>
          <a:ln w="12700">
            <a:noFill/>
            <a:prstDash val="solid"/>
          </a:ln>
        </p:spPr>
        <p:txBody>
          <a:bodyPr anchor="t" rtlCol="false" wrap="square" lIns="91425" rIns="91425" tIns="45700" bIns="45700">
            <a:spAutoFit/>
          </a:bodyPr>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Marketplace Integration with Sellercraft allows merchants to seamlessly connect their StoreHub account with multiple online marketplaces </a:t>
            </a:r>
            <a:r>
              <a:rPr lang="en-US" b="false" i="true" strike="noStrike" u="none" sz="1000">
                <a:solidFill>
                  <a:srgbClr val="000000"/>
                </a:solidFill>
                <a:latin typeface="Roboto"/>
                <a:ea typeface="Roboto"/>
                <a:cs typeface="Roboto"/>
                <a:sym typeface="Roboto"/>
              </a:rPr>
              <a:t>(Lazada, Shopee, etc)</a:t>
            </a:r>
            <a:r>
              <a:rPr lang="en-US" b="false" i="false" strike="noStrike" u="none" sz="1000">
                <a:solidFill>
                  <a:srgbClr val="000000"/>
                </a:solidFill>
                <a:latin typeface="Roboto"/>
                <a:ea typeface="Roboto"/>
                <a:cs typeface="Roboto"/>
                <a:sym typeface="Roboto"/>
              </a:rPr>
              <a:t>.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This integration streamlines product listing, inventory management, and order processing, enabling sellers to manage everything from one platform. </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With real-time syncing, merchants can ensure accurate stock levels, reduce manual work, and expand their reach across various marketplaces effortlessly.</a:t>
            </a:r>
          </a:p>
        </p:txBody>
      </p:sp>
      <p:pic>
        <p:nvPicPr>
          <p:cNvPr name="Picture 14" id="14"/>
          <p:cNvPicPr>
            <a:picLocks noChangeAspect="true"/>
          </p:cNvPicPr>
          <p:nvPr/>
        </p:nvPicPr>
        <p:blipFill>
          <a:blip r:embed="rId5"/>
          <a:srcRect l="0" r="0" t="0" b="0"/>
          <a:stretch>
            <a:fillRect/>
          </a:stretch>
        </p:blipFill>
        <p:spPr>
          <a:xfrm rot="0" flipH="false" flipV="false">
            <a:off x="10678716" y="-170200"/>
            <a:ext cx="1326900" cy="1326900"/>
          </a:xfrm>
          <a:prstGeom prst="rect">
            <a:avLst/>
          </a:prstGeom>
          <a:ln w="12700">
            <a:noFill/>
            <a:prstDash val="solid"/>
          </a:ln>
        </p:spPr>
      </p:pic>
      <p:sp>
        <p:nvSpPr>
          <p:cNvPr name="AutoShape 15" id="15"/>
          <p:cNvSpPr/>
          <p:nvPr/>
        </p:nvSpPr>
        <p:spPr>
          <a:xfrm rot="0" flipH="false" flipV="false">
            <a:off x="25187" y="1008414"/>
            <a:ext cx="10981479" cy="645160"/>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Now that we've conquered the Core Features like champs, let’s take a look at some extra features that merchants can add to make their operations smoother and a bit more </a:t>
            </a:r>
            <a:r>
              <a:rPr lang="en-US" b="false" i="true" strike="noStrike" u="none" sz="1200">
                <a:solidFill>
                  <a:srgbClr val="000000"/>
                </a:solidFill>
                <a:latin typeface="Roboto"/>
                <a:ea typeface="Roboto"/>
                <a:cs typeface="Roboto"/>
                <a:sym typeface="Roboto"/>
              </a:rPr>
              <a:t>magical</a:t>
            </a:r>
            <a:r>
              <a:rPr lang="en-US" b="false" i="false" strike="noStrike" u="none" sz="1200">
                <a:solidFill>
                  <a:srgbClr val="000000"/>
                </a:solidFill>
                <a:latin typeface="Roboto"/>
                <a:ea typeface="Roboto"/>
                <a:cs typeface="Roboto"/>
                <a:sym typeface="Roboto"/>
              </a:rPr>
              <a:t>.</a:t>
            </a:r>
            <a:endParaRPr lang="en-US" sz="1100"/>
          </a:p>
        </p:txBody>
      </p:sp>
      <p:sp>
        <p:nvSpPr>
          <p:cNvPr name="AutoShape 16" id="16"/>
          <p:cNvSpPr/>
          <p:nvPr/>
        </p:nvSpPr>
        <p:spPr>
          <a:xfrm rot="0" flipH="false" flipV="false">
            <a:off x="483431"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6" tooltip="https://care.storehub.com/en/collections/11388083-e-invoice">
                  <a:extLst>
                    <a:ext uri="{A12FA001-AC4F-418D-AE19-62706E023703}">
                      <ahyp:hlinkClr xmlns:ahyp="http://schemas.microsoft.com/office/drawing/2018/hyperlinkcolor" val="tx"/>
                    </a:ext>
                  </a:extLst>
                </a:hlinkClick>
              </a:rPr>
              <a:t>Here</a:t>
            </a:r>
            <a:endParaRPr lang="en-US" sz="1100"/>
          </a:p>
        </p:txBody>
      </p:sp>
      <p:pic>
        <p:nvPicPr>
          <p:cNvPr name="Picture 17" id="17"/>
          <p:cNvPicPr>
            <a:picLocks noChangeAspect="true"/>
          </p:cNvPicPr>
          <p:nvPr/>
        </p:nvPicPr>
        <p:blipFill>
          <a:blip r:embed="rId7"/>
          <a:srcRect l="0" r="0" t="0" b="0"/>
          <a:stretch>
            <a:fillRect/>
          </a:stretch>
        </p:blipFill>
        <p:spPr>
          <a:xfrm rot="0" flipH="false" flipV="false">
            <a:off x="422335" y="6146312"/>
            <a:ext cx="435271" cy="435271"/>
          </a:xfrm>
          <a:prstGeom prst="rect">
            <a:avLst/>
          </a:prstGeom>
          <a:ln w="12700">
            <a:noFill/>
            <a:prstDash val="solid"/>
          </a:ln>
        </p:spPr>
      </p:pic>
      <p:sp>
        <p:nvSpPr>
          <p:cNvPr name="AutoShape 18" id="18"/>
          <p:cNvSpPr/>
          <p:nvPr/>
        </p:nvSpPr>
        <p:spPr>
          <a:xfrm rot="0" flipH="false" flipV="false">
            <a:off x="4963794" y="6192445"/>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8" tooltip="https://care.storehub.com/en/collections/11407053-marketplace-integration">
                  <a:extLst>
                    <a:ext uri="{A12FA001-AC4F-418D-AE19-62706E023703}">
                      <ahyp:hlinkClr xmlns:ahyp="http://schemas.microsoft.com/office/drawing/2018/hyperlinkcolor" val="tx"/>
                    </a:ext>
                  </a:extLst>
                </a:hlinkClick>
              </a:rPr>
              <a:t>Here</a:t>
            </a:r>
            <a:endParaRPr lang="en-US" sz="1100"/>
          </a:p>
        </p:txBody>
      </p:sp>
      <p:pic>
        <p:nvPicPr>
          <p:cNvPr name="Picture 19" id="19"/>
          <p:cNvPicPr>
            <a:picLocks noChangeAspect="true"/>
          </p:cNvPicPr>
          <p:nvPr/>
        </p:nvPicPr>
        <p:blipFill>
          <a:blip r:embed="rId7"/>
          <a:srcRect l="0" r="0" t="0" b="0"/>
          <a:stretch>
            <a:fillRect/>
          </a:stretch>
        </p:blipFill>
        <p:spPr>
          <a:xfrm rot="0" flipH="false" flipV="false">
            <a:off x="4902698" y="6146312"/>
            <a:ext cx="435271" cy="435271"/>
          </a:xfrm>
          <a:prstGeom prst="rect">
            <a:avLst/>
          </a:prstGeom>
          <a:ln w="12700">
            <a:noFill/>
            <a:prstDash val="solid"/>
          </a:ln>
        </p:spPr>
      </p:pic>
      <p:pic>
        <p:nvPicPr>
          <p:cNvPr name="Picture 20" id="20"/>
          <p:cNvPicPr>
            <a:picLocks noChangeAspect="true"/>
          </p:cNvPicPr>
          <p:nvPr/>
        </p:nvPicPr>
        <p:blipFill>
          <a:blip r:embed="rId9"/>
          <a:srcRect l="32179" r="31345" t="19159" b="17659"/>
          <a:stretch>
            <a:fillRect/>
          </a:stretch>
        </p:blipFill>
        <p:spPr>
          <a:xfrm rot="0" flipH="false" flipV="false">
            <a:off x="1285539" y="1438488"/>
            <a:ext cx="1473406" cy="1429172"/>
          </a:xfrm>
          <a:prstGeom prst="rect">
            <a:avLst/>
          </a:prstGeom>
          <a:ln w="12700">
            <a:noFill/>
            <a:prstDash val="solid"/>
          </a:ln>
        </p:spPr>
      </p:pic>
      <p:pic>
        <p:nvPicPr>
          <p:cNvPr name="Picture 21" id="21"/>
          <p:cNvPicPr>
            <a:picLocks noChangeAspect="true"/>
          </p:cNvPicPr>
          <p:nvPr/>
        </p:nvPicPr>
        <p:blipFill>
          <a:blip r:embed="rId10"/>
          <a:srcRect l="26650" r="28121" t="30052" b="29916"/>
          <a:stretch>
            <a:fillRect/>
          </a:stretch>
        </p:blipFill>
        <p:spPr>
          <a:xfrm rot="0" flipH="false" flipV="false">
            <a:off x="8626465" y="2006423"/>
            <a:ext cx="943969" cy="467860"/>
          </a:xfrm>
          <a:prstGeom prst="rect">
            <a:avLst/>
          </a:prstGeom>
          <a:ln w="12700">
            <a:noFill/>
            <a:prstDash val="solid"/>
          </a:ln>
        </p:spPr>
      </p:pic>
      <p:cxnSp>
        <p:nvCxnSpPr>
          <p:cNvPr name="Connector 22" id="22"/>
          <p:cNvCxnSpPr/>
          <p:nvPr/>
        </p:nvCxnSpPr>
        <p:spPr>
          <a:xfrm rot="0" flipH="false" flipV="false">
            <a:off x="8333243" y="1899041"/>
            <a:ext cx="0" cy="4447292"/>
          </a:xfrm>
          <a:prstGeom prst="straightConnector1">
            <a:avLst/>
          </a:prstGeom>
          <a:noFill/>
          <a:ln w="12700" cmpd="tri" cap="flat">
            <a:solidFill>
              <a:srgbClr val="000000">
                <a:alpha val="100000"/>
              </a:srgbClr>
            </a:solidFill>
            <a:prstDash val="solid"/>
            <a:headEnd type="none" w="med" len="med"/>
            <a:tailEnd type="none" w="med" len="med"/>
          </a:ln>
        </p:spPr>
      </p:cxnSp>
      <p:grpSp>
        <p:nvGrpSpPr>
          <p:cNvPr name="Group 23" id="23"/>
          <p:cNvGrpSpPr/>
          <p:nvPr/>
        </p:nvGrpSpPr>
        <p:grpSpPr>
          <a:xfrm>
            <a:off x="9169645" y="2654861"/>
            <a:ext cx="2379255" cy="313063"/>
            <a:chOff x="9169645" y="2654861"/>
            <a:chExt cx="2379255" cy="313063"/>
          </a:xfrm>
        </p:grpSpPr>
        <p:pic>
          <p:nvPicPr>
            <p:cNvPr name="Picture 24" id="24"/>
            <p:cNvPicPr>
              <a:picLocks noChangeAspect="true"/>
            </p:cNvPicPr>
            <p:nvPr/>
          </p:nvPicPr>
          <p:blipFill>
            <a:blip r:embed="rId11"/>
            <a:stretch>
              <a:fillRect/>
            </a:stretch>
          </p:blipFill>
          <p:spPr>
            <a:xfrm rot="0" flipH="false" flipV="false">
              <a:off x="9169645" y="2654861"/>
              <a:ext cx="2379255" cy="313063"/>
            </a:xfrm>
            <a:prstGeom prst="rect">
              <a:avLst/>
            </a:prstGeom>
            <a:ln w="25400">
              <a:noFill/>
              <a:prstDash val="solid"/>
            </a:ln>
          </p:spPr>
        </p:pic>
        <p:sp>
          <p:nvSpPr>
            <p:cNvPr name="AutoShape 25" id="25"/>
            <p:cNvSpPr/>
            <p:nvPr/>
          </p:nvSpPr>
          <p:spPr>
            <a:xfrm rot="0" flipH="false" flipV="false">
              <a:off x="9169645" y="2654861"/>
              <a:ext cx="2379255" cy="313063"/>
            </a:xfrm>
            <a:prstGeom prst="rect">
              <a:avLst/>
            </a:prstGeom>
            <a:noFill/>
            <a:ln w="25400">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QR Payments</a:t>
              </a:r>
              <a:endParaRPr lang="en-US" sz="1100"/>
            </a:p>
          </p:txBody>
        </p:sp>
      </p:grpSp>
      <p:pic>
        <p:nvPicPr>
          <p:cNvPr name="Picture 26" id="26"/>
          <p:cNvPicPr>
            <a:picLocks noChangeAspect="true"/>
          </p:cNvPicPr>
          <p:nvPr/>
        </p:nvPicPr>
        <p:blipFill>
          <a:blip r:embed="rId12"/>
          <a:srcRect l="0" r="0" t="0" b="0"/>
          <a:stretch>
            <a:fillRect/>
          </a:stretch>
        </p:blipFill>
        <p:spPr>
          <a:xfrm rot="0" flipH="false" flipV="false">
            <a:off x="5295398" y="1729877"/>
            <a:ext cx="1823349" cy="1021075"/>
          </a:xfrm>
          <a:prstGeom prst="rect">
            <a:avLst/>
          </a:prstGeom>
          <a:ln w="12700">
            <a:noFill/>
            <a:prstDash val="solid"/>
          </a:ln>
        </p:spPr>
      </p:pic>
      <p:sp>
        <p:nvSpPr>
          <p:cNvPr name="AutoShape 27" id="27"/>
          <p:cNvSpPr/>
          <p:nvPr/>
        </p:nvSpPr>
        <p:spPr>
          <a:xfrm rot="0" flipH="false" flipV="false">
            <a:off x="8400976" y="3141704"/>
            <a:ext cx="3690699" cy="2025150"/>
          </a:xfrm>
          <a:prstGeom prst="rect">
            <a:avLst/>
          </a:prstGeom>
          <a:noFill/>
          <a:ln w="12700">
            <a:noFill/>
            <a:prstDash val="solid"/>
          </a:ln>
        </p:spPr>
        <p:txBody>
          <a:bodyPr anchor="t" rtlCol="false" lIns="91425" rIns="91425" tIns="45700" bIns="45700"/>
          <a:lstStyle/>
          <a:p>
            <a:pPr algn="l" indent="-127000" marL="12700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Merchants can accept payments instantly using QR codes—making transactions fast, secure, and hassle-free.</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Customers simply scan the merchant’s QR code using their preferred QR Payment App to complete the transaction.</a:t>
            </a:r>
          </a:p>
          <a:p>
            <a:pPr algn="l" indent="0">
              <a:lnSpc>
                <a:spcPct val="150000"/>
              </a:lnSpc>
            </a:pPr>
            <a:r>
              <a:rPr lang="en-US" b="false" i="false" strike="noStrike" u="none" sz="1400">
                <a:solidFill>
                  <a:srgbClr val="000000"/>
                </a:solidFill>
                <a:latin typeface="Arial"/>
                <a:ea typeface="Arial"/>
                <a:cs typeface="Arial"/>
                <a:sym typeface="Arial"/>
              </a:rPr>
              <a:t/>
            </a:r>
          </a:p>
          <a:p>
            <a:pPr algn="l" indent="-127000" marL="127000">
              <a:lnSpc>
                <a:spcPct val="150000"/>
              </a:lnSpc>
              <a:buClr>
                <a:srgbClr val="000000"/>
              </a:buClr>
              <a:buChar char="•"/>
            </a:pPr>
            <a:r>
              <a:rPr lang="en-US" b="false" i="false" strike="noStrike" u="none" sz="1000">
                <a:solidFill>
                  <a:srgbClr val="000000"/>
                </a:solidFill>
                <a:latin typeface="Roboto"/>
                <a:ea typeface="Roboto"/>
                <a:cs typeface="Roboto"/>
                <a:sym typeface="Roboto"/>
              </a:rPr>
              <a:t>Each country supports different QR payment integrations depending on local systems and regulations.</a:t>
            </a:r>
          </a:p>
        </p:txBody>
      </p:sp>
      <p:pic>
        <p:nvPicPr>
          <p:cNvPr name="Picture 28" id="28"/>
          <p:cNvPicPr>
            <a:picLocks noChangeAspect="true"/>
          </p:cNvPicPr>
          <p:nvPr/>
        </p:nvPicPr>
        <p:blipFill>
          <a:blip r:embed="rId13"/>
          <a:srcRect l="0" r="0" t="0" b="0"/>
          <a:stretch>
            <a:fillRect/>
          </a:stretch>
        </p:blipFill>
        <p:spPr>
          <a:xfrm rot="0" flipH="false" flipV="false">
            <a:off x="2648965" y="1591085"/>
            <a:ext cx="1056361" cy="996940"/>
          </a:xfrm>
          <a:prstGeom prst="rect">
            <a:avLst/>
          </a:prstGeom>
          <a:ln w="12700">
            <a:noFill/>
            <a:prstDash val="solid"/>
          </a:ln>
        </p:spPr>
      </p:pic>
      <p:pic>
        <p:nvPicPr>
          <p:cNvPr name="Picture 29" id="29"/>
          <p:cNvPicPr>
            <a:picLocks noChangeAspect="true"/>
          </p:cNvPicPr>
          <p:nvPr/>
        </p:nvPicPr>
        <p:blipFill>
          <a:blip r:embed="rId13"/>
          <a:srcRect l="0" r="0" t="0" b="0"/>
          <a:stretch>
            <a:fillRect/>
          </a:stretch>
        </p:blipFill>
        <p:spPr>
          <a:xfrm rot="0" flipH="false" flipV="false">
            <a:off x="7025348" y="1612325"/>
            <a:ext cx="1056361" cy="996940"/>
          </a:xfrm>
          <a:prstGeom prst="rect">
            <a:avLst/>
          </a:prstGeom>
          <a:ln w="12700">
            <a:noFill/>
            <a:prstDash val="solid"/>
          </a:ln>
        </p:spPr>
      </p:pic>
      <p:pic>
        <p:nvPicPr>
          <p:cNvPr name="Picture 30" id="30"/>
          <p:cNvPicPr>
            <a:picLocks noChangeAspect="true"/>
          </p:cNvPicPr>
          <p:nvPr/>
        </p:nvPicPr>
        <p:blipFill>
          <a:blip r:embed="rId13"/>
          <a:srcRect l="0" r="0" t="0" b="0"/>
          <a:stretch>
            <a:fillRect/>
          </a:stretch>
        </p:blipFill>
        <p:spPr>
          <a:xfrm rot="0" flipH="false" flipV="false">
            <a:off x="10906461" y="1540834"/>
            <a:ext cx="1056361" cy="996940"/>
          </a:xfrm>
          <a:prstGeom prst="rect">
            <a:avLst/>
          </a:prstGeom>
          <a:ln w="12700">
            <a:noFill/>
            <a:prstDash val="solid"/>
          </a:ln>
        </p:spPr>
      </p:pic>
      <p:pic>
        <p:nvPicPr>
          <p:cNvPr name="Picture 31" id="31"/>
          <p:cNvPicPr>
            <a:picLocks noChangeAspect="true"/>
          </p:cNvPicPr>
          <p:nvPr/>
        </p:nvPicPr>
        <p:blipFill>
          <a:blip r:embed="rId14"/>
          <a:srcRect l="0" r="0" t="0" b="0"/>
          <a:stretch>
            <a:fillRect/>
          </a:stretch>
        </p:blipFill>
        <p:spPr>
          <a:xfrm rot="0" flipH="false" flipV="false">
            <a:off x="9570357" y="1653606"/>
            <a:ext cx="1091804" cy="300864"/>
          </a:xfrm>
          <a:prstGeom prst="rect">
            <a:avLst/>
          </a:prstGeom>
          <a:ln w="12700">
            <a:noFill/>
            <a:prstDash val="solid"/>
          </a:ln>
        </p:spPr>
      </p:pic>
      <p:pic>
        <p:nvPicPr>
          <p:cNvPr name="Picture 32" id="32"/>
          <p:cNvPicPr>
            <a:picLocks noChangeAspect="true"/>
          </p:cNvPicPr>
          <p:nvPr/>
        </p:nvPicPr>
        <p:blipFill>
          <a:blip r:embed="rId15"/>
          <a:srcRect l="0" r="0" t="0" b="0"/>
          <a:stretch>
            <a:fillRect/>
          </a:stretch>
        </p:blipFill>
        <p:spPr>
          <a:xfrm rot="0" flipH="false" flipV="false">
            <a:off x="9570357" y="2054984"/>
            <a:ext cx="1171679" cy="372266"/>
          </a:xfrm>
          <a:prstGeom prst="rect">
            <a:avLst/>
          </a:prstGeom>
          <a:ln w="12700">
            <a:noFill/>
            <a:prstDash val="solid"/>
          </a:ln>
        </p:spPr>
      </p:pic>
      <p:graphicFrame>
        <p:nvGraphicFramePr>
          <p:cNvPr name="Table 33" id="33"/>
          <p:cNvGraphicFramePr>
            <a:graphicFrameLocks noGrp="true"/>
          </p:cNvGraphicFramePr>
          <p:nvPr/>
        </p:nvGraphicFramePr>
        <p:xfrm>
          <a:off x="8550376" y="5166854"/>
          <a:ext cx="3455035" cy="1432560"/>
        </p:xfrm>
        <a:graphic>
          <a:graphicData uri="http://schemas.openxmlformats.org/drawingml/2006/table">
            <a:tbl>
              <a:tblPr>
                <a:effectLst/>
              </a:tblPr>
              <a:tblGrid>
                <a:gridCol w="581025"/>
                <a:gridCol w="1432560"/>
                <a:gridCol w="1441450"/>
              </a:tblGrid>
              <a:tr h="365760">
                <a:tc>
                  <a:txBody>
                    <a:bodyPr anchor="t" rtlCol="false"/>
                    <a:lstStyle/>
                    <a:p>
                      <a:pPr algn="ctr" indent="0">
                        <a:lnSpc>
                          <a:spcPct val="100000"/>
                        </a:lnSpc>
                        <a:defRPr/>
                      </a:pPr>
                      <a:r>
                        <a:rPr lang="en-US" b="false" i="false" strike="noStrike" u="none" sz="900">
                          <a:solidFill>
                            <a:srgbClr val="FFFFFF"/>
                          </a:solidFill>
                          <a:latin typeface="Roboto"/>
                          <a:ea typeface="Roboto"/>
                          <a:cs typeface="Roboto"/>
                          <a:sym typeface="Roboto"/>
                        </a:rPr>
                        <a:t>Country</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203864">
                        <a:alpha val="100000"/>
                      </a:srgbClr>
                    </a:solidFill>
                  </a:tcPr>
                </a:tc>
                <a:tc>
                  <a:txBody>
                    <a:bodyPr anchor="t" rtlCol="false"/>
                    <a:lstStyle/>
                    <a:p>
                      <a:pPr algn="ctr" indent="0">
                        <a:lnSpc>
                          <a:spcPct val="100000"/>
                        </a:lnSpc>
                        <a:defRPr/>
                      </a:pPr>
                      <a:r>
                        <a:rPr lang="en-US" b="false" i="false" strike="noStrike" u="none" sz="900">
                          <a:solidFill>
                            <a:srgbClr val="FFFFFF"/>
                          </a:solidFill>
                          <a:latin typeface="Roboto"/>
                          <a:ea typeface="Roboto"/>
                          <a:cs typeface="Roboto"/>
                          <a:sym typeface="Roboto"/>
                        </a:rPr>
                        <a:t>QR Payment Channel</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203864">
                        <a:alpha val="100000"/>
                      </a:srgbClr>
                    </a:solidFill>
                  </a:tcPr>
                </a:tc>
                <a:tc>
                  <a:txBody>
                    <a:bodyPr anchor="t" rtlCol="false"/>
                    <a:lstStyle/>
                    <a:p>
                      <a:pPr algn="ctr" indent="0">
                        <a:lnSpc>
                          <a:spcPct val="100000"/>
                        </a:lnSpc>
                        <a:defRPr/>
                      </a:pPr>
                      <a:r>
                        <a:rPr lang="en-US" b="false" i="false" strike="noStrike" u="none" sz="900">
                          <a:solidFill>
                            <a:srgbClr val="FFFFFF"/>
                          </a:solidFill>
                          <a:latin typeface="Roboto"/>
                          <a:ea typeface="Roboto"/>
                          <a:cs typeface="Roboto"/>
                          <a:sym typeface="Roboto"/>
                        </a:rPr>
                        <a:t>Knowledge Link</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203864">
                        <a:alpha val="100000"/>
                      </a:srgbClr>
                    </a:solidFill>
                  </a:tcPr>
                </a:tc>
              </a:tr>
              <a:tr h="355600">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MY</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Maybank QR</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hlinkClick r:id="rId16" tooltip="https://care.storehub.com/en/articles/7232595-qr-payment-my-how-to-enable-duitnow-maybank-qr-pay-biz">
                            <a:extLst>
                              <a:ext uri="{A12FA001-AC4F-418D-AE19-62706E023703}">
                                <ahyp:hlinkClr xmlns:ahyp="http://schemas.microsoft.com/office/drawing/2018/hyperlinkcolor" val="tx"/>
                              </a:ext>
                            </a:extLst>
                          </a:hlinkClick>
                        </a:rPr>
                        <a:t>Here</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r>
              <a:tr h="355600">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TH</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K-Bank</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hlinkClick r:id="rId17" tooltip="https://care.storehub.com/en/articles/7193370-qr-payment-th-how-to-integrate-k-bank-qr-payment-with-storehub">
                            <a:extLst>
                              <a:ext uri="{A12FA001-AC4F-418D-AE19-62706E023703}">
                                <ahyp:hlinkClr xmlns:ahyp="http://schemas.microsoft.com/office/drawing/2018/hyperlinkcolor" val="tx"/>
                              </a:ext>
                            </a:extLst>
                          </a:hlinkClick>
                        </a:rPr>
                        <a:t>Here</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r>
              <a:tr h="355600">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PH</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rPr>
                        <a:t>QR Ph</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c>
                  <a:txBody>
                    <a:bodyPr anchor="t" rtlCol="false"/>
                    <a:lstStyle/>
                    <a:p>
                      <a:pPr algn="ctr" indent="0">
                        <a:lnSpc>
                          <a:spcPct val="100000"/>
                        </a:lnSpc>
                        <a:defRPr/>
                      </a:pPr>
                      <a:r>
                        <a:rPr lang="en-US" b="false" i="false" strike="noStrike" u="none" sz="900">
                          <a:solidFill>
                            <a:srgbClr val="000000"/>
                          </a:solidFill>
                          <a:latin typeface="Roboto"/>
                          <a:ea typeface="Roboto"/>
                          <a:cs typeface="Roboto"/>
                          <a:sym typeface="Roboto"/>
                          <a:hlinkClick r:id="rId18" tooltip="https://care.storehub.com/en/articles/10717171-ph-enable-qr-ph-payments">
                            <a:extLst>
                              <a:ext uri="{A12FA001-AC4F-418D-AE19-62706E023703}">
                                <ahyp:hlinkClr xmlns:ahyp="http://schemas.microsoft.com/office/drawing/2018/hyperlinkcolor" val="tx"/>
                              </a:ext>
                            </a:extLst>
                          </a:hlinkClick>
                        </a:rPr>
                        <a:t>Here</a:t>
                      </a:r>
                      <a:endParaRPr lang="en-US" sz="1100"/>
                    </a:p>
                  </a:txBody>
                  <a:tcPr anchor="ctr" marL="91440" marR="91440" marT="45720" marB="45720">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DEEBF7">
                        <a:alpha val="100000"/>
                      </a:srgbClr>
                    </a:solidFill>
                  </a:tcPr>
                </a:tc>
              </a:tr>
            </a:tbl>
          </a:graphicData>
        </a:graphic>
      </p:graphicFrame>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666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pic>
        <p:nvPicPr>
          <p:cNvPr name="Picture 4" id="4"/>
          <p:cNvPicPr>
            <a:picLocks noChangeAspect="true"/>
          </p:cNvPicPr>
          <p:nvPr/>
        </p:nvPicPr>
        <p:blipFill>
          <a:blip r:embed="rId3"/>
          <a:srcRect l="0" r="0" t="0" b="0"/>
          <a:stretch>
            <a:fillRect/>
          </a:stretch>
        </p:blipFill>
        <p:spPr>
          <a:xfrm rot="0" flipH="false" flipV="false">
            <a:off x="10678716" y="-170200"/>
            <a:ext cx="1326900" cy="1326900"/>
          </a:xfrm>
          <a:prstGeom prst="rect">
            <a:avLst/>
          </a:prstGeom>
          <a:ln w="12700">
            <a:noFill/>
            <a:prstDash val="solid"/>
          </a:ln>
        </p:spPr>
      </p:pic>
      <p:sp>
        <p:nvSpPr>
          <p:cNvPr name="AutoShape 5" id="5"/>
          <p:cNvSpPr/>
          <p:nvPr/>
        </p:nvSpPr>
        <p:spPr>
          <a:xfrm rot="0" flipH="false" flipV="false">
            <a:off x="-30168" y="578854"/>
            <a:ext cx="10522500" cy="479740"/>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2400">
                <a:solidFill>
                  <a:srgbClr val="000000"/>
                </a:solidFill>
                <a:latin typeface="Signika"/>
                <a:ea typeface="Signika"/>
                <a:cs typeface="Signika"/>
                <a:sym typeface="Signika"/>
              </a:rPr>
              <a:t>Payment Features</a:t>
            </a:r>
            <a:endParaRPr lang="en-US" sz="1100"/>
          </a:p>
        </p:txBody>
      </p:sp>
      <p:sp>
        <p:nvSpPr>
          <p:cNvPr name="AutoShape 6" id="6"/>
          <p:cNvSpPr/>
          <p:nvPr/>
        </p:nvSpPr>
        <p:spPr>
          <a:xfrm rot="0" flipH="false" flipV="false">
            <a:off x="60960" y="1084293"/>
            <a:ext cx="11054080" cy="615553"/>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We support various QR payment types, allowing merchants to collect payments from any e-wallet or mobile banking app, with no additional charges. Also, offer a payment terminal, providing an additional option for in-store transactions, allowing merchants to accept card payments, mobile wallets, and QR payments.</a:t>
            </a:r>
            <a:endParaRPr lang="en-US" sz="1100"/>
          </a:p>
        </p:txBody>
      </p:sp>
      <p:grpSp>
        <p:nvGrpSpPr>
          <p:cNvPr name="Group 7" id="7"/>
          <p:cNvGrpSpPr/>
          <p:nvPr/>
        </p:nvGrpSpPr>
        <p:grpSpPr>
          <a:xfrm>
            <a:off x="396741" y="2183741"/>
            <a:ext cx="4165600" cy="1602899"/>
            <a:chOff x="396741" y="2183741"/>
            <a:chExt cx="4165600" cy="1602899"/>
          </a:xfrm>
        </p:grpSpPr>
        <p:sp>
          <p:nvSpPr>
            <p:cNvPr name="AutoShape 8" id="8"/>
            <p:cNvSpPr/>
            <p:nvPr/>
          </p:nvSpPr>
          <p:spPr>
            <a:xfrm rot="0" flipH="false" flipV="false">
              <a:off x="396741" y="2272889"/>
              <a:ext cx="4165600" cy="1513751"/>
            </a:xfrm>
            <a:prstGeom prst="roundRect">
              <a:avLst>
                <a:gd name="adj" fmla="val 9734"/>
              </a:avLst>
            </a:prstGeom>
            <a:solidFill>
              <a:srgbClr val="FCE5CD">
                <a:alpha val="100000"/>
              </a:srgbClr>
            </a:solidFill>
            <a:ln w="12700">
              <a:noFill/>
              <a:prstDash val="solid"/>
            </a:ln>
            <a:effectLst>
              <a:outerShdw dir="5400000" dist="12700" blurRad="190500" algn="bl" rotWithShape="false">
                <a:srgbClr val="000000">
                  <a:alpha val="7000"/>
                </a:srgbClr>
              </a:outerShdw>
            </a:effectLst>
          </p:spPr>
          <p:txBody>
            <a:bodyPr anchor="ctr" rtlCol="false" lIns="91425" rIns="91425" tIns="91425" bIns="91425"/>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9" id="9"/>
            <p:cNvSpPr/>
            <p:nvPr/>
          </p:nvSpPr>
          <p:spPr>
            <a:xfrm rot="0" flipH="false" flipV="false">
              <a:off x="522620" y="2839367"/>
              <a:ext cx="1663500" cy="794100"/>
            </a:xfrm>
            <a:prstGeom prst="rect">
              <a:avLst/>
            </a:prstGeom>
            <a:noFill/>
            <a:ln w="12700">
              <a:noFill/>
              <a:prstDash val="solid"/>
            </a:ln>
          </p:spPr>
          <p:txBody>
            <a:bodyPr anchor="ctr" rtlCol="false" lIns="91425" rIns="91425" tIns="91425" bIns="91425"/>
            <a:lstStyle/>
            <a:p>
              <a:pPr algn="l" indent="-127000" marL="285750">
                <a:lnSpc>
                  <a:spcPct val="150000"/>
                </a:lnSpc>
                <a:buClr>
                  <a:srgbClr val="000000"/>
                </a:buClr>
                <a:buChar char="•"/>
                <a:defRPr/>
              </a:pPr>
              <a:r>
                <a:rPr lang="en-US" b="false" i="false" strike="noStrike" u="none" sz="1000">
                  <a:solidFill>
                    <a:srgbClr val="000000"/>
                  </a:solidFill>
                  <a:latin typeface="Roboto"/>
                  <a:ea typeface="Roboto"/>
                  <a:cs typeface="Roboto"/>
                  <a:sym typeface="Roboto"/>
                </a:rPr>
                <a:t>Credit</a:t>
              </a:r>
              <a:endParaRPr lang="en-US" sz="1100"/>
            </a:p>
            <a:p>
              <a:pPr algn="l" indent="-127000" marL="285750">
                <a:lnSpc>
                  <a:spcPct val="150000"/>
                </a:lnSpc>
                <a:buClr>
                  <a:srgbClr val="000000"/>
                </a:buClr>
                <a:buChar char="•"/>
              </a:pPr>
              <a:r>
                <a:rPr lang="en-US" b="false" i="false" strike="noStrike" u="none" sz="1000">
                  <a:solidFill>
                    <a:srgbClr val="000000"/>
                  </a:solidFill>
                  <a:latin typeface="Roboto"/>
                  <a:ea typeface="Roboto"/>
                  <a:cs typeface="Roboto"/>
                  <a:sym typeface="Roboto"/>
                </a:rPr>
                <a:t>Debit Cards</a:t>
              </a:r>
            </a:p>
            <a:p>
              <a:pPr algn="l" indent="-127000" marL="285750">
                <a:lnSpc>
                  <a:spcPct val="150000"/>
                </a:lnSpc>
                <a:buClr>
                  <a:srgbClr val="000000"/>
                </a:buClr>
                <a:buChar char="•"/>
              </a:pPr>
              <a:r>
                <a:rPr lang="en-US" b="false" i="false" strike="noStrike" u="none" sz="1000">
                  <a:solidFill>
                    <a:srgbClr val="000000"/>
                  </a:solidFill>
                  <a:latin typeface="Roboto"/>
                  <a:ea typeface="Roboto"/>
                  <a:cs typeface="Roboto"/>
                  <a:sym typeface="Roboto"/>
                </a:rPr>
                <a:t>E-Wallets</a:t>
              </a:r>
            </a:p>
            <a:p>
              <a:pPr algn="l" indent="-127000" marL="285750">
                <a:lnSpc>
                  <a:spcPct val="150000"/>
                </a:lnSpc>
                <a:buClr>
                  <a:srgbClr val="000000"/>
                </a:buClr>
                <a:buChar char="•"/>
              </a:pPr>
              <a:r>
                <a:rPr lang="en-US" b="false" i="false" strike="noStrike" u="none" sz="1000">
                  <a:solidFill>
                    <a:srgbClr val="000000"/>
                  </a:solidFill>
                  <a:latin typeface="Roboto"/>
                  <a:ea typeface="Roboto"/>
                  <a:cs typeface="Roboto"/>
                  <a:sym typeface="Roboto"/>
                </a:rPr>
                <a:t>Duit Now</a:t>
              </a:r>
            </a:p>
          </p:txBody>
        </p:sp>
        <p:sp>
          <p:nvSpPr>
            <p:cNvPr name="AutoShape 10" id="10"/>
            <p:cNvSpPr/>
            <p:nvPr/>
          </p:nvSpPr>
          <p:spPr>
            <a:xfrm rot="0" flipH="false" flipV="false">
              <a:off x="559091" y="2365422"/>
              <a:ext cx="1792800" cy="492600"/>
            </a:xfrm>
            <a:prstGeom prst="rect">
              <a:avLst/>
            </a:prstGeom>
            <a:noFill/>
            <a:ln w="12700">
              <a:noFill/>
              <a:prstDash val="solid"/>
            </a:ln>
          </p:spPr>
          <p:txBody>
            <a:bodyPr anchor="t" rtlCol="false" lIns="91425" rIns="91425" tIns="91425" bIns="91425"/>
            <a:lstStyle/>
            <a:p>
              <a:pPr algn="l" indent="0">
                <a:lnSpc>
                  <a:spcPct val="100000"/>
                </a:lnSpc>
                <a:defRPr/>
              </a:pPr>
              <a:r>
                <a:rPr lang="en-US" b="true" i="false" strike="noStrike" u="none" sz="2000">
                  <a:solidFill>
                    <a:srgbClr val="000000"/>
                  </a:solidFill>
                  <a:latin typeface="Roboto"/>
                  <a:ea typeface="Roboto"/>
                  <a:cs typeface="Roboto"/>
                  <a:sym typeface="Roboto"/>
                </a:rPr>
                <a:t>NexGo N5</a:t>
              </a:r>
              <a:endParaRPr lang="en-US" sz="1100"/>
            </a:p>
          </p:txBody>
        </p:sp>
        <p:pic>
          <p:nvPicPr>
            <p:cNvPr name="Picture 11" id="11"/>
            <p:cNvPicPr>
              <a:picLocks noChangeAspect="true"/>
            </p:cNvPicPr>
            <p:nvPr/>
          </p:nvPicPr>
          <p:blipFill>
            <a:blip r:embed="rId4"/>
            <a:srcRect l="8701" r="2769" t="0" b="0"/>
            <a:stretch>
              <a:fillRect/>
            </a:stretch>
          </p:blipFill>
          <p:spPr>
            <a:xfrm rot="0" flipH="false" flipV="false">
              <a:off x="2491993" y="2183741"/>
              <a:ext cx="2009075" cy="1513750"/>
            </a:xfrm>
            <a:prstGeom prst="rect">
              <a:avLst/>
            </a:prstGeom>
            <a:ln w="12700">
              <a:noFill/>
              <a:prstDash val="solid"/>
            </a:ln>
          </p:spPr>
        </p:pic>
      </p:grpSp>
      <p:sp>
        <p:nvSpPr>
          <p:cNvPr name="AutoShape 12" id="12"/>
          <p:cNvSpPr/>
          <p:nvPr/>
        </p:nvSpPr>
        <p:spPr>
          <a:xfrm rot="0" flipH="false" flipV="false">
            <a:off x="181349" y="4161580"/>
            <a:ext cx="4656869" cy="1596574"/>
          </a:xfrm>
          <a:prstGeom prst="rect">
            <a:avLst/>
          </a:prstGeom>
          <a:noFill/>
          <a:ln w="12700">
            <a:noFill/>
            <a:prstDash val="solid"/>
          </a:ln>
        </p:spPr>
        <p:txBody>
          <a:bodyPr anchor="t" rtlCol="false" lIns="91425" rIns="91425" tIns="91425" bIns="91425"/>
          <a:lstStyle/>
          <a:p>
            <a:pPr algn="l" indent="-152400" marL="285750">
              <a:lnSpc>
                <a:spcPct val="150000"/>
              </a:lnSpc>
              <a:buClr>
                <a:srgbClr val="000000"/>
              </a:buClr>
              <a:buChar char="•"/>
              <a:defRPr/>
            </a:pPr>
            <a:r>
              <a:rPr lang="en-US" b="true" i="false" strike="noStrike" u="none" sz="1200">
                <a:solidFill>
                  <a:srgbClr val="000000"/>
                </a:solidFill>
                <a:latin typeface="Roboto"/>
                <a:ea typeface="Roboto"/>
                <a:cs typeface="Roboto"/>
                <a:sym typeface="Roboto"/>
              </a:rPr>
              <a:t>FREE 1st Year Terminal Fee </a:t>
            </a:r>
            <a:r>
              <a:rPr lang="en-US" b="true" i="false" strike="noStrike" u="none" sz="1200">
                <a:solidFill>
                  <a:srgbClr val="FF9419"/>
                </a:solidFill>
                <a:latin typeface="Roboto"/>
                <a:ea typeface="Roboto"/>
                <a:cs typeface="Roboto"/>
                <a:sym typeface="Roboto"/>
              </a:rPr>
              <a:t>(Worth RM588)</a:t>
            </a:r>
            <a:endParaRPr lang="en-US" sz="1100"/>
          </a:p>
          <a:p>
            <a:pPr algn="l" indent="-152400" marL="311150">
              <a:lnSpc>
                <a:spcPct val="150000"/>
              </a:lnSpc>
              <a:buClr>
                <a:srgbClr val="2F2922"/>
              </a:buClr>
              <a:buChar char="•"/>
            </a:pPr>
            <a:r>
              <a:rPr lang="en-US" b="false" i="true" strike="noStrike" u="none" sz="1200">
                <a:solidFill>
                  <a:srgbClr val="2F2922"/>
                </a:solidFill>
                <a:latin typeface="Roboto"/>
                <a:ea typeface="Roboto"/>
                <a:cs typeface="Roboto"/>
                <a:sym typeface="Roboto"/>
              </a:rPr>
              <a:t>Only </a:t>
            </a:r>
            <a:r>
              <a:rPr lang="en-US" b="true" i="true" strike="noStrike" u="none" sz="1200">
                <a:solidFill>
                  <a:srgbClr val="2F2922"/>
                </a:solidFill>
                <a:latin typeface="Roboto"/>
                <a:ea typeface="Roboto"/>
                <a:cs typeface="Roboto"/>
                <a:sym typeface="Roboto"/>
              </a:rPr>
              <a:t>Exclusive </a:t>
            </a:r>
            <a:r>
              <a:rPr lang="en-US" b="false" i="true" strike="noStrike" u="none" sz="1200">
                <a:solidFill>
                  <a:srgbClr val="2F2922"/>
                </a:solidFill>
                <a:latin typeface="Roboto"/>
                <a:ea typeface="Roboto"/>
                <a:cs typeface="Roboto"/>
                <a:sym typeface="Roboto"/>
              </a:rPr>
              <a:t>to </a:t>
            </a:r>
            <a:r>
              <a:rPr lang="en-US" b="true" i="true" strike="noStrike" u="none" sz="1200">
                <a:solidFill>
                  <a:srgbClr val="2F2922"/>
                </a:solidFill>
                <a:latin typeface="Roboto"/>
                <a:ea typeface="Roboto"/>
                <a:cs typeface="Roboto"/>
                <a:sym typeface="Roboto"/>
              </a:rPr>
              <a:t>StoreHub Customers</a:t>
            </a:r>
          </a:p>
          <a:p>
            <a:pPr algn="l" indent="-152400" marL="311150">
              <a:lnSpc>
                <a:spcPct val="150000"/>
              </a:lnSpc>
              <a:buClr>
                <a:srgbClr val="2F2922"/>
              </a:buClr>
              <a:buChar char="•"/>
            </a:pPr>
            <a:r>
              <a:rPr lang="en-US" b="false" i="true" strike="noStrike" u="none" sz="1200">
                <a:solidFill>
                  <a:srgbClr val="2F2922"/>
                </a:solidFill>
                <a:latin typeface="Roboto"/>
                <a:ea typeface="Roboto"/>
                <a:cs typeface="Roboto"/>
                <a:sym typeface="Roboto"/>
              </a:rPr>
              <a:t>2nd year terminal fee can be waived with min. Transaction of RM 30,000/month</a:t>
            </a:r>
          </a:p>
          <a:p>
            <a:pPr algn="l" indent="-152400" marL="285750">
              <a:lnSpc>
                <a:spcPct val="150000"/>
              </a:lnSpc>
              <a:buClr>
                <a:srgbClr val="000000"/>
              </a:buClr>
              <a:buChar char="•"/>
            </a:pPr>
            <a:r>
              <a:rPr lang="en-US" b="true" i="false" strike="noStrike" u="none" sz="1200">
                <a:solidFill>
                  <a:srgbClr val="000000"/>
                </a:solidFill>
                <a:latin typeface="Roboto"/>
                <a:ea typeface="Roboto"/>
                <a:cs typeface="Roboto"/>
                <a:sym typeface="Roboto"/>
              </a:rPr>
              <a:t>Fees (to be paid to our partner, not StoreHub)</a:t>
            </a:r>
          </a:p>
          <a:p>
            <a:pPr algn="l" indent="-152400" marL="311150">
              <a:lnSpc>
                <a:spcPct val="150000"/>
              </a:lnSpc>
              <a:buClr>
                <a:srgbClr val="2F2922"/>
              </a:buClr>
              <a:buChar char="•"/>
            </a:pPr>
            <a:r>
              <a:rPr lang="en-US" b="false" i="true" strike="noStrike" u="none" sz="1200">
                <a:solidFill>
                  <a:srgbClr val="2F2922"/>
                </a:solidFill>
                <a:latin typeface="Roboto"/>
                <a:ea typeface="Roboto"/>
                <a:cs typeface="Roboto"/>
                <a:sym typeface="Roboto"/>
              </a:rPr>
              <a:t>RM130 Installation Fees</a:t>
            </a:r>
          </a:p>
          <a:p>
            <a:pPr algn="l" indent="-152400" marL="311150">
              <a:lnSpc>
                <a:spcPct val="150000"/>
              </a:lnSpc>
              <a:buClr>
                <a:srgbClr val="2F2922"/>
              </a:buClr>
              <a:buChar char="•"/>
            </a:pPr>
            <a:r>
              <a:rPr lang="en-US" b="false" i="true" strike="noStrike" u="none" sz="1200">
                <a:solidFill>
                  <a:srgbClr val="2F2922"/>
                </a:solidFill>
                <a:latin typeface="Roboto"/>
                <a:ea typeface="Roboto"/>
                <a:cs typeface="Roboto"/>
                <a:sym typeface="Roboto"/>
              </a:rPr>
              <a:t>RM168 Insurance Coverage for 5 years</a:t>
            </a:r>
          </a:p>
          <a:p>
            <a:pPr algn="l" indent="0" marL="457200">
              <a:lnSpc>
                <a:spcPct val="150000"/>
              </a:lnSpc>
            </a:pPr>
            <a:r>
              <a:rPr lang="en-US" b="false" i="true" strike="noStrike" u="none" sz="1200">
                <a:solidFill>
                  <a:srgbClr val="2F2922"/>
                </a:solidFill>
                <a:latin typeface="Roboto"/>
                <a:ea typeface="Roboto"/>
                <a:cs typeface="Roboto"/>
                <a:sym typeface="Roboto"/>
              </a:rPr>
              <a:t> (can claim a new device if lost / stolen / broken)</a:t>
            </a:r>
          </a:p>
        </p:txBody>
      </p:sp>
      <p:graphicFrame>
        <p:nvGraphicFramePr>
          <p:cNvPr name="Table 13" id="13"/>
          <p:cNvGraphicFramePr>
            <a:graphicFrameLocks noGrp="true"/>
          </p:cNvGraphicFramePr>
          <p:nvPr/>
        </p:nvGraphicFramePr>
        <p:xfrm>
          <a:off x="6269620" y="3119607"/>
          <a:ext cx="3250560" cy="2083945"/>
        </p:xfrm>
        <a:graphic>
          <a:graphicData uri="http://schemas.openxmlformats.org/drawingml/2006/table">
            <a:tbl>
              <a:tblPr>
                <a:effectLst/>
              </a:tblPr>
              <a:tblGrid>
                <a:gridCol w="1625280"/>
                <a:gridCol w="1625280"/>
              </a:tblGrid>
              <a:tr h="416789">
                <a:tc>
                  <a:txBody>
                    <a:bodyPr anchor="t" rtlCol="false"/>
                    <a:lstStyle/>
                    <a:p>
                      <a:pPr algn="ctr" indent="0">
                        <a:lnSpc>
                          <a:spcPct val="100000"/>
                        </a:lnSpc>
                        <a:defRPr/>
                      </a:pPr>
                      <a:r>
                        <a:rPr lang="en-US" b="true" i="false" strike="noStrike" u="none" sz="1200">
                          <a:solidFill>
                            <a:srgbClr val="FFFFFF"/>
                          </a:solidFill>
                          <a:latin typeface="Roboto"/>
                          <a:ea typeface="Roboto"/>
                          <a:cs typeface="Roboto"/>
                          <a:sym typeface="Roboto"/>
                        </a:rPr>
                        <a:t>Payment Methods</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9419">
                        <a:alpha val="100000"/>
                      </a:srgbClr>
                    </a:solidFill>
                  </a:tcPr>
                </a:tc>
                <a:tc>
                  <a:txBody>
                    <a:bodyPr anchor="t" rtlCol="false"/>
                    <a:lstStyle/>
                    <a:p>
                      <a:pPr algn="ctr" indent="0">
                        <a:lnSpc>
                          <a:spcPct val="100000"/>
                        </a:lnSpc>
                        <a:defRPr/>
                      </a:pPr>
                      <a:r>
                        <a:rPr lang="en-US" b="true" i="false" strike="noStrike" u="none" sz="1200">
                          <a:solidFill>
                            <a:srgbClr val="FFFFFF"/>
                          </a:solidFill>
                          <a:latin typeface="Roboto"/>
                          <a:ea typeface="Roboto"/>
                          <a:cs typeface="Roboto"/>
                          <a:sym typeface="Roboto"/>
                        </a:rPr>
                        <a:t>Charges</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9419">
                        <a:alpha val="100000"/>
                      </a:srgbClr>
                    </a:solidFill>
                  </a:tcPr>
                </a:tc>
              </a:tr>
              <a:tr h="416789">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Credit Cards</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1.2 %</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r>
              <a:tr h="416789">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Debit Cards</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0.6 %</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r>
              <a:tr h="416789">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DuitNow</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1 %</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r>
              <a:tr h="416789">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Major E-wallets</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1.2 %</a:t>
                      </a:r>
                      <a:endParaRPr lang="en-US" sz="1100"/>
                    </a:p>
                  </a:txBody>
                  <a:tcPr anchor="t" marL="91425" marR="91425" marT="91425" marB="91425">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FF7EE">
                        <a:alpha val="100000"/>
                      </a:srgbClr>
                    </a:solidFill>
                  </a:tcPr>
                </a:tc>
              </a:tr>
            </a:tbl>
          </a:graphicData>
        </a:graphic>
      </p:graphicFrame>
      <p:sp>
        <p:nvSpPr>
          <p:cNvPr name="AutoShape 14" id="14"/>
          <p:cNvSpPr/>
          <p:nvPr/>
        </p:nvSpPr>
        <p:spPr>
          <a:xfrm rot="0" flipH="false" flipV="false">
            <a:off x="8941872" y="6192444"/>
            <a:ext cx="2705100" cy="304800"/>
          </a:xfrm>
          <a:prstGeom prst="rect">
            <a:avLst/>
          </a:prstGeom>
          <a:noFill/>
          <a:ln w="12700">
            <a:solidFill>
              <a:srgbClr val="FF0000">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135CE0"/>
                </a:solidFill>
                <a:latin typeface="Roboto"/>
                <a:ea typeface="Roboto"/>
                <a:cs typeface="Roboto"/>
                <a:sym typeface="Roboto"/>
                <a:hlinkClick r:id="rId5" tooltip="https://care.storehub.com/en/articles/9459191-pos-basic-how-to-start-using-ghl-payment-terminal">
                  <a:extLst>
                    <a:ext uri="{A12FA001-AC4F-418D-AE19-62706E023703}">
                      <ahyp:hlinkClr xmlns:ahyp="http://schemas.microsoft.com/office/drawing/2018/hyperlinkcolor" val="tx"/>
                    </a:ext>
                  </a:extLst>
                </a:hlinkClick>
              </a:rPr>
              <a:t>Here</a:t>
            </a:r>
            <a:endParaRPr lang="en-US" sz="1100"/>
          </a:p>
        </p:txBody>
      </p:sp>
      <p:pic>
        <p:nvPicPr>
          <p:cNvPr name="Picture 15" id="15"/>
          <p:cNvPicPr>
            <a:picLocks noChangeAspect="true"/>
          </p:cNvPicPr>
          <p:nvPr/>
        </p:nvPicPr>
        <p:blipFill>
          <a:blip r:embed="rId6"/>
          <a:srcRect l="0" r="0" t="0" b="0"/>
          <a:stretch>
            <a:fillRect/>
          </a:stretch>
        </p:blipFill>
        <p:spPr>
          <a:xfrm rot="0" flipH="false" flipV="false">
            <a:off x="8880776" y="6146311"/>
            <a:ext cx="435271" cy="435271"/>
          </a:xfrm>
          <a:prstGeom prst="rect">
            <a:avLst/>
          </a:prstGeom>
          <a:ln w="12700">
            <a:noFill/>
            <a:prstDash val="solid"/>
          </a:ln>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pic>
        <p:nvPicPr>
          <p:cNvPr name="Picture 4" id="4"/>
          <p:cNvPicPr>
            <a:picLocks noChangeAspect="true"/>
          </p:cNvPicPr>
          <p:nvPr/>
        </p:nvPicPr>
        <p:blipFill>
          <a:blip r:embed="rId3"/>
          <a:srcRect l="0" r="0" t="0" b="0"/>
          <a:stretch>
            <a:fillRect/>
          </a:stretch>
        </p:blipFill>
        <p:spPr>
          <a:xfrm rot="0" flipH="false" flipV="false">
            <a:off x="10678716" y="-170200"/>
            <a:ext cx="1326900" cy="1326900"/>
          </a:xfrm>
          <a:prstGeom prst="rect">
            <a:avLst/>
          </a:prstGeom>
          <a:ln w="12700">
            <a:noFill/>
            <a:prstDash val="solid"/>
          </a:ln>
        </p:spPr>
      </p:pic>
      <p:sp>
        <p:nvSpPr>
          <p:cNvPr name="AutoShape 5" id="5"/>
          <p:cNvSpPr/>
          <p:nvPr/>
        </p:nvSpPr>
        <p:spPr>
          <a:xfrm rot="0" flipH="false" flipV="false">
            <a:off x="-30168" y="578854"/>
            <a:ext cx="10522500" cy="479740"/>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2400">
                <a:solidFill>
                  <a:srgbClr val="000000"/>
                </a:solidFill>
                <a:latin typeface="Signika"/>
                <a:ea typeface="Signika"/>
                <a:cs typeface="Signika"/>
                <a:sym typeface="Signika"/>
              </a:rPr>
              <a:t>Payout Process</a:t>
            </a:r>
            <a:endParaRPr lang="en-US" sz="1100"/>
          </a:p>
        </p:txBody>
      </p:sp>
      <p:sp>
        <p:nvSpPr>
          <p:cNvPr name="AutoShape 6" id="6"/>
          <p:cNvSpPr/>
          <p:nvPr/>
        </p:nvSpPr>
        <p:spPr>
          <a:xfrm rot="0" flipH="false" flipV="false">
            <a:off x="60960" y="1084293"/>
            <a:ext cx="11054080" cy="612091"/>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For all online transactions, payments will go through StoreHub first. StoreHub will then deduct the applicable transaction fees for each payment channel and pay the merchant three times a week.</a:t>
            </a:r>
            <a:endParaRPr lang="en-US" sz="1100"/>
          </a:p>
        </p:txBody>
      </p:sp>
      <p:grpSp>
        <p:nvGrpSpPr>
          <p:cNvPr name="Group 7" id="7"/>
          <p:cNvGrpSpPr/>
          <p:nvPr/>
        </p:nvGrpSpPr>
        <p:grpSpPr>
          <a:xfrm>
            <a:off x="2035853" y="1833429"/>
            <a:ext cx="1361460" cy="1110617"/>
            <a:chOff x="2035853" y="1833429"/>
            <a:chExt cx="1361460" cy="1110617"/>
          </a:xfrm>
        </p:grpSpPr>
        <p:pic>
          <p:nvPicPr>
            <p:cNvPr name="Picture 8" id="8"/>
            <p:cNvPicPr>
              <a:picLocks noChangeAspect="true"/>
            </p:cNvPicPr>
            <p:nvPr/>
          </p:nvPicPr>
          <p:blipFill>
            <a:blip r:embed="rId4"/>
            <a:srcRect l="0" r="0" t="0" b="0"/>
            <a:stretch>
              <a:fillRect/>
            </a:stretch>
          </p:blipFill>
          <p:spPr>
            <a:xfrm rot="0" flipH="false" flipV="false">
              <a:off x="2271015" y="1833429"/>
              <a:ext cx="891135" cy="843180"/>
            </a:xfrm>
            <a:prstGeom prst="rect">
              <a:avLst/>
            </a:prstGeom>
            <a:ln w="12700">
              <a:noFill/>
              <a:prstDash val="solid"/>
            </a:ln>
          </p:spPr>
        </p:pic>
        <p:grpSp>
          <p:nvGrpSpPr>
            <p:cNvPr name="Group 9" id="9"/>
            <p:cNvGrpSpPr/>
            <p:nvPr/>
          </p:nvGrpSpPr>
          <p:grpSpPr>
            <a:xfrm>
              <a:off x="2035853" y="2615137"/>
              <a:ext cx="1361460" cy="328909"/>
              <a:chOff x="2035853" y="2615137"/>
              <a:chExt cx="1361460" cy="328909"/>
            </a:xfrm>
          </p:grpSpPr>
          <p:pic>
            <p:nvPicPr>
              <p:cNvPr name="Picture 10" id="10"/>
              <p:cNvPicPr>
                <a:picLocks noChangeAspect="true"/>
              </p:cNvPicPr>
              <p:nvPr/>
            </p:nvPicPr>
            <p:blipFill>
              <a:blip r:embed="rId5"/>
              <a:stretch>
                <a:fillRect/>
              </a:stretch>
            </p:blipFill>
            <p:spPr>
              <a:xfrm rot="0" flipH="false" flipV="false">
                <a:off x="2035853" y="2615137"/>
                <a:ext cx="1361460" cy="328909"/>
              </a:xfrm>
              <a:prstGeom prst="rect">
                <a:avLst/>
              </a:prstGeom>
              <a:ln w="25400">
                <a:noFill/>
                <a:prstDash val="solid"/>
              </a:ln>
            </p:spPr>
          </p:pic>
          <p:sp>
            <p:nvSpPr>
              <p:cNvPr name="AutoShape 11" id="11"/>
              <p:cNvSpPr/>
              <p:nvPr/>
            </p:nvSpPr>
            <p:spPr>
              <a:xfrm rot="0" flipH="false" flipV="false">
                <a:off x="2035853" y="2615137"/>
                <a:ext cx="1361460" cy="328909"/>
              </a:xfrm>
              <a:prstGeom prst="rect">
                <a:avLst/>
              </a:prstGeom>
              <a:noFill/>
              <a:ln w="25400">
                <a:noFill/>
                <a:prstDash val="solid"/>
              </a:ln>
            </p:spPr>
            <p:txBody>
              <a:bodyPr anchor="ctr" rtlCol="false" lIns="91440" rIns="91440" tIns="45720" bIns="45720"/>
              <a:lstStyle/>
              <a:p>
                <a:pPr algn="ctr" indent="0">
                  <a:lnSpc>
                    <a:spcPct val="100000"/>
                  </a:lnSpc>
                  <a:defRPr/>
                </a:pPr>
                <a:r>
                  <a:rPr lang="en-US" b="true" i="false" strike="noStrike" u="none" sz="1000">
                    <a:solidFill>
                      <a:srgbClr val="FFFFFF"/>
                    </a:solidFill>
                    <a:latin typeface="Roboto"/>
                    <a:ea typeface="Roboto"/>
                    <a:cs typeface="Roboto"/>
                    <a:sym typeface="Roboto"/>
                  </a:rPr>
                  <a:t>Webstore</a:t>
                </a:r>
                <a:endParaRPr lang="en-US" sz="1100"/>
              </a:p>
            </p:txBody>
          </p:sp>
        </p:grpSp>
      </p:grpSp>
      <p:grpSp>
        <p:nvGrpSpPr>
          <p:cNvPr name="Group 12" id="12"/>
          <p:cNvGrpSpPr/>
          <p:nvPr/>
        </p:nvGrpSpPr>
        <p:grpSpPr>
          <a:xfrm>
            <a:off x="245324" y="2784569"/>
            <a:ext cx="1361460" cy="1228031"/>
            <a:chOff x="245324" y="2784569"/>
            <a:chExt cx="1361460" cy="1228031"/>
          </a:xfrm>
        </p:grpSpPr>
        <p:pic>
          <p:nvPicPr>
            <p:cNvPr name="Picture 13" id="13"/>
            <p:cNvPicPr>
              <a:picLocks noChangeAspect="true"/>
            </p:cNvPicPr>
            <p:nvPr/>
          </p:nvPicPr>
          <p:blipFill>
            <a:blip r:embed="rId6"/>
            <a:srcRect l="0" r="0" t="0" b="0"/>
            <a:stretch>
              <a:fillRect/>
            </a:stretch>
          </p:blipFill>
          <p:spPr>
            <a:xfrm rot="0" flipH="false" flipV="false">
              <a:off x="417048" y="2784569"/>
              <a:ext cx="1018013" cy="899122"/>
            </a:xfrm>
            <a:prstGeom prst="rect">
              <a:avLst/>
            </a:prstGeom>
            <a:ln w="12700" cmpd="sng">
              <a:noFill/>
              <a:prstDash val="solid"/>
              <a:miter lim="8000000"/>
            </a:ln>
          </p:spPr>
        </p:pic>
        <p:grpSp>
          <p:nvGrpSpPr>
            <p:cNvPr name="Group 14" id="14"/>
            <p:cNvGrpSpPr/>
            <p:nvPr/>
          </p:nvGrpSpPr>
          <p:grpSpPr>
            <a:xfrm>
              <a:off x="245324" y="3683691"/>
              <a:ext cx="1361460" cy="328909"/>
              <a:chOff x="245324" y="3683691"/>
              <a:chExt cx="1361460" cy="328909"/>
            </a:xfrm>
          </p:grpSpPr>
          <p:pic>
            <p:nvPicPr>
              <p:cNvPr name="Picture 15" id="15"/>
              <p:cNvPicPr>
                <a:picLocks noChangeAspect="true"/>
              </p:cNvPicPr>
              <p:nvPr/>
            </p:nvPicPr>
            <p:blipFill>
              <a:blip r:embed="rId5"/>
              <a:stretch>
                <a:fillRect/>
              </a:stretch>
            </p:blipFill>
            <p:spPr>
              <a:xfrm rot="0" flipH="false" flipV="false">
                <a:off x="245324" y="3683691"/>
                <a:ext cx="1361460" cy="328909"/>
              </a:xfrm>
              <a:prstGeom prst="rect">
                <a:avLst/>
              </a:prstGeom>
              <a:ln w="25400">
                <a:noFill/>
                <a:prstDash val="solid"/>
              </a:ln>
            </p:spPr>
          </p:pic>
          <p:sp>
            <p:nvSpPr>
              <p:cNvPr name="AutoShape 16" id="16"/>
              <p:cNvSpPr/>
              <p:nvPr/>
            </p:nvSpPr>
            <p:spPr>
              <a:xfrm rot="0" flipH="false" flipV="false">
                <a:off x="245324" y="3683691"/>
                <a:ext cx="1361460" cy="328909"/>
              </a:xfrm>
              <a:prstGeom prst="rect">
                <a:avLst/>
              </a:prstGeom>
              <a:noFill/>
              <a:ln w="25400">
                <a:noFill/>
                <a:prstDash val="solid"/>
              </a:ln>
            </p:spPr>
            <p:txBody>
              <a:bodyPr anchor="ctr" rtlCol="false" lIns="91440" rIns="91440" tIns="45720" bIns="45720"/>
              <a:lstStyle/>
              <a:p>
                <a:pPr algn="ctr" indent="0">
                  <a:lnSpc>
                    <a:spcPct val="100000"/>
                  </a:lnSpc>
                  <a:defRPr/>
                </a:pPr>
                <a:r>
                  <a:rPr lang="en-US" b="true" i="false" strike="noStrike" u="none" sz="1000">
                    <a:solidFill>
                      <a:srgbClr val="FFFFFF"/>
                    </a:solidFill>
                    <a:latin typeface="Roboto"/>
                    <a:ea typeface="Roboto"/>
                    <a:cs typeface="Roboto"/>
                    <a:sym typeface="Roboto"/>
                  </a:rPr>
                  <a:t>QR Order &amp; Pay</a:t>
                </a:r>
                <a:endParaRPr lang="en-US" sz="1100"/>
              </a:p>
            </p:txBody>
          </p:sp>
        </p:grpSp>
      </p:grpSp>
      <p:grpSp>
        <p:nvGrpSpPr>
          <p:cNvPr name="Group 17" id="17"/>
          <p:cNvGrpSpPr/>
          <p:nvPr/>
        </p:nvGrpSpPr>
        <p:grpSpPr>
          <a:xfrm>
            <a:off x="1994349" y="4117957"/>
            <a:ext cx="1403266" cy="1106252"/>
            <a:chOff x="1994349" y="4117957"/>
            <a:chExt cx="1403266" cy="1106252"/>
          </a:xfrm>
        </p:grpSpPr>
        <p:pic>
          <p:nvPicPr>
            <p:cNvPr name="Picture 18" id="18"/>
            <p:cNvPicPr>
              <a:picLocks noChangeAspect="true"/>
            </p:cNvPicPr>
            <p:nvPr/>
          </p:nvPicPr>
          <p:blipFill>
            <a:blip r:embed="rId7"/>
            <a:srcRect l="32443" r="25778" t="27182" b="25777"/>
            <a:stretch>
              <a:fillRect/>
            </a:stretch>
          </p:blipFill>
          <p:spPr>
            <a:xfrm rot="0" flipH="false" flipV="false">
              <a:off x="1994349" y="4117957"/>
              <a:ext cx="1342226" cy="846316"/>
            </a:xfrm>
            <a:prstGeom prst="rect">
              <a:avLst/>
            </a:prstGeom>
            <a:ln w="12700">
              <a:noFill/>
              <a:prstDash val="solid"/>
            </a:ln>
          </p:spPr>
        </p:pic>
        <p:grpSp>
          <p:nvGrpSpPr>
            <p:cNvPr name="Group 19" id="19"/>
            <p:cNvGrpSpPr/>
            <p:nvPr/>
          </p:nvGrpSpPr>
          <p:grpSpPr>
            <a:xfrm>
              <a:off x="2036155" y="4895300"/>
              <a:ext cx="1361460" cy="328909"/>
              <a:chOff x="2036155" y="4895300"/>
              <a:chExt cx="1361460" cy="328909"/>
            </a:xfrm>
          </p:grpSpPr>
          <p:pic>
            <p:nvPicPr>
              <p:cNvPr name="Picture 20" id="20"/>
              <p:cNvPicPr>
                <a:picLocks noChangeAspect="true"/>
              </p:cNvPicPr>
              <p:nvPr/>
            </p:nvPicPr>
            <p:blipFill>
              <a:blip r:embed="rId5"/>
              <a:stretch>
                <a:fillRect/>
              </a:stretch>
            </p:blipFill>
            <p:spPr>
              <a:xfrm rot="0" flipH="false" flipV="false">
                <a:off x="2036155" y="4895300"/>
                <a:ext cx="1361460" cy="328909"/>
              </a:xfrm>
              <a:prstGeom prst="rect">
                <a:avLst/>
              </a:prstGeom>
              <a:ln w="25400">
                <a:noFill/>
                <a:prstDash val="solid"/>
              </a:ln>
            </p:spPr>
          </p:pic>
          <p:sp>
            <p:nvSpPr>
              <p:cNvPr name="AutoShape 21" id="21"/>
              <p:cNvSpPr/>
              <p:nvPr/>
            </p:nvSpPr>
            <p:spPr>
              <a:xfrm rot="0" flipH="false" flipV="false">
                <a:off x="2036155" y="4895300"/>
                <a:ext cx="1361460" cy="328909"/>
              </a:xfrm>
              <a:prstGeom prst="rect">
                <a:avLst/>
              </a:prstGeom>
              <a:noFill/>
              <a:ln w="25400">
                <a:noFill/>
                <a:prstDash val="solid"/>
              </a:ln>
            </p:spPr>
            <p:txBody>
              <a:bodyPr anchor="ctr" rtlCol="false" lIns="91440" rIns="91440" tIns="45720" bIns="45720"/>
              <a:lstStyle/>
              <a:p>
                <a:pPr algn="ctr" indent="0">
                  <a:lnSpc>
                    <a:spcPct val="100000"/>
                  </a:lnSpc>
                  <a:defRPr/>
                </a:pPr>
                <a:r>
                  <a:rPr lang="en-US" b="true" i="false" strike="noStrike" u="none" sz="1000">
                    <a:solidFill>
                      <a:srgbClr val="FFFFFF"/>
                    </a:solidFill>
                    <a:latin typeface="Roboto"/>
                    <a:ea typeface="Roboto"/>
                    <a:cs typeface="Roboto"/>
                    <a:sym typeface="Roboto"/>
                  </a:rPr>
                  <a:t>Food Delivery Integration</a:t>
                </a:r>
                <a:endParaRPr lang="en-US" sz="1100"/>
              </a:p>
            </p:txBody>
          </p:sp>
        </p:grpSp>
      </p:grpSp>
      <p:grpSp>
        <p:nvGrpSpPr>
          <p:cNvPr name="Group 22" id="22"/>
          <p:cNvGrpSpPr/>
          <p:nvPr/>
        </p:nvGrpSpPr>
        <p:grpSpPr>
          <a:xfrm>
            <a:off x="3531094" y="3588800"/>
            <a:ext cx="1361460" cy="328909"/>
            <a:chOff x="3531094" y="3588800"/>
            <a:chExt cx="1361460" cy="328909"/>
          </a:xfrm>
        </p:grpSpPr>
        <p:pic>
          <p:nvPicPr>
            <p:cNvPr name="Picture 23" id="23"/>
            <p:cNvPicPr>
              <a:picLocks noChangeAspect="true"/>
            </p:cNvPicPr>
            <p:nvPr/>
          </p:nvPicPr>
          <p:blipFill>
            <a:blip r:embed="rId5"/>
            <a:stretch>
              <a:fillRect/>
            </a:stretch>
          </p:blipFill>
          <p:spPr>
            <a:xfrm rot="0" flipH="false" flipV="false">
              <a:off x="3531094" y="3588800"/>
              <a:ext cx="1361460" cy="328909"/>
            </a:xfrm>
            <a:prstGeom prst="rect">
              <a:avLst/>
            </a:prstGeom>
            <a:ln w="25400">
              <a:noFill/>
              <a:prstDash val="solid"/>
            </a:ln>
          </p:spPr>
        </p:pic>
        <p:sp>
          <p:nvSpPr>
            <p:cNvPr name="AutoShape 24" id="24"/>
            <p:cNvSpPr/>
            <p:nvPr/>
          </p:nvSpPr>
          <p:spPr>
            <a:xfrm rot="0" flipH="false" flipV="false">
              <a:off x="3531094" y="3588800"/>
              <a:ext cx="1361460" cy="328909"/>
            </a:xfrm>
            <a:prstGeom prst="rect">
              <a:avLst/>
            </a:prstGeom>
            <a:noFill/>
            <a:ln w="25400">
              <a:noFill/>
              <a:prstDash val="solid"/>
            </a:ln>
          </p:spPr>
          <p:txBody>
            <a:bodyPr anchor="ctr" rtlCol="false" lIns="91440" rIns="91440" tIns="45720" bIns="45720"/>
            <a:lstStyle/>
            <a:p>
              <a:pPr algn="ctr" indent="0">
                <a:lnSpc>
                  <a:spcPct val="100000"/>
                </a:lnSpc>
                <a:defRPr/>
              </a:pPr>
              <a:r>
                <a:rPr lang="en-US" b="true" i="false" strike="noStrike" u="none" sz="1000">
                  <a:solidFill>
                    <a:srgbClr val="FFFFFF"/>
                  </a:solidFill>
                  <a:latin typeface="Roboto"/>
                  <a:ea typeface="Roboto"/>
                  <a:cs typeface="Roboto"/>
                  <a:sym typeface="Roboto"/>
                </a:rPr>
                <a:t>Beep Delivery</a:t>
              </a:r>
              <a:endParaRPr lang="en-US" sz="1100"/>
            </a:p>
          </p:txBody>
        </p:sp>
      </p:grpSp>
      <p:sp>
        <p:nvSpPr>
          <p:cNvPr name="AutoShape 25" id="25"/>
          <p:cNvSpPr/>
          <p:nvPr/>
        </p:nvSpPr>
        <p:spPr>
          <a:xfrm rot="0" flipH="false" flipV="false">
            <a:off x="1694366" y="3289701"/>
            <a:ext cx="2002521" cy="615553"/>
          </a:xfrm>
          <a:prstGeom prst="rect">
            <a:avLst/>
          </a:prstGeom>
          <a:noFill/>
          <a:ln w="12700">
            <a:noFill/>
            <a:prstDash val="solid"/>
          </a:ln>
        </p:spPr>
        <p:txBody>
          <a:bodyPr anchor="t" rtlCol="false" lIns="91440" rIns="91440" tIns="45720" bIns="45720"/>
          <a:lstStyle/>
          <a:p>
            <a:pPr algn="ctr" indent="0">
              <a:lnSpc>
                <a:spcPct val="150000"/>
              </a:lnSpc>
              <a:defRPr/>
            </a:pPr>
            <a:r>
              <a:rPr lang="en-US" b="false" i="true" strike="noStrike" u="none" sz="1200">
                <a:solidFill>
                  <a:srgbClr val="000000"/>
                </a:solidFill>
                <a:latin typeface="Roboto"/>
                <a:ea typeface="Roboto"/>
                <a:cs typeface="Roboto"/>
                <a:sym typeface="Roboto"/>
              </a:rPr>
              <a:t>Types of Online Transactions</a:t>
            </a:r>
            <a:endParaRPr lang="en-US" sz="1100"/>
          </a:p>
        </p:txBody>
      </p:sp>
      <p:cxnSp>
        <p:nvCxnSpPr>
          <p:cNvPr name="Connector 26" id="26"/>
          <p:cNvCxnSpPr/>
          <p:nvPr/>
        </p:nvCxnSpPr>
        <p:spPr>
          <a:xfrm rot="0" flipH="false" flipV="false">
            <a:off x="4847889" y="3231266"/>
            <a:ext cx="1095833" cy="0"/>
          </a:xfrm>
          <a:prstGeom prst="straightConnector1">
            <a:avLst/>
          </a:prstGeom>
          <a:noFill/>
          <a:ln w="12700" cap="flat">
            <a:solidFill>
              <a:srgbClr val="5D0F74">
                <a:alpha val="100000"/>
              </a:srgbClr>
            </a:solidFill>
            <a:prstDash val="solid"/>
            <a:headEnd type="none" w="med" len="med"/>
            <a:tailEnd type="triangle" w="med" len="med"/>
          </a:ln>
        </p:spPr>
      </p:cxnSp>
      <p:pic>
        <p:nvPicPr>
          <p:cNvPr name="Picture 27" id="27"/>
          <p:cNvPicPr>
            <a:picLocks noChangeAspect="true"/>
          </p:cNvPicPr>
          <p:nvPr/>
        </p:nvPicPr>
        <p:blipFill>
          <a:blip r:embed="rId8"/>
          <a:srcRect l="0" r="0" t="0" b="0"/>
          <a:stretch>
            <a:fillRect/>
          </a:stretch>
        </p:blipFill>
        <p:spPr>
          <a:xfrm rot="0" flipH="false" flipV="false">
            <a:off x="6202106" y="2743554"/>
            <a:ext cx="894449" cy="894449"/>
          </a:xfrm>
          <a:prstGeom prst="rect">
            <a:avLst/>
          </a:prstGeom>
          <a:ln w="12700">
            <a:noFill/>
            <a:prstDash val="solid"/>
          </a:ln>
        </p:spPr>
      </p:pic>
      <p:sp>
        <p:nvSpPr>
          <p:cNvPr name="AutoShape 28" id="28"/>
          <p:cNvSpPr/>
          <p:nvPr/>
        </p:nvSpPr>
        <p:spPr>
          <a:xfrm rot="0" flipH="false" flipV="false">
            <a:off x="5517628" y="3753254"/>
            <a:ext cx="2002521" cy="615553"/>
          </a:xfrm>
          <a:prstGeom prst="rect">
            <a:avLst/>
          </a:prstGeom>
          <a:noFill/>
          <a:ln w="12700">
            <a:noFill/>
            <a:prstDash val="solid"/>
          </a:ln>
        </p:spPr>
        <p:txBody>
          <a:bodyPr anchor="t" rtlCol="false" lIns="91440" rIns="91440" tIns="45720" bIns="45720"/>
          <a:lstStyle/>
          <a:p>
            <a:pPr algn="ctr" indent="0">
              <a:lnSpc>
                <a:spcPct val="150000"/>
              </a:lnSpc>
              <a:defRPr/>
            </a:pPr>
            <a:r>
              <a:rPr lang="en-US" b="false" i="true" strike="noStrike" u="none" sz="1200">
                <a:solidFill>
                  <a:srgbClr val="000000"/>
                </a:solidFill>
                <a:latin typeface="Roboto"/>
                <a:ea typeface="Roboto"/>
                <a:cs typeface="Roboto"/>
                <a:sym typeface="Roboto"/>
              </a:rPr>
              <a:t>All payments go to StoreHub</a:t>
            </a:r>
            <a:endParaRPr lang="en-US" sz="1100"/>
          </a:p>
        </p:txBody>
      </p:sp>
      <p:cxnSp>
        <p:nvCxnSpPr>
          <p:cNvPr name="Connector 29" id="29"/>
          <p:cNvCxnSpPr/>
          <p:nvPr/>
        </p:nvCxnSpPr>
        <p:spPr>
          <a:xfrm rot="0" flipH="false" flipV="false">
            <a:off x="7459009" y="3218242"/>
            <a:ext cx="1095833" cy="0"/>
          </a:xfrm>
          <a:prstGeom prst="straightConnector1">
            <a:avLst/>
          </a:prstGeom>
          <a:noFill/>
          <a:ln w="12700" cap="flat">
            <a:solidFill>
              <a:srgbClr val="5D0F74">
                <a:alpha val="100000"/>
              </a:srgbClr>
            </a:solidFill>
            <a:prstDash val="solid"/>
            <a:headEnd type="none" w="med" len="med"/>
            <a:tailEnd type="triangle" w="med" len="med"/>
          </a:ln>
        </p:spPr>
      </p:cxnSp>
      <p:pic>
        <p:nvPicPr>
          <p:cNvPr name="Picture 30" id="30"/>
          <p:cNvPicPr>
            <a:picLocks noChangeAspect="true"/>
          </p:cNvPicPr>
          <p:nvPr/>
        </p:nvPicPr>
        <p:blipFill>
          <a:blip r:embed="rId9"/>
          <a:srcRect l="31182" r="32827" t="24882" b="24617"/>
          <a:stretch>
            <a:fillRect/>
          </a:stretch>
        </p:blipFill>
        <p:spPr>
          <a:xfrm rot="0" flipH="false" flipV="false">
            <a:off x="8917296" y="2529264"/>
            <a:ext cx="1678557" cy="1318881"/>
          </a:xfrm>
          <a:prstGeom prst="rect">
            <a:avLst/>
          </a:prstGeom>
          <a:ln w="12700">
            <a:noFill/>
            <a:prstDash val="solid"/>
          </a:ln>
        </p:spPr>
      </p:pic>
      <p:sp>
        <p:nvSpPr>
          <p:cNvPr name="AutoShape 31" id="31"/>
          <p:cNvSpPr/>
          <p:nvPr/>
        </p:nvSpPr>
        <p:spPr>
          <a:xfrm rot="0" flipH="false" flipV="false">
            <a:off x="8712002" y="3770271"/>
            <a:ext cx="2002521" cy="338554"/>
          </a:xfrm>
          <a:prstGeom prst="rect">
            <a:avLst/>
          </a:prstGeom>
          <a:noFill/>
          <a:ln w="12700">
            <a:noFill/>
            <a:prstDash val="solid"/>
          </a:ln>
        </p:spPr>
        <p:txBody>
          <a:bodyPr anchor="t" rtlCol="false" lIns="91440" rIns="91440" tIns="45720" bIns="45720"/>
          <a:lstStyle/>
          <a:p>
            <a:pPr algn="ctr" indent="0">
              <a:lnSpc>
                <a:spcPct val="150000"/>
              </a:lnSpc>
              <a:defRPr/>
            </a:pPr>
            <a:r>
              <a:rPr lang="en-US" b="false" i="true" strike="noStrike" u="none" sz="1200">
                <a:solidFill>
                  <a:srgbClr val="000000"/>
                </a:solidFill>
                <a:latin typeface="Roboto"/>
                <a:ea typeface="Roboto"/>
                <a:cs typeface="Roboto"/>
                <a:sym typeface="Roboto"/>
              </a:rPr>
              <a:t>Merchant receive payouts.</a:t>
            </a:r>
            <a:endParaRPr lang="en-US" sz="1100"/>
          </a:p>
        </p:txBody>
      </p:sp>
      <p:sp>
        <p:nvSpPr>
          <p:cNvPr name="AutoShape 32" id="32"/>
          <p:cNvSpPr/>
          <p:nvPr/>
        </p:nvSpPr>
        <p:spPr>
          <a:xfrm rot="0" flipH="false" flipV="false">
            <a:off x="8441727" y="4067925"/>
            <a:ext cx="2739189" cy="892552"/>
          </a:xfrm>
          <a:prstGeom prst="rect">
            <a:avLst/>
          </a:prstGeom>
          <a:noFill/>
          <a:ln w="12700">
            <a:noFill/>
            <a:prstDash val="solid"/>
          </a:ln>
        </p:spPr>
        <p:txBody>
          <a:bodyPr anchor="t" rtlCol="false" lIns="91440" rIns="91440" tIns="45720" bIns="45720"/>
          <a:lstStyle/>
          <a:p>
            <a:pPr algn="ctr" indent="0">
              <a:lnSpc>
                <a:spcPct val="150000"/>
              </a:lnSpc>
              <a:defRPr/>
            </a:pPr>
            <a:r>
              <a:rPr lang="en-US" b="false" i="true" strike="noStrike" u="none" sz="1200">
                <a:solidFill>
                  <a:srgbClr val="000000"/>
                </a:solidFill>
                <a:latin typeface="Roboto"/>
                <a:ea typeface="Roboto"/>
                <a:cs typeface="Roboto"/>
                <a:sym typeface="Roboto"/>
              </a:rPr>
              <a:t>Payout schedule differ depending on the country. Refer to Knowledge Base article for more information.</a:t>
            </a:r>
            <a:endParaRPr lang="en-US" sz="1100"/>
          </a:p>
        </p:txBody>
      </p:sp>
      <p:sp>
        <p:nvSpPr>
          <p:cNvPr name="AutoShape 33" id="33"/>
          <p:cNvSpPr/>
          <p:nvPr/>
        </p:nvSpPr>
        <p:spPr>
          <a:xfrm rot="0" flipH="false" flipV="false">
            <a:off x="8478430" y="5104242"/>
            <a:ext cx="2705100" cy="304800"/>
          </a:xfrm>
          <a:prstGeom prst="rect">
            <a:avLst/>
          </a:prstGeom>
          <a:noFill/>
          <a:ln w="12700">
            <a:solidFill>
              <a:srgbClr val="5D0F74">
                <a:alpha val="100000"/>
              </a:srgbClr>
            </a:solidFill>
            <a:prstDash val="dash"/>
          </a:ln>
        </p:spPr>
        <p:txBody>
          <a:bodyPr anchor="t" rtlCol="false" wrap="square" lIns="91440" rIns="91440" tIns="45720" bIns="45720">
            <a:spAutoFit/>
          </a:bodyPr>
          <a:lstStyle/>
          <a:p>
            <a:pPr algn="ctr" indent="0">
              <a:lnSpc>
                <a:spcPct val="100000"/>
              </a:lnSpc>
              <a:defRPr/>
            </a:pPr>
            <a:r>
              <a:rPr lang="en-US" b="true" i="false" strike="noStrike" u="none" sz="1400">
                <a:solidFill>
                  <a:srgbClr val="FF0000"/>
                </a:solidFill>
                <a:latin typeface="Roboto"/>
                <a:ea typeface="Roboto"/>
                <a:cs typeface="Roboto"/>
                <a:sym typeface="Roboto"/>
              </a:rPr>
              <a:t>Knowledge Base: </a:t>
            </a:r>
            <a:r>
              <a:rPr lang="en-US" b="true" i="false" strike="noStrike" u="none" sz="1400">
                <a:solidFill>
                  <a:srgbClr val="FF0000"/>
                </a:solidFill>
                <a:latin typeface="Roboto"/>
                <a:ea typeface="Roboto"/>
                <a:cs typeface="Roboto"/>
                <a:sym typeface="Roboto"/>
                <a:hlinkClick r:id="rId10" tooltip="https://care.storehub.com/en/collections/11283514-online-orders-payouts">
                  <a:extLst>
                    <a:ext uri="{A12FA001-AC4F-418D-AE19-62706E023703}">
                      <ahyp:hlinkClr xmlns:ahyp="http://schemas.microsoft.com/office/drawing/2018/hyperlinkcolor" val="tx"/>
                    </a:ext>
                  </a:extLst>
                </a:hlinkClick>
              </a:rPr>
              <a:t>Here</a:t>
            </a:r>
            <a:endParaRPr lang="en-US" sz="1100"/>
          </a:p>
        </p:txBody>
      </p:sp>
      <p:pic>
        <p:nvPicPr>
          <p:cNvPr name="Picture 34" id="34"/>
          <p:cNvPicPr>
            <a:picLocks noChangeAspect="true"/>
          </p:cNvPicPr>
          <p:nvPr/>
        </p:nvPicPr>
        <p:blipFill>
          <a:blip r:embed="rId11"/>
          <a:srcRect l="0" r="0" t="0" b="0"/>
          <a:stretch>
            <a:fillRect/>
          </a:stretch>
        </p:blipFill>
        <p:spPr>
          <a:xfrm rot="0" flipH="false" flipV="false">
            <a:off x="8417334" y="5058109"/>
            <a:ext cx="435271" cy="435271"/>
          </a:xfrm>
          <a:prstGeom prst="rect">
            <a:avLst/>
          </a:prstGeom>
          <a:ln w="12700">
            <a:noFill/>
            <a:prstDash val="solid"/>
          </a:ln>
        </p:spPr>
      </p:pic>
      <p:sp>
        <p:nvSpPr>
          <p:cNvPr name="AutoShape 35" id="35"/>
          <p:cNvSpPr/>
          <p:nvPr/>
        </p:nvSpPr>
        <p:spPr>
          <a:xfrm rot="0" flipH="false" flipV="false">
            <a:off x="3162150" y="6136293"/>
            <a:ext cx="5829300" cy="368300"/>
          </a:xfrm>
          <a:prstGeom prst="rect">
            <a:avLst/>
          </a:prstGeom>
          <a:noFill/>
          <a:ln w="12700">
            <a:solidFill>
              <a:srgbClr val="EB5D1A">
                <a:alpha val="100000"/>
              </a:srgbClr>
            </a:solidFill>
            <a:prstDash val="dashDot"/>
          </a:ln>
        </p:spPr>
        <p:txBody>
          <a:bodyPr anchor="t" rtlCol="false" wrap="square" lIns="91440" rIns="91440" tIns="45720" bIns="45720">
            <a:spAutoFit/>
          </a:bodyPr>
          <a:lstStyle/>
          <a:p>
            <a:pPr algn="ctr" indent="0">
              <a:lnSpc>
                <a:spcPct val="150000"/>
              </a:lnSpc>
              <a:defRPr/>
            </a:pPr>
            <a:r>
              <a:rPr lang="en-US" b="true" i="false" strike="noStrike" u="none" sz="1200">
                <a:solidFill>
                  <a:srgbClr val="000000"/>
                </a:solidFill>
                <a:latin typeface="Roboto"/>
                <a:ea typeface="Roboto"/>
                <a:cs typeface="Roboto"/>
                <a:sym typeface="Roboto"/>
              </a:rPr>
              <a:t>Refer to the Commercial Rate charges in our Internal Article : </a:t>
            </a:r>
            <a:r>
              <a:rPr lang="en-US" b="true" i="false" strike="noStrike" u="none" sz="1200">
                <a:solidFill>
                  <a:srgbClr val="FF0000"/>
                </a:solidFill>
                <a:latin typeface="Roboto"/>
                <a:ea typeface="Roboto"/>
                <a:cs typeface="Roboto"/>
                <a:sym typeface="Roboto"/>
                <a:hlinkClick r:id="rId12" tooltip="https://storehub.sg.larksuite.com/wiki/Hh3BwyJvaiDlrHkgjF0lPi9mgwe">
                  <a:extLst>
                    <a:ext uri="{A12FA001-AC4F-418D-AE19-62706E023703}">
                      <ahyp:hlinkClr xmlns:ahyp="http://schemas.microsoft.com/office/drawing/2018/hyperlinkcolor" val="tx"/>
                    </a:ext>
                  </a:extLst>
                </a:hlinkClick>
              </a:rPr>
              <a:t>Here</a:t>
            </a:r>
            <a:endParaRPr lang="en-US" sz="1100"/>
          </a:p>
        </p:txBody>
      </p:sp>
      <p:pic>
        <p:nvPicPr>
          <p:cNvPr name="Picture 36" id="36"/>
          <p:cNvPicPr>
            <a:picLocks noChangeAspect="true"/>
          </p:cNvPicPr>
          <p:nvPr/>
        </p:nvPicPr>
        <p:blipFill>
          <a:blip r:embed="rId13"/>
          <a:srcRect l="0" r="0" t="0" b="0"/>
          <a:stretch>
            <a:fillRect/>
          </a:stretch>
        </p:blipFill>
        <p:spPr>
          <a:xfrm rot="0" flipH="false" flipV="false">
            <a:off x="3001428" y="5917046"/>
            <a:ext cx="413583" cy="413583"/>
          </a:xfrm>
          <a:prstGeom prst="rect">
            <a:avLst/>
          </a:prstGeom>
          <a:ln w="12700">
            <a:noFill/>
            <a:prstDash val="solid"/>
          </a:ln>
        </p:spPr>
      </p:pic>
      <p:pic>
        <p:nvPicPr>
          <p:cNvPr name="Picture 37" id="37"/>
          <p:cNvPicPr>
            <a:picLocks noChangeAspect="true"/>
          </p:cNvPicPr>
          <p:nvPr/>
        </p:nvPicPr>
        <p:blipFill>
          <a:blip r:embed="rId14"/>
          <a:srcRect l="0" r="0" t="0" b="0"/>
          <a:stretch>
            <a:fillRect/>
          </a:stretch>
        </p:blipFill>
        <p:spPr>
          <a:xfrm rot="0" flipH="false" flipV="false">
            <a:off x="3517070" y="2785302"/>
            <a:ext cx="1515913" cy="852701"/>
          </a:xfrm>
          <a:prstGeom prst="rect">
            <a:avLst/>
          </a:prstGeom>
          <a:ln w="12700">
            <a:noFill/>
            <a:prstDash val="solid"/>
          </a:ln>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What do We Aim? </a:t>
            </a:r>
            <a:endParaRPr lang="en-US" sz="1100"/>
          </a:p>
        </p:txBody>
      </p:sp>
      <p:sp>
        <p:nvSpPr>
          <p:cNvPr name="AutoShape 4" id="4"/>
          <p:cNvSpPr/>
          <p:nvPr/>
        </p:nvSpPr>
        <p:spPr>
          <a:xfrm rot="0" flipH="false" flipV="false">
            <a:off x="2434825" y="1400181"/>
            <a:ext cx="7322350" cy="587175"/>
          </a:xfrm>
          <a:prstGeom prst="rect">
            <a:avLst/>
          </a:prstGeom>
          <a:noFill/>
          <a:ln w="12700">
            <a:noFill/>
            <a:prstDash val="solid"/>
          </a:ln>
        </p:spPr>
        <p:txBody>
          <a:bodyPr anchor="t" rtlCol="false" lIns="121900" rIns="121900" tIns="60925" bIns="60925"/>
          <a:lstStyle/>
          <a:p>
            <a:pPr algn="ctr" indent="0">
              <a:lnSpc>
                <a:spcPct val="100000"/>
              </a:lnSpc>
              <a:defRPr/>
            </a:pPr>
            <a:r>
              <a:rPr lang="en-US" b="true" i="false" strike="noStrike" u="none" sz="2900">
                <a:solidFill>
                  <a:srgbClr val="000000"/>
                </a:solidFill>
                <a:latin typeface="Signika"/>
                <a:ea typeface="Signika"/>
                <a:cs typeface="Signika"/>
                <a:sym typeface="Signika"/>
              </a:rPr>
              <a:t>Let’s make their business </a:t>
            </a:r>
            <a:r>
              <a:rPr lang="en-US" b="true" i="false" strike="noStrike" u="none" sz="2900">
                <a:solidFill>
                  <a:srgbClr val="FF9419"/>
                </a:solidFill>
                <a:latin typeface="Signika"/>
                <a:ea typeface="Signika"/>
                <a:cs typeface="Signika"/>
                <a:sym typeface="Signika"/>
              </a:rPr>
              <a:t>AWESOME</a:t>
            </a:r>
            <a:r>
              <a:rPr lang="en-US" b="true" i="false" strike="noStrike" u="none" sz="2900">
                <a:solidFill>
                  <a:srgbClr val="000000"/>
                </a:solidFill>
                <a:latin typeface="Signika"/>
                <a:ea typeface="Signika"/>
                <a:cs typeface="Signika"/>
                <a:sym typeface="Signika"/>
              </a:rPr>
              <a:t>!</a:t>
            </a:r>
            <a:endParaRPr lang="en-US" sz="1100"/>
          </a:p>
        </p:txBody>
      </p:sp>
      <p:sp>
        <p:nvSpPr>
          <p:cNvPr name="AutoShape 5" id="5"/>
          <p:cNvSpPr/>
          <p:nvPr/>
        </p:nvSpPr>
        <p:spPr>
          <a:xfrm rot="0" flipH="false" flipV="false">
            <a:off x="1956652" y="79700"/>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About StoreHub</a:t>
            </a:r>
            <a:endParaRPr lang="en-US" sz="1100"/>
          </a:p>
        </p:txBody>
      </p:sp>
      <p:cxnSp>
        <p:nvCxnSpPr>
          <p:cNvPr name="Connector 6" id="6"/>
          <p:cNvCxnSpPr/>
          <p:nvPr/>
        </p:nvCxnSpPr>
        <p:spPr>
          <a:xfrm rot="0" flipH="false" flipV="false">
            <a:off x="1717992" y="3512626"/>
            <a:ext cx="8588693" cy="0"/>
          </a:xfrm>
          <a:prstGeom prst="straightConnector1">
            <a:avLst/>
          </a:prstGeom>
          <a:noFill/>
          <a:ln w="38100" cmpd="sng" cap="flat">
            <a:solidFill>
              <a:srgbClr val="000000">
                <a:alpha val="100000"/>
              </a:srgbClr>
            </a:solidFill>
            <a:prstDash val="solid"/>
            <a:headEnd type="none" w="med" len="med"/>
            <a:tailEnd type="none" w="med" len="med"/>
          </a:ln>
        </p:spPr>
      </p:cxnSp>
      <p:sp>
        <p:nvSpPr>
          <p:cNvPr name="AutoShape 7" id="7"/>
          <p:cNvSpPr/>
          <p:nvPr/>
        </p:nvSpPr>
        <p:spPr>
          <a:xfrm rot="0" flipH="false" flipV="false">
            <a:off x="4926435" y="4211125"/>
            <a:ext cx="2393950" cy="1124895"/>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400">
                <a:solidFill>
                  <a:srgbClr val="000000"/>
                </a:solidFill>
                <a:latin typeface="Roboto"/>
                <a:ea typeface="Roboto"/>
                <a:cs typeface="Roboto"/>
                <a:sym typeface="Roboto"/>
              </a:rPr>
              <a:t>Understanding pain points or opportunities from different perspectives.</a:t>
            </a:r>
            <a:endParaRPr lang="en-US" sz="1100"/>
          </a:p>
        </p:txBody>
      </p:sp>
      <p:sp>
        <p:nvSpPr>
          <p:cNvPr name="AutoShape 8" id="8"/>
          <p:cNvSpPr/>
          <p:nvPr/>
        </p:nvSpPr>
        <p:spPr>
          <a:xfrm rot="0" flipH="false" flipV="false">
            <a:off x="704115" y="4074817"/>
            <a:ext cx="2505075" cy="680395"/>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400">
                <a:solidFill>
                  <a:srgbClr val="000000"/>
                </a:solidFill>
                <a:latin typeface="Roboto"/>
                <a:ea typeface="Roboto"/>
                <a:cs typeface="Roboto"/>
                <a:sym typeface="Roboto"/>
              </a:rPr>
              <a:t>Exploring and understanding the different types of industries in the current market. </a:t>
            </a:r>
            <a:endParaRPr lang="en-US" sz="1100"/>
          </a:p>
        </p:txBody>
      </p:sp>
      <p:sp>
        <p:nvSpPr>
          <p:cNvPr name="AutoShape 9" id="9"/>
          <p:cNvSpPr/>
          <p:nvPr/>
        </p:nvSpPr>
        <p:spPr>
          <a:xfrm rot="0" flipH="false" flipV="false">
            <a:off x="8667591" y="4211126"/>
            <a:ext cx="2393950" cy="1124895"/>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400">
                <a:solidFill>
                  <a:srgbClr val="000000"/>
                </a:solidFill>
                <a:latin typeface="Roboto"/>
                <a:ea typeface="Roboto"/>
                <a:cs typeface="Roboto"/>
                <a:sym typeface="Roboto"/>
              </a:rPr>
              <a:t>How StoreHub can help these industries to make their businesses </a:t>
            </a:r>
            <a:r>
              <a:rPr lang="en-US" b="true" i="false" strike="noStrike" u="none" sz="1400">
                <a:solidFill>
                  <a:srgbClr val="FF9900"/>
                </a:solidFill>
                <a:latin typeface="Roboto"/>
                <a:ea typeface="Roboto"/>
                <a:cs typeface="Roboto"/>
                <a:sym typeface="Roboto"/>
              </a:rPr>
              <a:t>AWESOME</a:t>
            </a:r>
            <a:r>
              <a:rPr lang="en-US" b="false" i="false" strike="noStrike" u="none" sz="1400">
                <a:solidFill>
                  <a:srgbClr val="000000"/>
                </a:solidFill>
                <a:latin typeface="Roboto"/>
                <a:ea typeface="Roboto"/>
                <a:cs typeface="Roboto"/>
                <a:sym typeface="Roboto"/>
              </a:rPr>
              <a:t>.</a:t>
            </a:r>
            <a:endParaRPr lang="en-US" sz="1100"/>
          </a:p>
        </p:txBody>
      </p:sp>
      <p:pic>
        <p:nvPicPr>
          <p:cNvPr name="Picture 10" id="10"/>
          <p:cNvPicPr>
            <a:picLocks noChangeAspect="true"/>
          </p:cNvPicPr>
          <p:nvPr/>
        </p:nvPicPr>
        <p:blipFill>
          <a:blip r:embed="rId3"/>
          <a:srcRect l="0" r="0" t="0" b="0"/>
          <a:stretch>
            <a:fillRect/>
          </a:stretch>
        </p:blipFill>
        <p:spPr>
          <a:xfrm rot="0" flipH="false" flipV="false">
            <a:off x="11070567" y="195644"/>
            <a:ext cx="546100" cy="546100"/>
          </a:xfrm>
          <a:prstGeom prst="rect">
            <a:avLst/>
          </a:prstGeom>
          <a:ln w="12700">
            <a:noFill/>
            <a:prstDash val="solid"/>
          </a:ln>
        </p:spPr>
      </p:pic>
      <p:pic>
        <p:nvPicPr>
          <p:cNvPr name="Picture 11" id="11"/>
          <p:cNvPicPr>
            <a:picLocks noChangeAspect="true"/>
          </p:cNvPicPr>
          <p:nvPr/>
        </p:nvPicPr>
        <p:blipFill>
          <a:blip r:embed="rId4"/>
          <a:srcRect l="0" r="0" t="0" b="0"/>
          <a:stretch>
            <a:fillRect/>
          </a:stretch>
        </p:blipFill>
        <p:spPr>
          <a:xfrm rot="0" flipH="false" flipV="false">
            <a:off x="8721850" y="2109744"/>
            <a:ext cx="2422740" cy="2422740"/>
          </a:xfrm>
          <a:prstGeom prst="rect">
            <a:avLst/>
          </a:prstGeom>
          <a:ln w="12700">
            <a:noFill/>
            <a:prstDash val="solid"/>
          </a:ln>
        </p:spPr>
      </p:pic>
      <p:pic>
        <p:nvPicPr>
          <p:cNvPr name="Picture 12" id="12"/>
          <p:cNvPicPr>
            <a:picLocks noChangeAspect="true"/>
          </p:cNvPicPr>
          <p:nvPr/>
        </p:nvPicPr>
        <p:blipFill>
          <a:blip r:embed="rId5"/>
          <a:srcRect l="0" r="0" t="0" b="0"/>
          <a:stretch>
            <a:fillRect/>
          </a:stretch>
        </p:blipFill>
        <p:spPr>
          <a:xfrm rot="0" flipH="false" flipV="false">
            <a:off x="937333" y="2123736"/>
            <a:ext cx="1951081" cy="1951081"/>
          </a:xfrm>
          <a:prstGeom prst="rect">
            <a:avLst/>
          </a:prstGeom>
          <a:ln w="12700">
            <a:noFill/>
            <a:prstDash val="solid"/>
          </a:ln>
        </p:spPr>
      </p:pic>
      <p:pic>
        <p:nvPicPr>
          <p:cNvPr name="Picture 13" id="13"/>
          <p:cNvPicPr>
            <a:picLocks noChangeAspect="true"/>
          </p:cNvPicPr>
          <p:nvPr/>
        </p:nvPicPr>
        <p:blipFill>
          <a:blip r:embed="rId6"/>
          <a:srcRect l="0" r="0" t="0" b="0"/>
          <a:stretch>
            <a:fillRect/>
          </a:stretch>
        </p:blipFill>
        <p:spPr>
          <a:xfrm rot="0" flipH="false" flipV="false">
            <a:off x="5234262" y="2213842"/>
            <a:ext cx="2086123" cy="2086123"/>
          </a:xfrm>
          <a:prstGeom prst="rect">
            <a:avLst/>
          </a:prstGeom>
          <a:ln w="12700">
            <a:noFill/>
            <a:prstDash val="solid"/>
          </a:ln>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pic>
        <p:nvPicPr>
          <p:cNvPr name="Picture 4" id="4"/>
          <p:cNvPicPr>
            <a:picLocks noChangeAspect="true"/>
          </p:cNvPicPr>
          <p:nvPr/>
        </p:nvPicPr>
        <p:blipFill>
          <a:blip r:embed="rId3"/>
          <a:srcRect l="0" r="0" t="0" b="0"/>
          <a:stretch>
            <a:fillRect/>
          </a:stretch>
        </p:blipFill>
        <p:spPr>
          <a:xfrm rot="0" flipH="false" flipV="false">
            <a:off x="10678716" y="-170200"/>
            <a:ext cx="1326900" cy="1326900"/>
          </a:xfrm>
          <a:prstGeom prst="rect">
            <a:avLst/>
          </a:prstGeom>
          <a:ln w="12700">
            <a:noFill/>
            <a:prstDash val="solid"/>
          </a:ln>
        </p:spPr>
      </p:pic>
      <p:sp>
        <p:nvSpPr>
          <p:cNvPr name="AutoShape 5" id="5"/>
          <p:cNvSpPr/>
          <p:nvPr/>
        </p:nvSpPr>
        <p:spPr>
          <a:xfrm rot="0" flipH="false" flipV="false">
            <a:off x="-30168" y="578854"/>
            <a:ext cx="10522500" cy="479740"/>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2400">
                <a:solidFill>
                  <a:srgbClr val="000000"/>
                </a:solidFill>
                <a:latin typeface="Signika"/>
                <a:ea typeface="Signika"/>
                <a:cs typeface="Signika"/>
                <a:sym typeface="Signika"/>
              </a:rPr>
              <a:t>Features Available with Each Plan</a:t>
            </a:r>
            <a:endParaRPr lang="en-US" sz="1100"/>
          </a:p>
        </p:txBody>
      </p:sp>
      <p:sp>
        <p:nvSpPr>
          <p:cNvPr name="AutoShape 6" id="6"/>
          <p:cNvSpPr/>
          <p:nvPr/>
        </p:nvSpPr>
        <p:spPr>
          <a:xfrm rot="0" flipH="false" flipV="false">
            <a:off x="60959" y="1107443"/>
            <a:ext cx="11201207" cy="276999"/>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Each plan offers a unique set of features, with some features available only on specific plans. Refer to the table below to see the features included with each plan.</a:t>
            </a:r>
            <a:endParaRPr lang="en-US" sz="1100"/>
          </a:p>
        </p:txBody>
      </p:sp>
      <p:graphicFrame>
        <p:nvGraphicFramePr>
          <p:cNvPr name="Table 7" id="7"/>
          <p:cNvGraphicFramePr>
            <a:graphicFrameLocks noGrp="true"/>
          </p:cNvGraphicFramePr>
          <p:nvPr/>
        </p:nvGraphicFramePr>
        <p:xfrm>
          <a:off x="473714" y="2042719"/>
          <a:ext cx="11054080" cy="1851893"/>
        </p:xfrm>
        <a:graphic>
          <a:graphicData uri="http://schemas.openxmlformats.org/drawingml/2006/table">
            <a:tbl>
              <a:tblPr>
                <a:effectLst/>
              </a:tblPr>
              <a:tblGrid>
                <a:gridCol w="1374986"/>
                <a:gridCol w="1700107"/>
                <a:gridCol w="1733973"/>
                <a:gridCol w="1469814"/>
                <a:gridCol w="1639146"/>
                <a:gridCol w="1490134"/>
                <a:gridCol w="1645920"/>
              </a:tblGrid>
              <a:tr h="536113">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Plan</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QR Order &amp; Pay</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Beep Delivery</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Webstore</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StoreHub Engage*</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Food Delivery Integration</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c>
                  <a:txBody>
                    <a:bodyPr anchor="t" rtlCol="false"/>
                    <a:lstStyle/>
                    <a:p>
                      <a:pPr algn="ctr" indent="0">
                        <a:lnSpc>
                          <a:spcPct val="100000"/>
                        </a:lnSpc>
                        <a:defRPr/>
                      </a:pPr>
                      <a:r>
                        <a:rPr lang="en-US" b="false" i="false" strike="noStrike" u="none" sz="1200">
                          <a:solidFill>
                            <a:srgbClr val="000000"/>
                          </a:solidFill>
                          <a:latin typeface="Roboto"/>
                          <a:ea typeface="Roboto"/>
                          <a:cs typeface="Roboto"/>
                          <a:sym typeface="Roboto"/>
                        </a:rPr>
                        <a:t>Membership*</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AB40">
                        <a:alpha val="100000"/>
                      </a:srgbClr>
                    </a:solidFill>
                  </a:tcPr>
                </a:tc>
              </a:tr>
              <a:tr h="434847">
                <a:tc>
                  <a:txBody>
                    <a:bodyPr anchor="t" rtlCol="false"/>
                    <a:lstStyle/>
                    <a:p>
                      <a:pPr algn="ctr" indent="0">
                        <a:lnSpc>
                          <a:spcPct val="100000"/>
                        </a:lnSpc>
                        <a:defRPr/>
                      </a:pPr>
                      <a:r>
                        <a:rPr lang="en-US" b="false" i="false" strike="noStrike" u="none" sz="1000">
                          <a:solidFill>
                            <a:srgbClr val="000000"/>
                          </a:solidFill>
                          <a:latin typeface="Roboto"/>
                          <a:ea typeface="Roboto"/>
                          <a:cs typeface="Roboto"/>
                          <a:sym typeface="Roboto"/>
                        </a:rPr>
                        <a:t>Starter</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r>
              <a:tr h="434847">
                <a:tc>
                  <a:txBody>
                    <a:bodyPr anchor="t" rtlCol="false"/>
                    <a:lstStyle/>
                    <a:p>
                      <a:pPr algn="ctr" indent="0">
                        <a:lnSpc>
                          <a:spcPct val="100000"/>
                        </a:lnSpc>
                        <a:defRPr/>
                      </a:pPr>
                      <a:r>
                        <a:rPr lang="en-US" b="false" i="false" strike="noStrike" u="none" sz="1000">
                          <a:solidFill>
                            <a:srgbClr val="000000"/>
                          </a:solidFill>
                          <a:latin typeface="Roboto"/>
                          <a:ea typeface="Roboto"/>
                          <a:cs typeface="Roboto"/>
                          <a:sym typeface="Roboto"/>
                        </a:rPr>
                        <a:t>Advanced</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E2CE">
                        <a:alpha val="100000"/>
                      </a:srgbClr>
                    </a:solidFill>
                  </a:tcPr>
                </a:tc>
              </a:tr>
              <a:tr h="446086">
                <a:tc>
                  <a:txBody>
                    <a:bodyPr anchor="t" rtlCol="false"/>
                    <a:lstStyle/>
                    <a:p>
                      <a:pPr algn="ctr" indent="0">
                        <a:lnSpc>
                          <a:spcPct val="100000"/>
                        </a:lnSpc>
                        <a:defRPr/>
                      </a:pPr>
                      <a:r>
                        <a:rPr lang="en-US" b="false" i="false" strike="noStrike" u="none" sz="1000">
                          <a:solidFill>
                            <a:srgbClr val="000000"/>
                          </a:solidFill>
                          <a:latin typeface="Roboto"/>
                          <a:ea typeface="Roboto"/>
                          <a:cs typeface="Roboto"/>
                          <a:sym typeface="Roboto"/>
                        </a:rPr>
                        <a:t>Pro</a:t>
                      </a:r>
                      <a:endParaRPr lang="en-US" sz="1100"/>
                    </a:p>
                  </a:txBody>
                  <a:tcPr anchor="ctr"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c>
                  <a:txBody>
                    <a:bodyPr anchor="t" rtlCol="false"/>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a:txBody>
                  <a:tcPr anchor="t" marL="91440" marR="91440" marT="45720" marB="4572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F1E8">
                        <a:alpha val="100000"/>
                      </a:srgbClr>
                    </a:solidFill>
                  </a:tcPr>
                </a:tc>
              </a:tr>
            </a:tbl>
          </a:graphicData>
        </a:graphic>
      </p:graphicFrame>
      <p:pic>
        <p:nvPicPr>
          <p:cNvPr name="Picture 8" id="8"/>
          <p:cNvPicPr>
            <a:picLocks noChangeAspect="true"/>
          </p:cNvPicPr>
          <p:nvPr/>
        </p:nvPicPr>
        <p:blipFill>
          <a:blip r:embed="rId4"/>
          <a:srcRect l="0" r="0" t="0" b="0"/>
          <a:stretch>
            <a:fillRect/>
          </a:stretch>
        </p:blipFill>
        <p:spPr>
          <a:xfrm rot="0" flipH="false" flipV="false">
            <a:off x="2381733" y="3048834"/>
            <a:ext cx="332313" cy="332313"/>
          </a:xfrm>
          <a:prstGeom prst="rect">
            <a:avLst/>
          </a:prstGeom>
          <a:ln w="12700">
            <a:noFill/>
            <a:prstDash val="solid"/>
          </a:ln>
        </p:spPr>
      </p:pic>
      <p:pic>
        <p:nvPicPr>
          <p:cNvPr name="Picture 9" id="9"/>
          <p:cNvPicPr>
            <a:picLocks noChangeAspect="true"/>
          </p:cNvPicPr>
          <p:nvPr/>
        </p:nvPicPr>
        <p:blipFill>
          <a:blip r:embed="rId4"/>
          <a:srcRect l="0" r="0" t="0" b="0"/>
          <a:stretch>
            <a:fillRect/>
          </a:stretch>
        </p:blipFill>
        <p:spPr>
          <a:xfrm rot="0" flipH="false" flipV="false">
            <a:off x="2368188" y="3466577"/>
            <a:ext cx="332313" cy="332313"/>
          </a:xfrm>
          <a:prstGeom prst="rect">
            <a:avLst/>
          </a:prstGeom>
          <a:ln w="12700">
            <a:noFill/>
            <a:prstDash val="solid"/>
          </a:ln>
        </p:spPr>
      </p:pic>
      <p:pic>
        <p:nvPicPr>
          <p:cNvPr name="Picture 10" id="10"/>
          <p:cNvPicPr>
            <a:picLocks noChangeAspect="true"/>
          </p:cNvPicPr>
          <p:nvPr/>
        </p:nvPicPr>
        <p:blipFill>
          <a:blip r:embed="rId4"/>
          <a:srcRect l="0" r="0" t="0" b="0"/>
          <a:stretch>
            <a:fillRect/>
          </a:stretch>
        </p:blipFill>
        <p:spPr>
          <a:xfrm rot="0" flipH="false" flipV="false">
            <a:off x="4152960" y="2611487"/>
            <a:ext cx="332313" cy="332313"/>
          </a:xfrm>
          <a:prstGeom prst="rect">
            <a:avLst/>
          </a:prstGeom>
          <a:ln w="12700">
            <a:noFill/>
            <a:prstDash val="solid"/>
          </a:ln>
        </p:spPr>
      </p:pic>
      <p:pic>
        <p:nvPicPr>
          <p:cNvPr name="Picture 11" id="11"/>
          <p:cNvPicPr>
            <a:picLocks noChangeAspect="true"/>
          </p:cNvPicPr>
          <p:nvPr/>
        </p:nvPicPr>
        <p:blipFill>
          <a:blip r:embed="rId4"/>
          <a:srcRect l="0" r="0" t="0" b="0"/>
          <a:stretch>
            <a:fillRect/>
          </a:stretch>
        </p:blipFill>
        <p:spPr>
          <a:xfrm rot="0" flipH="false" flipV="false">
            <a:off x="4152960" y="3053745"/>
            <a:ext cx="332313" cy="332313"/>
          </a:xfrm>
          <a:prstGeom prst="rect">
            <a:avLst/>
          </a:prstGeom>
          <a:ln w="12700">
            <a:noFill/>
            <a:prstDash val="solid"/>
          </a:ln>
        </p:spPr>
      </p:pic>
      <p:pic>
        <p:nvPicPr>
          <p:cNvPr name="Picture 12" id="12"/>
          <p:cNvPicPr>
            <a:picLocks noChangeAspect="true"/>
          </p:cNvPicPr>
          <p:nvPr/>
        </p:nvPicPr>
        <p:blipFill>
          <a:blip r:embed="rId4"/>
          <a:srcRect l="0" r="0" t="0" b="0"/>
          <a:stretch>
            <a:fillRect/>
          </a:stretch>
        </p:blipFill>
        <p:spPr>
          <a:xfrm rot="0" flipH="false" flipV="false">
            <a:off x="4152960" y="3482412"/>
            <a:ext cx="332313" cy="332313"/>
          </a:xfrm>
          <a:prstGeom prst="rect">
            <a:avLst/>
          </a:prstGeom>
          <a:ln w="12700">
            <a:noFill/>
            <a:prstDash val="solid"/>
          </a:ln>
        </p:spPr>
      </p:pic>
      <p:pic>
        <p:nvPicPr>
          <p:cNvPr name="Picture 13" id="13"/>
          <p:cNvPicPr>
            <a:picLocks noChangeAspect="true"/>
          </p:cNvPicPr>
          <p:nvPr/>
        </p:nvPicPr>
        <p:blipFill>
          <a:blip r:embed="rId4"/>
          <a:srcRect l="0" r="0" t="0" b="0"/>
          <a:stretch>
            <a:fillRect/>
          </a:stretch>
        </p:blipFill>
        <p:spPr>
          <a:xfrm rot="0" flipH="false" flipV="false">
            <a:off x="5875079" y="3023648"/>
            <a:ext cx="332313" cy="332313"/>
          </a:xfrm>
          <a:prstGeom prst="rect">
            <a:avLst/>
          </a:prstGeom>
          <a:ln w="12700">
            <a:noFill/>
            <a:prstDash val="solid"/>
          </a:ln>
        </p:spPr>
      </p:pic>
      <p:pic>
        <p:nvPicPr>
          <p:cNvPr name="Picture 14" id="14"/>
          <p:cNvPicPr>
            <a:picLocks noChangeAspect="true"/>
          </p:cNvPicPr>
          <p:nvPr/>
        </p:nvPicPr>
        <p:blipFill>
          <a:blip r:embed="rId4"/>
          <a:srcRect l="0" r="0" t="0" b="0"/>
          <a:stretch>
            <a:fillRect/>
          </a:stretch>
        </p:blipFill>
        <p:spPr>
          <a:xfrm rot="0" flipH="false" flipV="false">
            <a:off x="5882730" y="3455234"/>
            <a:ext cx="332313" cy="332313"/>
          </a:xfrm>
          <a:prstGeom prst="rect">
            <a:avLst/>
          </a:prstGeom>
          <a:ln w="12700">
            <a:noFill/>
            <a:prstDash val="solid"/>
          </a:ln>
        </p:spPr>
      </p:pic>
      <p:pic>
        <p:nvPicPr>
          <p:cNvPr name="Picture 15" id="15"/>
          <p:cNvPicPr>
            <a:picLocks noChangeAspect="true"/>
          </p:cNvPicPr>
          <p:nvPr/>
        </p:nvPicPr>
        <p:blipFill>
          <a:blip r:embed="rId4"/>
          <a:srcRect l="0" r="0" t="0" b="0"/>
          <a:stretch>
            <a:fillRect/>
          </a:stretch>
        </p:blipFill>
        <p:spPr>
          <a:xfrm rot="0" flipH="false" flipV="false">
            <a:off x="7349976" y="3048834"/>
            <a:ext cx="332313" cy="332313"/>
          </a:xfrm>
          <a:prstGeom prst="rect">
            <a:avLst/>
          </a:prstGeom>
          <a:ln w="12700">
            <a:noFill/>
            <a:prstDash val="solid"/>
          </a:ln>
        </p:spPr>
      </p:pic>
      <p:pic>
        <p:nvPicPr>
          <p:cNvPr name="Picture 16" id="16"/>
          <p:cNvPicPr>
            <a:picLocks noChangeAspect="true"/>
          </p:cNvPicPr>
          <p:nvPr/>
        </p:nvPicPr>
        <p:blipFill>
          <a:blip r:embed="rId4"/>
          <a:srcRect l="0" r="0" t="0" b="0"/>
          <a:stretch>
            <a:fillRect/>
          </a:stretch>
        </p:blipFill>
        <p:spPr>
          <a:xfrm rot="0" flipH="false" flipV="false">
            <a:off x="7377069" y="3493013"/>
            <a:ext cx="332313" cy="332313"/>
          </a:xfrm>
          <a:prstGeom prst="rect">
            <a:avLst/>
          </a:prstGeom>
          <a:ln w="12700">
            <a:noFill/>
            <a:prstDash val="solid"/>
          </a:ln>
        </p:spPr>
      </p:pic>
      <p:pic>
        <p:nvPicPr>
          <p:cNvPr name="Picture 17" id="17"/>
          <p:cNvPicPr>
            <a:picLocks noChangeAspect="true"/>
          </p:cNvPicPr>
          <p:nvPr/>
        </p:nvPicPr>
        <p:blipFill>
          <a:blip r:embed="rId4"/>
          <a:srcRect l="0" r="0" t="0" b="0"/>
          <a:stretch>
            <a:fillRect/>
          </a:stretch>
        </p:blipFill>
        <p:spPr>
          <a:xfrm rot="0" flipH="false" flipV="false">
            <a:off x="8941709" y="3040455"/>
            <a:ext cx="332313" cy="332313"/>
          </a:xfrm>
          <a:prstGeom prst="rect">
            <a:avLst/>
          </a:prstGeom>
          <a:ln w="12700">
            <a:noFill/>
            <a:prstDash val="solid"/>
          </a:ln>
        </p:spPr>
      </p:pic>
      <p:pic>
        <p:nvPicPr>
          <p:cNvPr name="Picture 18" id="18"/>
          <p:cNvPicPr>
            <a:picLocks noChangeAspect="true"/>
          </p:cNvPicPr>
          <p:nvPr/>
        </p:nvPicPr>
        <p:blipFill>
          <a:blip r:embed="rId4"/>
          <a:srcRect l="0" r="0" t="0" b="0"/>
          <a:stretch>
            <a:fillRect/>
          </a:stretch>
        </p:blipFill>
        <p:spPr>
          <a:xfrm rot="0" flipH="false" flipV="false">
            <a:off x="8958647" y="3466577"/>
            <a:ext cx="332313" cy="332313"/>
          </a:xfrm>
          <a:prstGeom prst="rect">
            <a:avLst/>
          </a:prstGeom>
          <a:ln w="12700">
            <a:noFill/>
            <a:prstDash val="solid"/>
          </a:ln>
        </p:spPr>
      </p:pic>
      <p:pic>
        <p:nvPicPr>
          <p:cNvPr name="Picture 19" id="19"/>
          <p:cNvPicPr>
            <a:picLocks noChangeAspect="true"/>
          </p:cNvPicPr>
          <p:nvPr/>
        </p:nvPicPr>
        <p:blipFill>
          <a:blip r:embed="rId4"/>
          <a:srcRect l="0" r="0" t="0" b="0"/>
          <a:stretch>
            <a:fillRect/>
          </a:stretch>
        </p:blipFill>
        <p:spPr>
          <a:xfrm rot="0" flipH="false" flipV="false">
            <a:off x="10551076" y="3048834"/>
            <a:ext cx="332313" cy="332313"/>
          </a:xfrm>
          <a:prstGeom prst="rect">
            <a:avLst/>
          </a:prstGeom>
          <a:ln w="12700">
            <a:noFill/>
            <a:prstDash val="solid"/>
          </a:ln>
        </p:spPr>
      </p:pic>
      <p:pic>
        <p:nvPicPr>
          <p:cNvPr name="Picture 20" id="20"/>
          <p:cNvPicPr>
            <a:picLocks noChangeAspect="true"/>
          </p:cNvPicPr>
          <p:nvPr/>
        </p:nvPicPr>
        <p:blipFill>
          <a:blip r:embed="rId4"/>
          <a:srcRect l="0" r="0" t="0" b="0"/>
          <a:stretch>
            <a:fillRect/>
          </a:stretch>
        </p:blipFill>
        <p:spPr>
          <a:xfrm rot="0" flipH="false" flipV="false">
            <a:off x="10543609" y="3446855"/>
            <a:ext cx="332313" cy="332313"/>
          </a:xfrm>
          <a:prstGeom prst="rect">
            <a:avLst/>
          </a:prstGeom>
          <a:ln w="12700">
            <a:noFill/>
            <a:prstDash val="solid"/>
          </a:ln>
        </p:spPr>
      </p:pic>
      <p:pic>
        <p:nvPicPr>
          <p:cNvPr name="Picture 21" id="21"/>
          <p:cNvPicPr>
            <a:picLocks noChangeAspect="true"/>
          </p:cNvPicPr>
          <p:nvPr/>
        </p:nvPicPr>
        <p:blipFill>
          <a:blip r:embed="rId5"/>
          <a:srcRect l="0" r="0" t="0" b="0"/>
          <a:stretch>
            <a:fillRect/>
          </a:stretch>
        </p:blipFill>
        <p:spPr>
          <a:xfrm rot="0" flipH="false" flipV="false">
            <a:off x="5915782" y="2624198"/>
            <a:ext cx="263447" cy="263447"/>
          </a:xfrm>
          <a:prstGeom prst="rect">
            <a:avLst/>
          </a:prstGeom>
          <a:ln w="12700">
            <a:noFill/>
            <a:prstDash val="solid"/>
          </a:ln>
        </p:spPr>
      </p:pic>
      <p:pic>
        <p:nvPicPr>
          <p:cNvPr name="Picture 22" id="22"/>
          <p:cNvPicPr>
            <a:picLocks noChangeAspect="true"/>
          </p:cNvPicPr>
          <p:nvPr/>
        </p:nvPicPr>
        <p:blipFill>
          <a:blip r:embed="rId5"/>
          <a:srcRect l="0" r="0" t="0" b="0"/>
          <a:stretch>
            <a:fillRect/>
          </a:stretch>
        </p:blipFill>
        <p:spPr>
          <a:xfrm rot="0" flipH="false" flipV="false">
            <a:off x="7382212" y="2638090"/>
            <a:ext cx="263447" cy="263447"/>
          </a:xfrm>
          <a:prstGeom prst="rect">
            <a:avLst/>
          </a:prstGeom>
          <a:ln w="12700">
            <a:noFill/>
            <a:prstDash val="solid"/>
          </a:ln>
        </p:spPr>
      </p:pic>
      <p:pic>
        <p:nvPicPr>
          <p:cNvPr name="Picture 23" id="23"/>
          <p:cNvPicPr>
            <a:picLocks noChangeAspect="true"/>
          </p:cNvPicPr>
          <p:nvPr/>
        </p:nvPicPr>
        <p:blipFill>
          <a:blip r:embed="rId5"/>
          <a:srcRect l="0" r="0" t="0" b="0"/>
          <a:stretch>
            <a:fillRect/>
          </a:stretch>
        </p:blipFill>
        <p:spPr>
          <a:xfrm rot="0" flipH="false" flipV="false">
            <a:off x="10543609" y="2649052"/>
            <a:ext cx="263447" cy="263447"/>
          </a:xfrm>
          <a:prstGeom prst="rect">
            <a:avLst/>
          </a:prstGeom>
          <a:ln w="12700">
            <a:noFill/>
            <a:prstDash val="solid"/>
          </a:ln>
        </p:spPr>
      </p:pic>
      <p:sp>
        <p:nvSpPr>
          <p:cNvPr name="AutoShape 24" id="24"/>
          <p:cNvSpPr/>
          <p:nvPr/>
        </p:nvSpPr>
        <p:spPr>
          <a:xfrm rot="0" flipH="false" flipV="false">
            <a:off x="568960" y="4303722"/>
            <a:ext cx="11061700" cy="990600"/>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100">
                <a:solidFill>
                  <a:srgbClr val="000000"/>
                </a:solidFill>
                <a:latin typeface="Roboto"/>
                <a:ea typeface="Roboto"/>
                <a:cs typeface="Roboto"/>
                <a:sym typeface="Roboto"/>
              </a:rPr>
              <a:t/>
            </a:r>
            <a:endParaRPr lang="en-US" sz="1100"/>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If merchants on the Starter Plan are interested in features that are not supported, they will need to upgrade their plan first.</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StoreHub Engage &amp; Membership come with an annual subscription fee.</a:t>
            </a:r>
          </a:p>
        </p:txBody>
      </p:sp>
      <p:sp>
        <p:nvSpPr>
          <p:cNvPr name="AutoShape 25" id="25"/>
          <p:cNvSpPr/>
          <p:nvPr/>
        </p:nvSpPr>
        <p:spPr>
          <a:xfrm rot="0" flipH="false" flipV="false">
            <a:off x="3162150" y="6136293"/>
            <a:ext cx="5829300" cy="368300"/>
          </a:xfrm>
          <a:prstGeom prst="rect">
            <a:avLst/>
          </a:prstGeom>
          <a:noFill/>
          <a:ln w="12700">
            <a:solidFill>
              <a:srgbClr val="EB5D1A">
                <a:alpha val="100000"/>
              </a:srgbClr>
            </a:solidFill>
            <a:prstDash val="dashDot"/>
          </a:ln>
        </p:spPr>
        <p:txBody>
          <a:bodyPr anchor="t" rtlCol="false" wrap="square" lIns="91440" rIns="91440" tIns="45720" bIns="45720">
            <a:spAutoFit/>
          </a:bodyPr>
          <a:lstStyle/>
          <a:p>
            <a:pPr algn="ctr" indent="0">
              <a:lnSpc>
                <a:spcPct val="150000"/>
              </a:lnSpc>
              <a:defRPr/>
            </a:pPr>
            <a:r>
              <a:rPr lang="en-US" b="true" i="false" strike="noStrike" u="none" sz="1200">
                <a:solidFill>
                  <a:srgbClr val="000000"/>
                </a:solidFill>
                <a:latin typeface="Roboto"/>
                <a:ea typeface="Roboto"/>
                <a:cs typeface="Roboto"/>
                <a:sym typeface="Roboto"/>
              </a:rPr>
              <a:t>Refer to the Commercial Rate charges in our Internal Article : </a:t>
            </a:r>
            <a:r>
              <a:rPr lang="en-US" b="true" i="false" strike="noStrike" u="none" sz="1200">
                <a:solidFill>
                  <a:srgbClr val="FF0000"/>
                </a:solidFill>
                <a:latin typeface="Roboto"/>
                <a:ea typeface="Roboto"/>
                <a:cs typeface="Roboto"/>
                <a:sym typeface="Roboto"/>
                <a:hlinkClick r:id="rId6" tooltip="https://storehub.sg.larksuite.com/wiki/Hh3BwyJvaiDlrHkgjF0lPi9mgwe">
                  <a:extLst>
                    <a:ext uri="{A12FA001-AC4F-418D-AE19-62706E023703}">
                      <ahyp:hlinkClr xmlns:ahyp="http://schemas.microsoft.com/office/drawing/2018/hyperlinkcolor" val="tx"/>
                    </a:ext>
                  </a:extLst>
                </a:hlinkClick>
              </a:rPr>
              <a:t>Here</a:t>
            </a:r>
            <a:endParaRPr lang="en-US" sz="1100"/>
          </a:p>
        </p:txBody>
      </p:sp>
      <p:pic>
        <p:nvPicPr>
          <p:cNvPr name="Picture 26" id="26"/>
          <p:cNvPicPr>
            <a:picLocks noChangeAspect="true"/>
          </p:cNvPicPr>
          <p:nvPr/>
        </p:nvPicPr>
        <p:blipFill>
          <a:blip r:embed="rId7"/>
          <a:srcRect l="0" r="0" t="0" b="0"/>
          <a:stretch>
            <a:fillRect/>
          </a:stretch>
        </p:blipFill>
        <p:spPr>
          <a:xfrm rot="0" flipH="false" flipV="false">
            <a:off x="3001428" y="5917046"/>
            <a:ext cx="413583" cy="413583"/>
          </a:xfrm>
          <a:prstGeom prst="rect">
            <a:avLst/>
          </a:prstGeom>
          <a:ln w="12700">
            <a:noFill/>
            <a:prstDash val="solid"/>
          </a:ln>
        </p:spPr>
      </p:pic>
      <p:pic>
        <p:nvPicPr>
          <p:cNvPr name="Picture 27" id="27"/>
          <p:cNvPicPr>
            <a:picLocks noChangeAspect="true"/>
          </p:cNvPicPr>
          <p:nvPr/>
        </p:nvPicPr>
        <p:blipFill>
          <a:blip r:embed="rId5"/>
          <a:srcRect l="0" r="0" t="0" b="0"/>
          <a:stretch>
            <a:fillRect/>
          </a:stretch>
        </p:blipFill>
        <p:spPr>
          <a:xfrm rot="0" flipH="false" flipV="false">
            <a:off x="2450599" y="2611900"/>
            <a:ext cx="263447" cy="263447"/>
          </a:xfrm>
          <a:prstGeom prst="rect">
            <a:avLst/>
          </a:prstGeom>
          <a:ln w="12700">
            <a:noFill/>
            <a:prstDash val="solid"/>
          </a:ln>
        </p:spPr>
      </p:pic>
      <p:pic>
        <p:nvPicPr>
          <p:cNvPr name="Picture 28" id="28"/>
          <p:cNvPicPr>
            <a:picLocks noChangeAspect="true"/>
          </p:cNvPicPr>
          <p:nvPr/>
        </p:nvPicPr>
        <p:blipFill>
          <a:blip r:embed="rId4"/>
          <a:srcRect l="0" r="0" t="0" b="0"/>
          <a:stretch>
            <a:fillRect/>
          </a:stretch>
        </p:blipFill>
        <p:spPr>
          <a:xfrm rot="0" flipH="false" flipV="false">
            <a:off x="8941709" y="2544413"/>
            <a:ext cx="332313" cy="332313"/>
          </a:xfrm>
          <a:prstGeom prst="rect">
            <a:avLst/>
          </a:prstGeom>
          <a:ln w="12700">
            <a:noFill/>
            <a:prstDash val="solid"/>
          </a:ln>
        </p:spPr>
      </p:pic>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5300650" y="1394195"/>
            <a:ext cx="4565224" cy="4141753"/>
          </a:xfrm>
          <a:prstGeom prst="roundRect">
            <a:avLst>
              <a:gd name="adj" fmla="val 16667"/>
            </a:avLst>
          </a:prstGeom>
          <a:solidFill>
            <a:srgbClr val="FBE5D6">
              <a:alpha val="100000"/>
            </a:srgbClr>
          </a:solidFill>
          <a:ln w="25400" cmpd="sng" cap="flat">
            <a:solidFill>
              <a:srgbClr val="7030A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 id="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1956653" y="666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Features</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0678716" y="-170200"/>
            <a:ext cx="1326900" cy="1326900"/>
          </a:xfrm>
          <a:prstGeom prst="rect">
            <a:avLst/>
          </a:prstGeom>
          <a:ln w="12700">
            <a:noFill/>
            <a:prstDash val="solid"/>
          </a:ln>
        </p:spPr>
      </p:pic>
      <p:sp>
        <p:nvSpPr>
          <p:cNvPr name="AutoShape 6" id="6"/>
          <p:cNvSpPr/>
          <p:nvPr/>
        </p:nvSpPr>
        <p:spPr>
          <a:xfrm rot="0" flipH="false" flipV="false">
            <a:off x="5660157" y="1454985"/>
            <a:ext cx="3845735" cy="4494823"/>
          </a:xfrm>
          <a:prstGeom prst="rect">
            <a:avLst/>
          </a:prstGeom>
          <a:noFill/>
          <a:ln w="12700">
            <a:noFill/>
            <a:prstDash val="solid"/>
          </a:ln>
        </p:spPr>
        <p:txBody>
          <a:bodyPr anchor="t" rtlCol="false" lIns="91425" rIns="91425" tIns="45700" bIns="45700"/>
          <a:lstStyle/>
          <a:p>
            <a:pPr algn="l" indent="0">
              <a:lnSpc>
                <a:spcPct val="150000"/>
              </a:lnSpc>
              <a:defRPr/>
            </a:pPr>
            <a:r>
              <a:rPr lang="en-US" b="true" i="false" strike="noStrike" u="none" sz="1200">
                <a:solidFill>
                  <a:srgbClr val="000000"/>
                </a:solidFill>
                <a:latin typeface="Roboto"/>
                <a:ea typeface="Roboto"/>
                <a:cs typeface="Roboto"/>
                <a:sym typeface="Roboto"/>
              </a:rPr>
              <a:t>Stay Ahead with the Latest Features! </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100">
                <a:solidFill>
                  <a:srgbClr val="000000"/>
                </a:solidFill>
                <a:latin typeface="Roboto"/>
                <a:ea typeface="Roboto"/>
                <a:cs typeface="Roboto"/>
                <a:sym typeface="Roboto"/>
              </a:rPr>
              <a:t>Want to be in the know? </a:t>
            </a:r>
            <a:r>
              <a:rPr lang="en-US" b="true" i="false" strike="noStrike" u="none" sz="1100">
                <a:solidFill>
                  <a:srgbClr val="000000"/>
                </a:solidFill>
                <a:latin typeface="Roboto"/>
                <a:ea typeface="Roboto"/>
                <a:cs typeface="Roboto"/>
                <a:sym typeface="Roboto"/>
              </a:rPr>
              <a:t>Scan the QR code</a:t>
            </a:r>
            <a:r>
              <a:rPr lang="en-US" b="false" i="false" strike="noStrike" u="none" sz="1100">
                <a:solidFill>
                  <a:srgbClr val="000000"/>
                </a:solidFill>
                <a:latin typeface="Roboto"/>
                <a:ea typeface="Roboto"/>
                <a:cs typeface="Roboto"/>
                <a:sym typeface="Roboto"/>
              </a:rPr>
              <a:t> below to join our exclusive </a:t>
            </a:r>
            <a:r>
              <a:rPr lang="en-US" b="true" i="false" strike="noStrike" u="none" sz="1100">
                <a:solidFill>
                  <a:srgbClr val="000000"/>
                </a:solidFill>
                <a:latin typeface="Roboto"/>
                <a:ea typeface="Roboto"/>
                <a:cs typeface="Roboto"/>
                <a:sym typeface="Roboto"/>
              </a:rPr>
              <a:t>Product Announcement Group</a:t>
            </a:r>
            <a:r>
              <a:rPr lang="en-US" b="false" i="false" strike="noStrike" u="none" sz="1100">
                <a:solidFill>
                  <a:srgbClr val="000000"/>
                </a:solidFill>
                <a:latin typeface="Roboto"/>
                <a:ea typeface="Roboto"/>
                <a:cs typeface="Roboto"/>
                <a:sym typeface="Roboto"/>
              </a:rPr>
              <a:t>! </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1200">
                <a:solidFill>
                  <a:srgbClr val="000000"/>
                </a:solidFill>
                <a:latin typeface="Roboto"/>
                <a:ea typeface="Roboto"/>
                <a:cs typeface="Roboto"/>
                <a:sym typeface="Roboto"/>
              </a:rPr>
              <a:t>Why Join?</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Be the first to hear about exciting </a:t>
            </a:r>
            <a:r>
              <a:rPr lang="en-US" b="true" i="false" strike="noStrike" u="none" sz="1100">
                <a:solidFill>
                  <a:srgbClr val="000000"/>
                </a:solidFill>
                <a:latin typeface="Roboto"/>
                <a:ea typeface="Roboto"/>
                <a:cs typeface="Roboto"/>
                <a:sym typeface="Roboto"/>
              </a:rPr>
              <a:t>new feature releases</a:t>
            </a:r>
            <a:r>
              <a:rPr lang="en-US" b="false" i="false" strike="noStrike" u="none" sz="1100">
                <a:solidFill>
                  <a:srgbClr val="000000"/>
                </a:solidFill>
                <a:latin typeface="Roboto"/>
                <a:ea typeface="Roboto"/>
                <a:cs typeface="Roboto"/>
                <a:sym typeface="Roboto"/>
              </a:rPr>
              <a:t>.</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Stay informed about updates and improvements to existing tools.</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Never miss out on a chance to upskill and stay ahead!</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100">
                <a:solidFill>
                  <a:srgbClr val="000000"/>
                </a:solidFill>
                <a:latin typeface="Roboto"/>
                <a:ea typeface="Roboto"/>
                <a:cs typeface="Roboto"/>
                <a:sym typeface="Roboto"/>
              </a:rPr>
              <a:t>We're all about continuous improvement, so keep your eyes peeled for the next big announcement!</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7" id="7"/>
          <p:cNvSpPr/>
          <p:nvPr/>
        </p:nvSpPr>
        <p:spPr>
          <a:xfrm rot="0" flipH="false" flipV="false">
            <a:off x="-30168" y="578854"/>
            <a:ext cx="10528300" cy="609600"/>
          </a:xfrm>
          <a:prstGeom prst="rect">
            <a:avLst/>
          </a:prstGeom>
          <a:noFill/>
          <a:ln w="12700">
            <a:noFill/>
            <a:prstDash val="solid"/>
          </a:ln>
        </p:spPr>
        <p:txBody>
          <a:bodyPr anchor="t" rtlCol="false" wrap="square" lIns="121900" rIns="121900" tIns="121900" bIns="121900">
            <a:spAutoFit/>
          </a:bodyPr>
          <a:lstStyle/>
          <a:p>
            <a:pPr algn="l" indent="0">
              <a:lnSpc>
                <a:spcPct val="100000"/>
              </a:lnSpc>
              <a:defRPr/>
            </a:pPr>
            <a:r>
              <a:rPr lang="en-US" b="true" i="false" strike="noStrike" u="none" sz="2400">
                <a:solidFill>
                  <a:srgbClr val="000000"/>
                </a:solidFill>
                <a:latin typeface="Signika"/>
                <a:ea typeface="Signika"/>
                <a:cs typeface="Signika"/>
                <a:sym typeface="Signika"/>
              </a:rPr>
              <a:t>Product Updates</a:t>
            </a:r>
            <a:endParaRPr lang="en-US" sz="1100"/>
          </a:p>
        </p:txBody>
      </p:sp>
      <p:pic>
        <p:nvPicPr>
          <p:cNvPr name="Picture 8" id="8"/>
          <p:cNvPicPr>
            <a:picLocks noChangeAspect="true"/>
          </p:cNvPicPr>
          <p:nvPr/>
        </p:nvPicPr>
        <p:blipFill>
          <a:blip r:embed="rId4"/>
          <a:srcRect l="0" r="481" t="0" b="17917"/>
          <a:stretch>
            <a:fillRect/>
          </a:stretch>
        </p:blipFill>
        <p:spPr>
          <a:xfrm rot="0" flipH="false" flipV="false">
            <a:off x="571811" y="1188454"/>
            <a:ext cx="4322753" cy="4652294"/>
          </a:xfrm>
          <a:prstGeom prst="roundRect">
            <a:avLst>
              <a:gd name="adj" fmla="val 0"/>
            </a:avLst>
          </a:prstGeom>
          <a:ln>
            <a:noFill/>
            <a:prstDash val="solid"/>
          </a:ln>
        </p:spPr>
      </p:pic>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0"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005F2A">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346935" y="2791067"/>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System Navigation</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565622" y="696737"/>
            <a:ext cx="1990378" cy="1990378"/>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49"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449220" y="68253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How Does the Cloud Based Work?</a:t>
            </a:r>
            <a:endParaRPr lang="en-US" sz="1100"/>
          </a:p>
        </p:txBody>
      </p:sp>
      <p:sp>
        <p:nvSpPr>
          <p:cNvPr name="AutoShape 5" id="5"/>
          <p:cNvSpPr/>
          <p:nvPr/>
        </p:nvSpPr>
        <p:spPr>
          <a:xfrm rot="0" flipH="false" flipV="false">
            <a:off x="1945230" y="112707"/>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System Navigation</a:t>
            </a:r>
            <a:endParaRPr lang="en-US" sz="1100"/>
          </a:p>
        </p:txBody>
      </p:sp>
      <p:sp>
        <p:nvSpPr>
          <p:cNvPr name="AutoShape 6" id="6"/>
          <p:cNvSpPr/>
          <p:nvPr/>
        </p:nvSpPr>
        <p:spPr>
          <a:xfrm rot="0" flipH="false" flipV="false">
            <a:off x="-12700" y="6529979"/>
            <a:ext cx="4585500" cy="382800"/>
          </a:xfrm>
          <a:prstGeom prst="rect">
            <a:avLst/>
          </a:prstGeom>
          <a:no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114000" y="192925"/>
            <a:ext cx="1736400" cy="3333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8" id="8"/>
          <p:cNvPicPr>
            <a:picLocks noChangeAspect="true"/>
          </p:cNvPicPr>
          <p:nvPr/>
        </p:nvPicPr>
        <p:blipFill>
          <a:blip r:embed="rId3"/>
          <a:srcRect l="0" r="0" t="0" b="0"/>
          <a:stretch>
            <a:fillRect/>
          </a:stretch>
        </p:blipFill>
        <p:spPr>
          <a:xfrm rot="0" flipH="false" flipV="false">
            <a:off x="185668" y="226970"/>
            <a:ext cx="1596274" cy="238087"/>
          </a:xfrm>
          <a:prstGeom prst="rect">
            <a:avLst/>
          </a:prstGeom>
          <a:ln w="12700">
            <a:noFill/>
            <a:prstDash val="solid"/>
          </a:ln>
        </p:spPr>
      </p:pic>
      <p:sp>
        <p:nvSpPr>
          <p:cNvPr name="AutoShape 9" id="9"/>
          <p:cNvSpPr/>
          <p:nvPr/>
        </p:nvSpPr>
        <p:spPr>
          <a:xfrm rot="0" flipH="false" flipV="false">
            <a:off x="-50" y="1229125"/>
            <a:ext cx="12192000" cy="648785"/>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1800">
                <a:solidFill>
                  <a:srgbClr val="000000"/>
                </a:solidFill>
                <a:latin typeface="Roboto"/>
                <a:ea typeface="Roboto"/>
                <a:cs typeface="Roboto"/>
                <a:sym typeface="Roboto"/>
              </a:rPr>
              <a:t>We have developed and continuously enhance a comprehensive end-to-end system for businesses.</a:t>
            </a:r>
            <a:endParaRPr lang="en-US" sz="1100"/>
          </a:p>
        </p:txBody>
      </p:sp>
      <p:sp>
        <p:nvSpPr>
          <p:cNvPr name="AutoShape 10" id="10"/>
          <p:cNvSpPr/>
          <p:nvPr/>
        </p:nvSpPr>
        <p:spPr>
          <a:xfrm rot="0" flipH="false" flipV="false">
            <a:off x="477249" y="4826144"/>
            <a:ext cx="4447200" cy="1561337"/>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600">
                <a:solidFill>
                  <a:srgbClr val="FF9900"/>
                </a:solidFill>
                <a:latin typeface="Roboto"/>
                <a:ea typeface="Roboto"/>
                <a:cs typeface="Roboto"/>
                <a:sym typeface="Roboto"/>
              </a:rPr>
              <a:t>BackOffice</a:t>
            </a:r>
            <a:endParaRPr lang="en-US" sz="1100"/>
          </a:p>
          <a:p>
            <a:pPr algn="ctr" indent="0">
              <a:lnSpc>
                <a:spcPct val="150000"/>
              </a:lnSpc>
            </a:pPr>
            <a:r>
              <a:rPr lang="en-US" b="false" i="false" strike="noStrike" u="none" sz="1400">
                <a:solidFill>
                  <a:srgbClr val="000000"/>
                </a:solidFill>
                <a:latin typeface="Roboto"/>
                <a:ea typeface="Roboto"/>
                <a:cs typeface="Roboto"/>
                <a:sym typeface="Roboto"/>
              </a:rPr>
              <a:t>Accessible via an internet browser, merchants can effortlessly manage key functions like inventory, CRM, reporting and many more.</a:t>
            </a:r>
          </a:p>
        </p:txBody>
      </p:sp>
      <p:grpSp>
        <p:nvGrpSpPr>
          <p:cNvPr name="Group 11" id="11"/>
          <p:cNvGrpSpPr/>
          <p:nvPr/>
        </p:nvGrpSpPr>
        <p:grpSpPr>
          <a:xfrm>
            <a:off x="894141" y="2331972"/>
            <a:ext cx="3613415" cy="2244015"/>
            <a:chOff x="894141" y="2331972"/>
            <a:chExt cx="3613415" cy="2244015"/>
          </a:xfrm>
        </p:grpSpPr>
        <p:pic>
          <p:nvPicPr>
            <p:cNvPr name="Picture 12" id="12"/>
            <p:cNvPicPr>
              <a:picLocks noChangeAspect="true"/>
            </p:cNvPicPr>
            <p:nvPr/>
          </p:nvPicPr>
          <p:blipFill>
            <a:blip r:embed="rId4"/>
            <a:srcRect l="30436" r="29957" t="30110" b="24249"/>
            <a:stretch>
              <a:fillRect/>
            </a:stretch>
          </p:blipFill>
          <p:spPr>
            <a:xfrm rot="0" flipH="false" flipV="false">
              <a:off x="894141" y="2331972"/>
              <a:ext cx="3180154" cy="2052218"/>
            </a:xfrm>
            <a:prstGeom prst="rect">
              <a:avLst/>
            </a:prstGeom>
            <a:ln w="12700">
              <a:noFill/>
              <a:prstDash val="solid"/>
            </a:ln>
            <a:effectLst>
              <a:outerShdw dir="0" dist="0" blurRad="63500" algn="ctr" sx="102000" sy="102000" rotWithShape="false">
                <a:srgbClr val="000000">
                  <a:alpha val="40000"/>
                </a:srgbClr>
              </a:outerShdw>
            </a:effectLst>
          </p:spPr>
        </p:pic>
        <p:pic>
          <p:nvPicPr>
            <p:cNvPr name="Picture 13" id="13"/>
            <p:cNvPicPr>
              <a:picLocks noChangeAspect="true"/>
            </p:cNvPicPr>
            <p:nvPr/>
          </p:nvPicPr>
          <p:blipFill>
            <a:blip r:embed="rId5"/>
            <a:srcRect l="0" r="0" t="0" b="0"/>
            <a:stretch>
              <a:fillRect/>
            </a:stretch>
          </p:blipFill>
          <p:spPr>
            <a:xfrm rot="0" flipH="false" flipV="false">
              <a:off x="2484218" y="3184409"/>
              <a:ext cx="2023338" cy="1391578"/>
            </a:xfrm>
            <a:prstGeom prst="rect">
              <a:avLst/>
            </a:prstGeom>
            <a:ln w="12700">
              <a:noFill/>
              <a:prstDash val="solid"/>
            </a:ln>
          </p:spPr>
        </p:pic>
      </p:grpSp>
      <p:pic>
        <p:nvPicPr>
          <p:cNvPr name="Picture 14" id="14"/>
          <p:cNvPicPr>
            <a:picLocks noChangeAspect="true"/>
          </p:cNvPicPr>
          <p:nvPr/>
        </p:nvPicPr>
        <p:blipFill>
          <a:blip r:embed="rId6"/>
          <a:srcRect l="0" r="0" t="0" b="0"/>
          <a:stretch>
            <a:fillRect/>
          </a:stretch>
        </p:blipFill>
        <p:spPr>
          <a:xfrm rot="0" flipH="false" flipV="false">
            <a:off x="6846008" y="1825092"/>
            <a:ext cx="4099994" cy="2759611"/>
          </a:xfrm>
          <a:prstGeom prst="rect">
            <a:avLst/>
          </a:prstGeom>
          <a:ln w="12700">
            <a:noFill/>
            <a:prstDash val="solid"/>
          </a:ln>
        </p:spPr>
      </p:pic>
      <p:sp>
        <p:nvSpPr>
          <p:cNvPr name="AutoShape 15" id="15"/>
          <p:cNvSpPr/>
          <p:nvPr/>
        </p:nvSpPr>
        <p:spPr>
          <a:xfrm rot="0" flipH="false" flipV="false">
            <a:off x="6976724" y="4826097"/>
            <a:ext cx="4702960" cy="1348806"/>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600">
                <a:solidFill>
                  <a:srgbClr val="FF9900"/>
                </a:solidFill>
                <a:latin typeface="Roboto"/>
                <a:ea typeface="Roboto"/>
                <a:cs typeface="Roboto"/>
                <a:sym typeface="Roboto"/>
              </a:rPr>
              <a:t>POS Register</a:t>
            </a:r>
            <a:endParaRPr lang="en-US" sz="1100"/>
          </a:p>
          <a:p>
            <a:pPr algn="ctr" indent="0">
              <a:lnSpc>
                <a:spcPct val="150000"/>
              </a:lnSpc>
            </a:pPr>
            <a:r>
              <a:rPr lang="en-US" b="false" i="false" strike="noStrike" u="none" sz="1400">
                <a:solidFill>
                  <a:srgbClr val="000000"/>
                </a:solidFill>
                <a:latin typeface="Roboto"/>
                <a:ea typeface="Roboto"/>
                <a:cs typeface="Roboto"/>
                <a:sym typeface="Roboto"/>
              </a:rPr>
              <a:t>With the StoreHub POS app, merchants can efficiently manage sales transactions and track employee activities. Download the POS App on the App store after you created BackOffice.</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6" id="16"/>
          <p:cNvSpPr/>
          <p:nvPr/>
        </p:nvSpPr>
        <p:spPr>
          <a:xfrm rot="0" flipH="false" flipV="false">
            <a:off x="4795247" y="3025831"/>
            <a:ext cx="2458500" cy="806400"/>
          </a:xfrm>
          <a:prstGeom prst="roundRect">
            <a:avLst>
              <a:gd name="adj" fmla="val 2604"/>
            </a:avLst>
          </a:prstGeom>
          <a:noFill/>
          <a:ln w="12700">
            <a:noFill/>
            <a:prstDash val="solid"/>
          </a:ln>
        </p:spPr>
        <p:txBody>
          <a:bodyPr anchor="ctr" rtlCol="false" lIns="121900" rIns="121900" tIns="121900" bIns="121900"/>
          <a:lstStyle/>
          <a:p>
            <a:pPr algn="ctr" indent="0">
              <a:lnSpc>
                <a:spcPct val="100000"/>
              </a:lnSpc>
              <a:defRPr/>
            </a:pPr>
            <a:r>
              <a:rPr lang="en-US" b="true" i="false" strike="noStrike" u="none" sz="1600">
                <a:solidFill>
                  <a:srgbClr val="3C78D8"/>
                </a:solidFill>
                <a:latin typeface="Roboto"/>
                <a:ea typeface="Roboto"/>
                <a:cs typeface="Roboto"/>
                <a:sym typeface="Roboto"/>
              </a:rPr>
              <a:t>Synced through Cloud</a:t>
            </a:r>
            <a:br>
              <a:rPr lang="en-US" b="true" i="false" strike="noStrike" u="none" sz="1600">
                <a:solidFill>
                  <a:srgbClr val="3C78D8"/>
                </a:solidFill>
                <a:latin typeface="Roboto"/>
                <a:ea typeface="Roboto"/>
                <a:cs typeface="Roboto"/>
                <a:sym typeface="Roboto"/>
              </a:rPr>
            </a:br>
            <a:r>
              <a:rPr lang="en-US" b="true" i="false" strike="noStrike" u="none" sz="1600">
                <a:solidFill>
                  <a:srgbClr val="FF0000"/>
                </a:solidFill>
                <a:latin typeface="Roboto"/>
                <a:ea typeface="Roboto"/>
                <a:cs typeface="Roboto"/>
                <a:sym typeface="Roboto"/>
              </a:rPr>
              <a:t>(Internet is required!)</a:t>
            </a:r>
            <a:endParaRPr lang="en-US" sz="1100"/>
          </a:p>
        </p:txBody>
      </p:sp>
      <p:sp>
        <p:nvSpPr>
          <p:cNvPr name="AutoShape 17" id="17"/>
          <p:cNvSpPr/>
          <p:nvPr/>
        </p:nvSpPr>
        <p:spPr>
          <a:xfrm rot="0" flipH="false" flipV="false">
            <a:off x="4924470" y="2532265"/>
            <a:ext cx="2246727" cy="1793565"/>
          </a:xfrm>
          <a:prstGeom prst="arc">
            <a:avLst>
              <a:gd name="adj1" fmla="val 11734055"/>
              <a:gd name="adj2" fmla="val 9947469"/>
            </a:avLst>
          </a:prstGeom>
          <a:noFill/>
          <a:ln w="25400" cmpd="sng" cap="flat">
            <a:solidFill>
              <a:srgbClr val="FF8D0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18" id="18"/>
          <p:cNvPicPr>
            <a:picLocks noChangeAspect="true"/>
          </p:cNvPicPr>
          <p:nvPr/>
        </p:nvPicPr>
        <p:blipFill>
          <a:blip r:embed="rId7"/>
          <a:srcRect l="0" r="0" t="0" b="0"/>
          <a:stretch>
            <a:fillRect/>
          </a:stretch>
        </p:blipFill>
        <p:spPr>
          <a:xfrm rot="0" flipH="false" flipV="false">
            <a:off x="10516120" y="-394140"/>
            <a:ext cx="1840729" cy="1840729"/>
          </a:xfrm>
          <a:prstGeom prst="rect">
            <a:avLst/>
          </a:prstGeom>
          <a:ln w="12700">
            <a:noFill/>
            <a:prstDash val="solid"/>
          </a:ln>
        </p:spPr>
      </p:pic>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66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System Navigation</a:t>
            </a:r>
            <a:endParaRPr lang="en-US" sz="1100"/>
          </a:p>
        </p:txBody>
      </p:sp>
      <p:pic>
        <p:nvPicPr>
          <p:cNvPr name="Picture 4" id="4"/>
          <p:cNvPicPr>
            <a:picLocks noChangeAspect="true"/>
          </p:cNvPicPr>
          <p:nvPr/>
        </p:nvPicPr>
        <p:blipFill>
          <a:blip r:embed="rId3"/>
          <a:srcRect l="0" r="0" t="0" b="0"/>
          <a:stretch>
            <a:fillRect/>
          </a:stretch>
        </p:blipFill>
        <p:spPr>
          <a:xfrm rot="0" flipH="false" flipV="false">
            <a:off x="2694078" y="1098109"/>
            <a:ext cx="6803843" cy="3704497"/>
          </a:xfrm>
          <a:prstGeom prst="rect">
            <a:avLst/>
          </a:prstGeom>
          <a:ln w="12700" cmpd="sng">
            <a:solidFill>
              <a:srgbClr val="000000">
                <a:alpha val="100000"/>
              </a:srgbClr>
            </a:solidFill>
            <a:prstDash val="solid"/>
            <a:miter lim="8000000"/>
          </a:ln>
          <a:effectLst>
            <a:outerShdw dir="0" dist="0" blurRad="63500" algn="ctr" sx="102000" sy="102000" rotWithShape="false">
              <a:srgbClr val="000000">
                <a:alpha val="40000"/>
              </a:srgbClr>
            </a:outerShdw>
          </a:effectLst>
        </p:spPr>
      </p:pic>
      <p:sp>
        <p:nvSpPr>
          <p:cNvPr name="AutoShape 5" id="5"/>
          <p:cNvSpPr/>
          <p:nvPr/>
        </p:nvSpPr>
        <p:spPr>
          <a:xfrm rot="0" flipH="false" flipV="false">
            <a:off x="2952150" y="5412722"/>
            <a:ext cx="6922373" cy="1279586"/>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A central hub for managing business operations, from inventory and sales tracking to customer data and staff performance. </a:t>
            </a:r>
            <a:endParaRPr lang="en-US" sz="1100"/>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200">
                <a:solidFill>
                  <a:srgbClr val="000000"/>
                </a:solidFill>
                <a:latin typeface="Roboto"/>
                <a:ea typeface="Roboto"/>
                <a:cs typeface="Roboto"/>
                <a:sym typeface="Roboto"/>
              </a:rPr>
              <a:t>It streamlines workflows and provides key insights to drive business growth.</a:t>
            </a:r>
          </a:p>
        </p:txBody>
      </p:sp>
      <p:sp>
        <p:nvSpPr>
          <p:cNvPr name="AutoShape 6" id="6"/>
          <p:cNvSpPr/>
          <p:nvPr/>
        </p:nvSpPr>
        <p:spPr>
          <a:xfrm rot="0" flipH="false" flipV="false">
            <a:off x="-357559" y="682393"/>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BackOffice</a:t>
            </a:r>
            <a:endParaRPr lang="en-US" sz="1100"/>
          </a:p>
        </p:txBody>
      </p:sp>
      <p:sp>
        <p:nvSpPr>
          <p:cNvPr name="AutoShape 7" id="7"/>
          <p:cNvSpPr/>
          <p:nvPr/>
        </p:nvSpPr>
        <p:spPr>
          <a:xfrm rot="0" flipH="false" flipV="false">
            <a:off x="4416718" y="5044322"/>
            <a:ext cx="3602857" cy="368400"/>
          </a:xfrm>
          <a:prstGeom prst="rect">
            <a:avLst/>
          </a:prstGeom>
          <a:noFill/>
          <a:ln w="12700">
            <a:noFill/>
            <a:prstDash val="solid"/>
          </a:ln>
        </p:spPr>
        <p:txBody>
          <a:bodyPr anchor="ctr" rtlCol="false" lIns="25400" rIns="25400" tIns="25400" bIns="25400"/>
          <a:lstStyle/>
          <a:p>
            <a:pPr algn="ctr" indent="0" marL="609600">
              <a:lnSpc>
                <a:spcPct val="100000"/>
              </a:lnSpc>
              <a:defRPr/>
            </a:pPr>
            <a:r>
              <a:rPr lang="en-US" b="true" i="false" strike="noStrike" u="none" sz="2000">
                <a:solidFill>
                  <a:srgbClr val="FF9418"/>
                </a:solidFill>
                <a:latin typeface="Roboto Medium"/>
                <a:ea typeface="Roboto Medium"/>
                <a:cs typeface="Roboto Medium"/>
                <a:sym typeface="Roboto Medium"/>
              </a:rPr>
              <a:t>What it Does?</a:t>
            </a:r>
            <a:endParaRPr lang="en-US" sz="1100"/>
          </a:p>
        </p:txBody>
      </p:sp>
      <p:pic>
        <p:nvPicPr>
          <p:cNvPr name="Picture 8" id="8"/>
          <p:cNvPicPr>
            <a:picLocks noChangeAspect="true"/>
          </p:cNvPicPr>
          <p:nvPr/>
        </p:nvPicPr>
        <p:blipFill>
          <a:blip r:embed="rId4"/>
          <a:srcRect l="0" r="0" t="0" b="0"/>
          <a:stretch>
            <a:fillRect/>
          </a:stretch>
        </p:blipFill>
        <p:spPr>
          <a:xfrm rot="0" flipH="false" flipV="false">
            <a:off x="10516120" y="-394140"/>
            <a:ext cx="1840729" cy="1840729"/>
          </a:xfrm>
          <a:prstGeom prst="rect">
            <a:avLst/>
          </a:prstGeom>
          <a:ln w="12700">
            <a:noFill/>
            <a:prstDash val="solid"/>
          </a:ln>
        </p:spPr>
      </p:pic>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1012" y="-3932"/>
            <a:ext cx="7735500" cy="704700"/>
          </a:xfrm>
          <a:prstGeom prst="rect">
            <a:avLst/>
          </a:prstGeom>
          <a:noFill/>
          <a:ln w="12700">
            <a:noFill/>
            <a:prstDash val="solid"/>
          </a:ln>
        </p:spPr>
        <p:txBody>
          <a:bodyPr anchor="ctr" rtlCol="false" lIns="25400" rIns="25400" tIns="25400" bIns="25400"/>
          <a:lstStyle/>
          <a:p>
            <a:pPr algn="l" indent="0">
              <a:lnSpc>
                <a:spcPct val="100000"/>
              </a:lnSpc>
              <a:defRPr/>
            </a:pPr>
            <a:r>
              <a:rPr lang="en-US" b="false" i="false" strike="noStrike" u="none" sz="2600">
                <a:solidFill>
                  <a:srgbClr val="CCCCCC"/>
                </a:solidFill>
                <a:latin typeface="Signika"/>
                <a:ea typeface="Signika"/>
                <a:cs typeface="Signika"/>
                <a:sym typeface="Signika"/>
              </a:rPr>
              <a:t>|</a:t>
            </a:r>
            <a:r>
              <a:rPr lang="en-US" b="false" i="false" strike="noStrike" u="none" sz="2600">
                <a:solidFill>
                  <a:srgbClr val="000000"/>
                </a:solidFill>
                <a:latin typeface="Signika"/>
                <a:ea typeface="Signika"/>
                <a:cs typeface="Signika"/>
                <a:sym typeface="Signika"/>
              </a:rPr>
              <a:t> </a:t>
            </a:r>
            <a:r>
              <a:rPr lang="en-US" b="true" i="false" strike="noStrike" u="none" sz="2600">
                <a:solidFill>
                  <a:srgbClr val="000000"/>
                </a:solidFill>
                <a:latin typeface="Signika"/>
                <a:ea typeface="Signika"/>
                <a:cs typeface="Signika"/>
                <a:sym typeface="Signika"/>
              </a:rPr>
              <a:t>System Navigation</a:t>
            </a:r>
            <a:endParaRPr lang="en-US" sz="1100"/>
          </a:p>
        </p:txBody>
      </p:sp>
      <p:sp>
        <p:nvSpPr>
          <p:cNvPr name="AutoShape 4" id="4"/>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6" id="6"/>
          <p:cNvSpPr/>
          <p:nvPr/>
        </p:nvSpPr>
        <p:spPr>
          <a:xfrm rot="0" flipH="false" flipV="false">
            <a:off x="112462" y="700810"/>
            <a:ext cx="9667402" cy="52690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400">
                <a:solidFill>
                  <a:srgbClr val="000000"/>
                </a:solidFill>
                <a:latin typeface="Signika"/>
                <a:ea typeface="Signika"/>
                <a:cs typeface="Signika"/>
                <a:sym typeface="Signika"/>
              </a:rPr>
              <a:t>Sign up for a Test Account!</a:t>
            </a:r>
            <a:endParaRPr lang="en-US" sz="1100"/>
          </a:p>
          <a:p>
            <a:pPr algn="l" indent="0">
              <a:lnSpc>
                <a:spcPct val="100000"/>
              </a:lnSpc>
            </a:pPr>
            <a:r>
              <a:rPr lang="en-US" b="false" i="false" strike="noStrike" u="none" sz="1400">
                <a:solidFill>
                  <a:srgbClr val="000000"/>
                </a:solidFill>
                <a:latin typeface="Arial"/>
                <a:ea typeface="Arial"/>
                <a:cs typeface="Arial"/>
                <a:sym typeface="Arial"/>
              </a:rPr>
              <a:t> </a:t>
            </a:r>
          </a:p>
        </p:txBody>
      </p:sp>
      <p:pic>
        <p:nvPicPr>
          <p:cNvPr name="Picture 7" id="7"/>
          <p:cNvPicPr>
            <a:picLocks noChangeAspect="true"/>
          </p:cNvPicPr>
          <p:nvPr/>
        </p:nvPicPr>
        <p:blipFill>
          <a:blip r:embed="rId4"/>
          <a:srcRect l="0" r="0" t="0" b="0"/>
          <a:stretch>
            <a:fillRect/>
          </a:stretch>
        </p:blipFill>
        <p:spPr>
          <a:xfrm rot="0" flipH="false" flipV="false">
            <a:off x="10516120" y="-394140"/>
            <a:ext cx="1840729" cy="1840729"/>
          </a:xfrm>
          <a:prstGeom prst="rect">
            <a:avLst/>
          </a:prstGeom>
          <a:ln w="12700">
            <a:noFill/>
            <a:prstDash val="solid"/>
          </a:ln>
        </p:spPr>
      </p:pic>
      <p:pic>
        <p:nvPicPr>
          <p:cNvPr name="Picture 8" id="8"/>
          <p:cNvPicPr>
            <a:picLocks noChangeAspect="true"/>
          </p:cNvPicPr>
          <p:nvPr/>
        </p:nvPicPr>
        <p:blipFill>
          <a:blip r:embed="rId5"/>
          <a:srcRect l="11836" r="10705" t="0" b="6994"/>
          <a:stretch>
            <a:fillRect/>
          </a:stretch>
        </p:blipFill>
        <p:spPr>
          <a:xfrm rot="0" flipH="false" flipV="false">
            <a:off x="112450" y="2130757"/>
            <a:ext cx="3892876" cy="2617539"/>
          </a:xfrm>
          <a:prstGeom prst="rect">
            <a:avLst/>
          </a:prstGeom>
          <a:ln w="12700">
            <a:noFill/>
            <a:prstDash val="solid"/>
          </a:ln>
        </p:spPr>
      </p:pic>
      <p:pic>
        <p:nvPicPr>
          <p:cNvPr name="Picture 9" id="9"/>
          <p:cNvPicPr>
            <a:picLocks noChangeAspect="true"/>
          </p:cNvPicPr>
          <p:nvPr/>
        </p:nvPicPr>
        <p:blipFill>
          <a:blip r:embed="rId6"/>
          <a:srcRect l="10424" r="10408" t="0" b="0"/>
          <a:stretch>
            <a:fillRect/>
          </a:stretch>
        </p:blipFill>
        <p:spPr>
          <a:xfrm rot="0" flipH="false" flipV="false">
            <a:off x="4005326" y="2155852"/>
            <a:ext cx="3892876" cy="2753743"/>
          </a:xfrm>
          <a:prstGeom prst="rect">
            <a:avLst/>
          </a:prstGeom>
          <a:ln w="12700">
            <a:noFill/>
            <a:prstDash val="solid"/>
          </a:ln>
        </p:spPr>
      </p:pic>
      <p:pic>
        <p:nvPicPr>
          <p:cNvPr name="Picture 10" id="10"/>
          <p:cNvPicPr>
            <a:picLocks noChangeAspect="true"/>
          </p:cNvPicPr>
          <p:nvPr/>
        </p:nvPicPr>
        <p:blipFill>
          <a:blip r:embed="rId7"/>
          <a:srcRect l="11017" r="11590" t="7319" b="6443"/>
          <a:stretch>
            <a:fillRect/>
          </a:stretch>
        </p:blipFill>
        <p:spPr>
          <a:xfrm rot="0" flipH="false" flipV="false">
            <a:off x="7933286" y="2318133"/>
            <a:ext cx="3892875" cy="2429180"/>
          </a:xfrm>
          <a:prstGeom prst="rect">
            <a:avLst/>
          </a:prstGeom>
          <a:ln w="12700">
            <a:noFill/>
            <a:prstDash val="solid"/>
          </a:ln>
        </p:spPr>
      </p:pic>
      <p:sp>
        <p:nvSpPr>
          <p:cNvPr name="AutoShape 11" id="11"/>
          <p:cNvSpPr/>
          <p:nvPr/>
        </p:nvSpPr>
        <p:spPr>
          <a:xfrm rot="0" flipH="false" flipV="false">
            <a:off x="1429222" y="1847635"/>
            <a:ext cx="1086099" cy="682038"/>
          </a:xfrm>
          <a:prstGeom prst="triangle">
            <a:avLst/>
          </a:prstGeom>
          <a:solidFill>
            <a:srgbClr val="FFEA4D">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EB6101"/>
                </a:solidFill>
                <a:latin typeface="Roboto"/>
                <a:ea typeface="Roboto"/>
                <a:cs typeface="Roboto"/>
                <a:sym typeface="Roboto"/>
              </a:rPr>
              <a:t>1</a:t>
            </a:r>
            <a:endParaRPr lang="en-US" sz="1100"/>
          </a:p>
        </p:txBody>
      </p:sp>
      <p:sp>
        <p:nvSpPr>
          <p:cNvPr name="AutoShape 12" id="12"/>
          <p:cNvSpPr/>
          <p:nvPr/>
        </p:nvSpPr>
        <p:spPr>
          <a:xfrm rot="0" flipH="false" flipV="false">
            <a:off x="5319403" y="1801572"/>
            <a:ext cx="1086099" cy="682038"/>
          </a:xfrm>
          <a:prstGeom prst="triangle">
            <a:avLst/>
          </a:prstGeom>
          <a:solidFill>
            <a:srgbClr val="FFAB40">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FFFF00"/>
                </a:solidFill>
                <a:latin typeface="Roboto"/>
                <a:ea typeface="Roboto"/>
                <a:cs typeface="Roboto"/>
                <a:sym typeface="Roboto"/>
              </a:rPr>
              <a:t>2</a:t>
            </a:r>
            <a:endParaRPr lang="en-US" sz="1100"/>
          </a:p>
        </p:txBody>
      </p:sp>
      <p:sp>
        <p:nvSpPr>
          <p:cNvPr name="AutoShape 13" id="13"/>
          <p:cNvSpPr/>
          <p:nvPr/>
        </p:nvSpPr>
        <p:spPr>
          <a:xfrm rot="0" flipH="false" flipV="false">
            <a:off x="9236814" y="1801571"/>
            <a:ext cx="1086099" cy="682038"/>
          </a:xfrm>
          <a:prstGeom prst="triangle">
            <a:avLst/>
          </a:prstGeom>
          <a:solidFill>
            <a:srgbClr val="92D050">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FFFFFF"/>
                </a:solidFill>
                <a:latin typeface="Roboto"/>
                <a:ea typeface="Roboto"/>
                <a:cs typeface="Roboto"/>
                <a:sym typeface="Roboto"/>
              </a:rPr>
              <a:t>3</a:t>
            </a:r>
            <a:endParaRPr lang="en-US" sz="1100"/>
          </a:p>
        </p:txBody>
      </p:sp>
      <p:sp>
        <p:nvSpPr>
          <p:cNvPr name="AutoShape 14" id="14"/>
          <p:cNvSpPr/>
          <p:nvPr/>
        </p:nvSpPr>
        <p:spPr>
          <a:xfrm rot="0" flipH="false" flipV="false">
            <a:off x="208837" y="4585161"/>
            <a:ext cx="3568700" cy="1117600"/>
          </a:xfrm>
          <a:prstGeom prst="rect">
            <a:avLst/>
          </a:prstGeom>
          <a:noFill/>
          <a:ln w="12700">
            <a:noFill/>
            <a:prstDash val="solid"/>
          </a:ln>
        </p:spPr>
        <p:txBody>
          <a:bodyPr anchor="t" rtlCol="false" wrap="square" lIns="121900" rIns="121900" tIns="121900" bIns="121900">
            <a:spAutoFit/>
          </a:bodyPr>
          <a:lstStyle/>
          <a:p>
            <a:pPr algn="ctr" indent="0">
              <a:lnSpc>
                <a:spcPct val="150000"/>
              </a:lnSpc>
              <a:defRPr/>
            </a:pPr>
            <a:r>
              <a:rPr lang="en-US" b="true" i="false" strike="noStrike" u="none" sz="1400">
                <a:solidFill>
                  <a:srgbClr val="FF9900"/>
                </a:solidFill>
                <a:latin typeface="Roboto"/>
                <a:ea typeface="Roboto"/>
                <a:cs typeface="Roboto"/>
                <a:sym typeface="Roboto"/>
              </a:rPr>
              <a:t>Sign Up!</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Using your StoreHub email,</a:t>
            </a:r>
            <a:r>
              <a:rPr lang="en-US" b="true" i="false" strike="noStrike" u="none" sz="1200">
                <a:solidFill>
                  <a:srgbClr val="FF0000"/>
                </a:solidFill>
                <a:latin typeface="Roboto"/>
                <a:ea typeface="Roboto"/>
                <a:cs typeface="Roboto"/>
                <a:sym typeface="Roboto"/>
              </a:rPr>
              <a:t> </a:t>
            </a:r>
            <a:r>
              <a:rPr lang="en-US" b="true" i="false" strike="noStrike" u="none" sz="1200">
                <a:solidFill>
                  <a:srgbClr val="FF0000"/>
                </a:solidFill>
                <a:latin typeface="Roboto"/>
                <a:ea typeface="Roboto"/>
                <a:cs typeface="Roboto"/>
                <a:sym typeface="Roboto"/>
                <a:hlinkClick r:id="rId8" tooltip="https://secure.storehub.com/register">
                  <a:extLst>
                    <a:ext uri="{A12FA001-AC4F-418D-AE19-62706E023703}">
                      <ahyp:hlinkClr xmlns:ahyp="http://schemas.microsoft.com/office/drawing/2018/hyperlinkcolor" val="tx"/>
                    </a:ext>
                  </a:extLst>
                </a:hlinkClick>
              </a:rPr>
              <a:t>sign up </a:t>
            </a:r>
            <a:r>
              <a:rPr lang="en-US" b="false" i="false" strike="noStrike" u="none" sz="1200">
                <a:solidFill>
                  <a:srgbClr val="000000"/>
                </a:solidFill>
                <a:latin typeface="Roboto"/>
                <a:ea typeface="Roboto"/>
                <a:cs typeface="Roboto"/>
                <a:sym typeface="Roboto"/>
              </a:rPr>
              <a:t>for a BackOffice Account.</a:t>
            </a:r>
          </a:p>
        </p:txBody>
      </p:sp>
      <p:sp>
        <p:nvSpPr>
          <p:cNvPr name="AutoShape 15" id="15"/>
          <p:cNvSpPr/>
          <p:nvPr/>
        </p:nvSpPr>
        <p:spPr>
          <a:xfrm rot="0" flipH="false" flipV="false">
            <a:off x="4062424" y="4585161"/>
            <a:ext cx="3568573" cy="1300008"/>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400">
                <a:solidFill>
                  <a:srgbClr val="FF9900"/>
                </a:solidFill>
                <a:latin typeface="Roboto"/>
                <a:ea typeface="Roboto"/>
                <a:cs typeface="Roboto"/>
                <a:sym typeface="Roboto"/>
              </a:rPr>
              <a:t>Business Profile!</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Select your Business type and give it a name. This will serve as your own dummy business account.</a:t>
            </a:r>
          </a:p>
        </p:txBody>
      </p:sp>
      <p:sp>
        <p:nvSpPr>
          <p:cNvPr name="AutoShape 16" id="16"/>
          <p:cNvSpPr/>
          <p:nvPr/>
        </p:nvSpPr>
        <p:spPr>
          <a:xfrm rot="0" flipH="false" flipV="false">
            <a:off x="8082826" y="4585161"/>
            <a:ext cx="3568573" cy="1300008"/>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400">
                <a:solidFill>
                  <a:srgbClr val="FF9900"/>
                </a:solidFill>
                <a:latin typeface="Roboto"/>
                <a:ea typeface="Roboto"/>
                <a:cs typeface="Roboto"/>
                <a:sym typeface="Roboto"/>
              </a:rPr>
              <a:t>All Set!</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Set up your BackOffice account by following the video guide tailored to your region.</a:t>
            </a:r>
          </a:p>
        </p:txBody>
      </p:sp>
      <p:graphicFrame>
        <p:nvGraphicFramePr>
          <p:cNvPr name="Table 17" id="17"/>
          <p:cNvGraphicFramePr>
            <a:graphicFrameLocks noGrp="true"/>
          </p:cNvGraphicFramePr>
          <p:nvPr/>
        </p:nvGraphicFramePr>
        <p:xfrm>
          <a:off x="8747591" y="5682685"/>
          <a:ext cx="2445546" cy="711200"/>
        </p:xfrm>
        <a:graphic>
          <a:graphicData uri="http://schemas.openxmlformats.org/drawingml/2006/table">
            <a:tbl>
              <a:tblPr>
                <a:effectLst/>
              </a:tblPr>
              <a:tblGrid>
                <a:gridCol w="815182"/>
                <a:gridCol w="815182"/>
                <a:gridCol w="815182"/>
              </a:tblGrid>
              <a:tr h="355600">
                <a:tc gridSpan="3">
                  <a:txBody>
                    <a:bodyPr anchor="t" rtlCol="false"/>
                    <a:lstStyle/>
                    <a:p>
                      <a:pPr algn="ctr" indent="0">
                        <a:lnSpc>
                          <a:spcPct val="100000"/>
                        </a:lnSpc>
                        <a:defRPr/>
                      </a:pPr>
                      <a:r>
                        <a:rPr lang="en-US" b="true" i="false" strike="noStrike" u="none" sz="1200">
                          <a:solidFill>
                            <a:srgbClr val="000000"/>
                          </a:solidFill>
                          <a:latin typeface="Roboto Medium"/>
                          <a:ea typeface="Roboto Medium"/>
                          <a:cs typeface="Roboto Medium"/>
                          <a:sym typeface="Roboto Medium"/>
                        </a:rPr>
                        <a:t>Video Guide</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c hMerge="true">
                  <a:txBody>
                    <a:bodyPr anchor="t" rtlCol="false"/>
                    <a:lstStyle/>
                    <a:p>
                      <a:pPr algn="l">
                        <a:defRPr/>
                      </a:pPr>
                      <a:endParaRPr/>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c hMerge="true">
                  <a:txBody>
                    <a:bodyPr anchor="t" rtlCol="false"/>
                    <a:lstStyle/>
                    <a:p>
                      <a:pPr algn="l">
                        <a:defRPr/>
                      </a:pPr>
                      <a:endParaRPr/>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r>
              <a:tr h="355600">
                <a:tc>
                  <a:txBody>
                    <a:bodyPr anchor="t" rtlCol="false"/>
                    <a:lstStyle/>
                    <a:p>
                      <a:pPr algn="ctr" indent="0">
                        <a:lnSpc>
                          <a:spcPct val="100000"/>
                        </a:lnSpc>
                        <a:defRPr/>
                      </a:pPr>
                      <a:r>
                        <a:rPr lang="en-US" b="true" i="false" strike="noStrike" u="none" sz="1000">
                          <a:solidFill>
                            <a:srgbClr val="000000"/>
                          </a:solidFill>
                          <a:latin typeface="Roboto Medium"/>
                          <a:ea typeface="Roboto Medium"/>
                          <a:cs typeface="Roboto Medium"/>
                          <a:sym typeface="Roboto Medium"/>
                        </a:rPr>
                        <a:t>KB Links</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c>
                  <a:txBody>
                    <a:bodyPr anchor="t" rtlCol="false"/>
                    <a:lstStyle/>
                    <a:p>
                      <a:pPr algn="ctr" indent="0">
                        <a:lnSpc>
                          <a:spcPct val="100000"/>
                        </a:lnSpc>
                        <a:defRPr/>
                      </a:pPr>
                      <a:r>
                        <a:rPr lang="en-US" b="true" i="false" strike="noStrike" u="none" sz="1000">
                          <a:solidFill>
                            <a:srgbClr val="FF0000"/>
                          </a:solidFill>
                          <a:latin typeface="Roboto Medium"/>
                          <a:ea typeface="Roboto Medium"/>
                          <a:cs typeface="Roboto Medium"/>
                          <a:sym typeface="Roboto Medium"/>
                          <a:hlinkClick r:id="rId9" tooltip="https://care.storehub.com/en/articles/9973750-getting-started-2-first-time-backoffice-setup-for-your-retail-store">
                            <a:extLst>
                              <a:ext uri="{A12FA001-AC4F-418D-AE19-62706E023703}">
                                <ahyp:hlinkClr xmlns:ahyp="http://schemas.microsoft.com/office/drawing/2018/hyperlinkcolor" val="tx"/>
                              </a:ext>
                            </a:extLst>
                          </a:hlinkClick>
                        </a:rPr>
                        <a:t>Retail</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c>
                  <a:txBody>
                    <a:bodyPr anchor="t" rtlCol="false"/>
                    <a:lstStyle/>
                    <a:p>
                      <a:pPr algn="ctr" indent="0">
                        <a:lnSpc>
                          <a:spcPct val="100000"/>
                        </a:lnSpc>
                        <a:defRPr/>
                      </a:pPr>
                      <a:r>
                        <a:rPr lang="en-US" b="true" i="false" strike="noStrike" u="none" sz="1000">
                          <a:solidFill>
                            <a:srgbClr val="FF0000"/>
                          </a:solidFill>
                          <a:latin typeface="Roboto Medium"/>
                          <a:ea typeface="Roboto Medium"/>
                          <a:cs typeface="Roboto Medium"/>
                          <a:sym typeface="Roboto Medium"/>
                          <a:hlinkClick r:id="rId10" tooltip="https://care.storehub.com/en/articles/9973784-getting-started-2-first-time-backoffice-setup-for-your-f-b-store">
                            <a:extLst>
                              <a:ext uri="{A12FA001-AC4F-418D-AE19-62706E023703}">
                                <ahyp:hlinkClr xmlns:ahyp="http://schemas.microsoft.com/office/drawing/2018/hyperlinkcolor" val="tx"/>
                              </a:ext>
                            </a:extLst>
                          </a:hlinkClick>
                        </a:rPr>
                        <a:t>F&amp;B</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r>
            </a:tbl>
          </a:graphicData>
        </a:graphic>
      </p:graphicFrame>
      <p:sp>
        <p:nvSpPr>
          <p:cNvPr name="AutoShape 18" id="18"/>
          <p:cNvSpPr/>
          <p:nvPr/>
        </p:nvSpPr>
        <p:spPr>
          <a:xfrm rot="0" flipH="false" flipV="false">
            <a:off x="360972" y="6048351"/>
            <a:ext cx="5735028" cy="508371"/>
          </a:xfrm>
          <a:prstGeom prst="roundRect">
            <a:avLst>
              <a:gd name="adj" fmla="val 16667"/>
            </a:avLst>
          </a:prstGeom>
          <a:solidFill>
            <a:srgbClr val="FFFFFF">
              <a:alpha val="100000"/>
            </a:srgbClr>
          </a:solidFill>
          <a:ln w="12700" cmpd="sng" cap="flat">
            <a:solidFill>
              <a:srgbClr val="FF0000">
                <a:alpha val="100000"/>
              </a:srgbClr>
            </a:solidFill>
            <a:prstDash val="dash"/>
            <a:miter lim="8000000"/>
          </a:ln>
        </p:spPr>
        <p:txBody>
          <a:bodyPr anchor="ctr" rtlCol="false" lIns="91440" rIns="91440" tIns="45720" bIns="45720"/>
          <a:lstStyle/>
          <a:p>
            <a:pPr algn="l" indent="-127000" marL="127000">
              <a:lnSpc>
                <a:spcPct val="100000"/>
              </a:lnSpc>
              <a:buClr>
                <a:srgbClr val="000000"/>
              </a:buClr>
              <a:buChar char="•"/>
              <a:defRPr/>
            </a:pPr>
            <a:r>
              <a:rPr lang="en-US" b="false" i="false" strike="noStrike" u="none" sz="1000">
                <a:solidFill>
                  <a:srgbClr val="000000"/>
                </a:solidFill>
                <a:latin typeface="Roboto"/>
                <a:ea typeface="Roboto"/>
                <a:cs typeface="Roboto"/>
                <a:sym typeface="Roboto"/>
              </a:rPr>
              <a:t>Inform your trainer once you have set up your BackOffice Account!</a:t>
            </a:r>
            <a:r>
              <a:rPr lang="en-US" b="false" i="false" strike="noStrike" u="none" sz="1600">
                <a:solidFill>
                  <a:srgbClr val="1F2329"/>
                </a:solidFill>
                <a:latin typeface="Noto Sans SC"/>
                <a:ea typeface="Noto Sans SC"/>
                <a:cs typeface="Noto Sans SC"/>
                <a:sym typeface="Noto Sans SC"/>
              </a:rPr>
              <a:t/>
            </a:r>
            <a:endParaRPr lang="en-US" sz="1100"/>
          </a:p>
          <a:p>
            <a:pPr algn="l" indent="-127000" marL="127000">
              <a:lnSpc>
                <a:spcPct val="100000"/>
              </a:lnSpc>
              <a:buClr>
                <a:srgbClr val="000000"/>
              </a:buClr>
              <a:buChar char="•"/>
            </a:pPr>
            <a:r>
              <a:rPr lang="en-US" b="false" i="false" strike="noStrike" u="none" sz="1000">
                <a:solidFill>
                  <a:srgbClr val="000000"/>
                </a:solidFill>
                <a:latin typeface="Roboto"/>
                <a:ea typeface="Roboto"/>
                <a:cs typeface="Roboto"/>
                <a:sym typeface="Roboto"/>
              </a:rPr>
              <a:t>Your store name format should be Storehub(Yourname)(Role): e.g: StorehubAndreaTrainer</a:t>
            </a:r>
          </a:p>
        </p:txBody>
      </p:sp>
      <p:sp>
        <p:nvSpPr>
          <p:cNvPr name="AutoShape 19" id="19"/>
          <p:cNvSpPr/>
          <p:nvPr/>
        </p:nvSpPr>
        <p:spPr>
          <a:xfrm rot="0" flipH="false" flipV="false">
            <a:off x="112450" y="1215756"/>
            <a:ext cx="11201207" cy="615553"/>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Get hands-on! Create a BackOffice account, </a:t>
            </a:r>
            <a:r>
              <a:rPr lang="en-US" b="true" i="false" strike="noStrike" u="none" sz="1200">
                <a:solidFill>
                  <a:srgbClr val="000000"/>
                </a:solidFill>
                <a:latin typeface="Roboto"/>
                <a:ea typeface="Roboto"/>
                <a:cs typeface="Roboto"/>
                <a:sym typeface="Roboto"/>
              </a:rPr>
              <a:t>complete</a:t>
            </a:r>
            <a:r>
              <a:rPr lang="en-US" b="false" i="false" strike="noStrike" u="none" sz="1200">
                <a:solidFill>
                  <a:srgbClr val="000000"/>
                </a:solidFill>
                <a:latin typeface="Roboto"/>
                <a:ea typeface="Roboto"/>
                <a:cs typeface="Roboto"/>
                <a:sym typeface="Roboto"/>
              </a:rPr>
              <a:t> </a:t>
            </a:r>
            <a:r>
              <a:rPr lang="en-US" b="true" i="false" strike="noStrike" u="none" sz="1200">
                <a:solidFill>
                  <a:srgbClr val="000000"/>
                </a:solidFill>
                <a:latin typeface="Roboto"/>
                <a:ea typeface="Roboto"/>
                <a:cs typeface="Roboto"/>
                <a:sym typeface="Roboto"/>
              </a:rPr>
              <a:t>watching</a:t>
            </a:r>
            <a:r>
              <a:rPr lang="en-US" b="false" i="false" strike="noStrike" u="none" sz="1200">
                <a:solidFill>
                  <a:srgbClr val="000000"/>
                </a:solidFill>
                <a:latin typeface="Roboto"/>
                <a:ea typeface="Roboto"/>
                <a:cs typeface="Roboto"/>
                <a:sym typeface="Roboto"/>
              </a:rPr>
              <a:t> the videos in the guide, and experience the full merchant journey. Build your own imaginary business—no license needed!</a:t>
            </a:r>
            <a:endParaRPr lang="en-US" sz="1100"/>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69353" y="53933"/>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System Navigation</a:t>
            </a:r>
            <a:endParaRPr lang="en-US" sz="1100"/>
          </a:p>
        </p:txBody>
      </p:sp>
      <p:sp>
        <p:nvSpPr>
          <p:cNvPr name="AutoShape 4" id="4"/>
          <p:cNvSpPr/>
          <p:nvPr/>
        </p:nvSpPr>
        <p:spPr>
          <a:xfrm rot="0" flipH="false" flipV="false">
            <a:off x="2363065" y="5535814"/>
            <a:ext cx="6922373" cy="868659"/>
          </a:xfrm>
          <a:prstGeom prst="rect">
            <a:avLst/>
          </a:prstGeom>
          <a:noFill/>
          <a:ln w="12700">
            <a:noFill/>
            <a:prstDash val="solid"/>
          </a:ln>
        </p:spPr>
        <p:txBody>
          <a:bodyPr anchor="t" rtlCol="false" lIns="91440" rIns="91440" tIns="45720" bIns="45720"/>
          <a:lstStyle/>
          <a:p>
            <a:pPr algn="ctr" indent="0">
              <a:lnSpc>
                <a:spcPct val="150000"/>
              </a:lnSpc>
              <a:defRPr/>
            </a:pPr>
            <a:r>
              <a:rPr lang="en-US" b="false" i="false" strike="noStrike" u="none" sz="1200">
                <a:solidFill>
                  <a:srgbClr val="000000"/>
                </a:solidFill>
                <a:latin typeface="Roboto"/>
                <a:ea typeface="Roboto"/>
                <a:cs typeface="Roboto"/>
                <a:sym typeface="Roboto"/>
              </a:rPr>
              <a:t>The POS Register streamlines sales by enabling fast transactions, diverse payment methods, and easy discounts. It integrates with inventory and BackOffice for efficient business management.</a:t>
            </a:r>
            <a:endParaRPr lang="en-US" sz="1100"/>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r>
          </a:p>
          <a:p>
            <a:pPr algn="ctr"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5" id="5"/>
          <p:cNvSpPr/>
          <p:nvPr/>
        </p:nvSpPr>
        <p:spPr>
          <a:xfrm rot="0" flipH="false" flipV="false">
            <a:off x="-357559" y="682393"/>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POS Register</a:t>
            </a:r>
            <a:endParaRPr lang="en-US" sz="1100"/>
          </a:p>
        </p:txBody>
      </p:sp>
      <p:sp>
        <p:nvSpPr>
          <p:cNvPr name="AutoShape 6" id="6"/>
          <p:cNvSpPr/>
          <p:nvPr/>
        </p:nvSpPr>
        <p:spPr>
          <a:xfrm rot="0" flipH="false" flipV="false">
            <a:off x="3827633" y="5167414"/>
            <a:ext cx="3602857"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FF9418"/>
                </a:solidFill>
                <a:latin typeface="Roboto Medium"/>
                <a:ea typeface="Roboto Medium"/>
                <a:cs typeface="Roboto Medium"/>
                <a:sym typeface="Roboto Medium"/>
              </a:rPr>
              <a:t>What it Does?</a:t>
            </a:r>
            <a:endParaRPr lang="en-US" sz="1100"/>
          </a:p>
        </p:txBody>
      </p:sp>
      <p:sp>
        <p:nvSpPr>
          <p:cNvPr name="AutoShape 7" id="7"/>
          <p:cNvSpPr/>
          <p:nvPr/>
        </p:nvSpPr>
        <p:spPr>
          <a:xfrm rot="0" flipH="false" flipV="false">
            <a:off x="5281273" y="2267072"/>
            <a:ext cx="3098800" cy="30670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GIF</a:t>
            </a:r>
            <a:endParaRPr lang="en-US" sz="1100"/>
          </a:p>
        </p:txBody>
      </p:sp>
      <p:pic>
        <p:nvPicPr>
          <p:cNvPr name="Picture 8" id="8"/>
          <p:cNvPicPr>
            <a:picLocks noChangeAspect="true"/>
          </p:cNvPicPr>
          <p:nvPr/>
        </p:nvPicPr>
        <p:blipFill>
          <a:blip r:embed="rId3"/>
          <a:srcRect l="0" r="0" t="0" b="0"/>
          <a:stretch>
            <a:fillRect/>
          </a:stretch>
        </p:blipFill>
        <p:spPr>
          <a:xfrm rot="0" flipH="false" flipV="false">
            <a:off x="2363083" y="1050768"/>
            <a:ext cx="5568767" cy="3748208"/>
          </a:xfrm>
          <a:prstGeom prst="rect">
            <a:avLst/>
          </a:prstGeom>
          <a:ln w="12700">
            <a:noFill/>
            <a:prstDash val="solid"/>
          </a:ln>
        </p:spPr>
      </p:pic>
      <p:pic>
        <p:nvPicPr>
          <p:cNvPr name="Picture 9" id="9"/>
          <p:cNvPicPr>
            <a:picLocks noChangeAspect="true"/>
          </p:cNvPicPr>
          <p:nvPr/>
        </p:nvPicPr>
        <p:blipFill>
          <a:blip r:embed="rId4"/>
          <a:srcRect l="0" r="0" t="0" b="0"/>
          <a:stretch>
            <a:fillRect/>
          </a:stretch>
        </p:blipFill>
        <p:spPr>
          <a:xfrm rot="0" flipH="false" flipV="false">
            <a:off x="10516120" y="-394140"/>
            <a:ext cx="1840729" cy="1840729"/>
          </a:xfrm>
          <a:prstGeom prst="rect">
            <a:avLst/>
          </a:prstGeom>
          <a:ln w="12700">
            <a:noFill/>
            <a:prstDash val="solid"/>
          </a:ln>
        </p:spPr>
      </p:pic>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1012" y="722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System Navigation</a:t>
            </a:r>
            <a:endParaRPr lang="en-US" sz="1100"/>
          </a:p>
        </p:txBody>
      </p:sp>
      <p:sp>
        <p:nvSpPr>
          <p:cNvPr name="AutoShape 4" id="4"/>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6" id="6"/>
          <p:cNvSpPr/>
          <p:nvPr/>
        </p:nvSpPr>
        <p:spPr>
          <a:xfrm rot="0" flipH="false" flipV="false">
            <a:off x="-485225" y="734495"/>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POS Register</a:t>
            </a:r>
            <a:endParaRPr lang="en-US" sz="1100"/>
          </a:p>
        </p:txBody>
      </p:sp>
      <p:pic>
        <p:nvPicPr>
          <p:cNvPr name="Picture 7" id="7"/>
          <p:cNvPicPr>
            <a:picLocks noChangeAspect="true"/>
          </p:cNvPicPr>
          <p:nvPr/>
        </p:nvPicPr>
        <p:blipFill>
          <a:blip r:embed="rId4"/>
          <a:srcRect l="0" r="0" t="0" b="0"/>
          <a:stretch>
            <a:fillRect/>
          </a:stretch>
        </p:blipFill>
        <p:spPr>
          <a:xfrm rot="0" flipH="false" flipV="false">
            <a:off x="10516120" y="-394140"/>
            <a:ext cx="1840729" cy="1840729"/>
          </a:xfrm>
          <a:prstGeom prst="rect">
            <a:avLst/>
          </a:prstGeom>
          <a:ln w="12700">
            <a:noFill/>
            <a:prstDash val="solid"/>
          </a:ln>
        </p:spPr>
      </p:pic>
      <p:pic>
        <p:nvPicPr>
          <p:cNvPr name="Picture 8" id="8"/>
          <p:cNvPicPr>
            <a:picLocks noChangeAspect="true"/>
          </p:cNvPicPr>
          <p:nvPr/>
        </p:nvPicPr>
        <p:blipFill>
          <a:blip r:embed="rId5"/>
          <a:srcRect l="11301" r="14708" t="0" b="4388"/>
          <a:stretch>
            <a:fillRect/>
          </a:stretch>
        </p:blipFill>
        <p:spPr>
          <a:xfrm rot="0" flipH="false" flipV="false">
            <a:off x="248981" y="2134397"/>
            <a:ext cx="3708954" cy="2683984"/>
          </a:xfrm>
          <a:prstGeom prst="rect">
            <a:avLst/>
          </a:prstGeom>
          <a:ln w="12700">
            <a:noFill/>
            <a:prstDash val="solid"/>
          </a:ln>
        </p:spPr>
      </p:pic>
      <p:pic>
        <p:nvPicPr>
          <p:cNvPr name="Picture 9" id="9"/>
          <p:cNvPicPr>
            <a:picLocks noChangeAspect="true"/>
          </p:cNvPicPr>
          <p:nvPr/>
        </p:nvPicPr>
        <p:blipFill>
          <a:blip r:embed="rId6"/>
          <a:srcRect l="10308" r="15276" t="0" b="0"/>
          <a:stretch>
            <a:fillRect/>
          </a:stretch>
        </p:blipFill>
        <p:spPr>
          <a:xfrm rot="0" flipH="false" flipV="false">
            <a:off x="4095224" y="2134397"/>
            <a:ext cx="3708955" cy="2791113"/>
          </a:xfrm>
          <a:prstGeom prst="rect">
            <a:avLst/>
          </a:prstGeom>
          <a:ln w="12700">
            <a:noFill/>
            <a:prstDash val="solid"/>
          </a:ln>
        </p:spPr>
      </p:pic>
      <p:pic>
        <p:nvPicPr>
          <p:cNvPr name="Picture 10" id="10"/>
          <p:cNvPicPr>
            <a:picLocks noChangeAspect="true"/>
          </p:cNvPicPr>
          <p:nvPr/>
        </p:nvPicPr>
        <p:blipFill>
          <a:blip r:embed="rId7"/>
          <a:srcRect l="9741" r="15985" t="0" b="0"/>
          <a:stretch>
            <a:fillRect/>
          </a:stretch>
        </p:blipFill>
        <p:spPr>
          <a:xfrm rot="0" flipH="false" flipV="false">
            <a:off x="7938087" y="2114952"/>
            <a:ext cx="3708955" cy="2796439"/>
          </a:xfrm>
          <a:prstGeom prst="rect">
            <a:avLst/>
          </a:prstGeom>
          <a:ln w="12700">
            <a:noFill/>
            <a:prstDash val="solid"/>
          </a:ln>
        </p:spPr>
      </p:pic>
      <p:sp>
        <p:nvSpPr>
          <p:cNvPr name="AutoShape 11" id="11"/>
          <p:cNvSpPr/>
          <p:nvPr/>
        </p:nvSpPr>
        <p:spPr>
          <a:xfrm rot="0" flipH="false" flipV="false">
            <a:off x="166725" y="4561707"/>
            <a:ext cx="3568573" cy="1300008"/>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400">
                <a:solidFill>
                  <a:srgbClr val="FF9900"/>
                </a:solidFill>
                <a:latin typeface="Roboto"/>
                <a:ea typeface="Roboto"/>
                <a:cs typeface="Roboto"/>
                <a:sym typeface="Roboto"/>
              </a:rPr>
              <a:t>Download!</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Install the app on your iPad and log in with your Apple ID linked to your StoreHub email.</a:t>
            </a:r>
          </a:p>
        </p:txBody>
      </p:sp>
      <p:sp>
        <p:nvSpPr>
          <p:cNvPr name="AutoShape 12" id="12"/>
          <p:cNvSpPr/>
          <p:nvPr/>
        </p:nvSpPr>
        <p:spPr>
          <a:xfrm rot="0" flipH="false" flipV="false">
            <a:off x="4020312" y="4561707"/>
            <a:ext cx="3568573" cy="1300008"/>
          </a:xfrm>
          <a:prstGeom prst="rect">
            <a:avLst/>
          </a:prstGeom>
          <a:noFill/>
          <a:ln w="12700">
            <a:noFill/>
            <a:prstDash val="solid"/>
          </a:ln>
        </p:spPr>
        <p:txBody>
          <a:bodyPr anchor="t" rtlCol="false" lIns="121900" rIns="121900" tIns="121900" bIns="121900"/>
          <a:lstStyle/>
          <a:p>
            <a:pPr algn="ctr" indent="0">
              <a:lnSpc>
                <a:spcPct val="150000"/>
              </a:lnSpc>
              <a:defRPr/>
            </a:pPr>
            <a:r>
              <a:rPr lang="en-US" b="true" i="false" strike="noStrike" u="none" sz="1400">
                <a:solidFill>
                  <a:srgbClr val="FF9900"/>
                </a:solidFill>
                <a:latin typeface="Roboto"/>
                <a:ea typeface="Roboto"/>
                <a:cs typeface="Roboto"/>
                <a:sym typeface="Roboto"/>
              </a:rPr>
              <a:t>Activate your Register!</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Log in to the POS app using your credentials. Make sure a POS register has been added in your BackOffice.</a:t>
            </a:r>
          </a:p>
        </p:txBody>
      </p:sp>
      <p:sp>
        <p:nvSpPr>
          <p:cNvPr name="AutoShape 13" id="13"/>
          <p:cNvSpPr/>
          <p:nvPr/>
        </p:nvSpPr>
        <p:spPr>
          <a:xfrm rot="0" flipH="false" flipV="false">
            <a:off x="7900334" y="4561707"/>
            <a:ext cx="3746708" cy="1384300"/>
          </a:xfrm>
          <a:prstGeom prst="rect">
            <a:avLst/>
          </a:prstGeom>
          <a:noFill/>
          <a:ln w="12700">
            <a:noFill/>
            <a:prstDash val="solid"/>
          </a:ln>
        </p:spPr>
        <p:txBody>
          <a:bodyPr anchor="t" rtlCol="false" wrap="square" lIns="121900" rIns="121900" tIns="121900" bIns="121900">
            <a:spAutoFit/>
          </a:bodyPr>
          <a:lstStyle/>
          <a:p>
            <a:pPr algn="ctr" indent="0">
              <a:lnSpc>
                <a:spcPct val="150000"/>
              </a:lnSpc>
              <a:defRPr/>
            </a:pPr>
            <a:r>
              <a:rPr lang="en-US" b="true" i="false" strike="noStrike" u="none" sz="1400">
                <a:solidFill>
                  <a:srgbClr val="FF9900"/>
                </a:solidFill>
                <a:latin typeface="Roboto"/>
                <a:ea typeface="Roboto"/>
                <a:cs typeface="Roboto"/>
                <a:sym typeface="Roboto"/>
              </a:rPr>
              <a:t>Start Operating!</a:t>
            </a:r>
            <a:endParaRPr lang="en-US" sz="1100"/>
          </a:p>
          <a:p>
            <a:pPr algn="ctr" indent="0">
              <a:lnSpc>
                <a:spcPct val="150000"/>
              </a:lnSpc>
            </a:pPr>
            <a:r>
              <a:rPr lang="en-US" b="false" i="false" strike="noStrike" u="none" sz="1200">
                <a:solidFill>
                  <a:srgbClr val="000000"/>
                </a:solidFill>
                <a:latin typeface="Roboto"/>
                <a:ea typeface="Roboto"/>
                <a:cs typeface="Roboto"/>
                <a:sym typeface="Roboto"/>
              </a:rPr>
              <a:t>Enter your PIN code, found in the Employee section of your BackOffice. Set up your POS register using the video guide specific to your region.</a:t>
            </a:r>
          </a:p>
        </p:txBody>
      </p:sp>
      <p:sp>
        <p:nvSpPr>
          <p:cNvPr name="AutoShape 14" id="14"/>
          <p:cNvSpPr/>
          <p:nvPr/>
        </p:nvSpPr>
        <p:spPr>
          <a:xfrm rot="0" flipH="false" flipV="false">
            <a:off x="1407962" y="1714119"/>
            <a:ext cx="1086099" cy="682038"/>
          </a:xfrm>
          <a:prstGeom prst="triangle">
            <a:avLst/>
          </a:prstGeom>
          <a:solidFill>
            <a:srgbClr val="FFEA4D">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EB6101"/>
                </a:solidFill>
                <a:latin typeface="Roboto"/>
                <a:ea typeface="Roboto"/>
                <a:cs typeface="Roboto"/>
                <a:sym typeface="Roboto"/>
              </a:rPr>
              <a:t>1</a:t>
            </a:r>
            <a:endParaRPr lang="en-US" sz="1100"/>
          </a:p>
        </p:txBody>
      </p:sp>
      <p:sp>
        <p:nvSpPr>
          <p:cNvPr name="AutoShape 15" id="15"/>
          <p:cNvSpPr/>
          <p:nvPr/>
        </p:nvSpPr>
        <p:spPr>
          <a:xfrm rot="0" flipH="false" flipV="false">
            <a:off x="5298143" y="1668056"/>
            <a:ext cx="1086099" cy="682038"/>
          </a:xfrm>
          <a:prstGeom prst="triangle">
            <a:avLst/>
          </a:prstGeom>
          <a:solidFill>
            <a:srgbClr val="FFAB40">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FFFF00"/>
                </a:solidFill>
                <a:latin typeface="Roboto"/>
                <a:ea typeface="Roboto"/>
                <a:cs typeface="Roboto"/>
                <a:sym typeface="Roboto"/>
              </a:rPr>
              <a:t>2</a:t>
            </a:r>
            <a:endParaRPr lang="en-US" sz="1100"/>
          </a:p>
        </p:txBody>
      </p:sp>
      <p:sp>
        <p:nvSpPr>
          <p:cNvPr name="AutoShape 16" id="16"/>
          <p:cNvSpPr/>
          <p:nvPr/>
        </p:nvSpPr>
        <p:spPr>
          <a:xfrm rot="0" flipH="false" flipV="false">
            <a:off x="9215554" y="1668055"/>
            <a:ext cx="1086099" cy="682038"/>
          </a:xfrm>
          <a:prstGeom prst="triangle">
            <a:avLst/>
          </a:prstGeom>
          <a:solidFill>
            <a:srgbClr val="92D050">
              <a:alpha val="100000"/>
            </a:srgbClr>
          </a:solidFill>
          <a:ln w="12700" cap="flat">
            <a:noFill/>
            <a:prstDash val="solid"/>
          </a:ln>
          <a:effectLst>
            <a:outerShdw dir="0" dist="0" blurRad="63500" algn="ctr" sx="102000" sy="102000" rotWithShape="false">
              <a:srgbClr val="000000">
                <a:alpha val="40000"/>
              </a:srgbClr>
            </a:outerShdw>
          </a:effectLst>
        </p:spPr>
        <p:txBody>
          <a:bodyPr anchor="t" rtlCol="false" lIns="91440" rIns="91440" tIns="45720" bIns="45720"/>
          <a:lstStyle/>
          <a:p>
            <a:pPr algn="ctr" indent="0">
              <a:lnSpc>
                <a:spcPct val="100000"/>
              </a:lnSpc>
              <a:defRPr/>
            </a:pPr>
            <a:r>
              <a:rPr lang="en-US" b="true" i="false" strike="noStrike" u="none" sz="2000">
                <a:solidFill>
                  <a:srgbClr val="FFFFFF"/>
                </a:solidFill>
                <a:latin typeface="Roboto"/>
                <a:ea typeface="Roboto"/>
                <a:cs typeface="Roboto"/>
                <a:sym typeface="Roboto"/>
              </a:rPr>
              <a:t>3</a:t>
            </a:r>
            <a:endParaRPr lang="en-US" sz="1100"/>
          </a:p>
        </p:txBody>
      </p:sp>
      <p:sp>
        <p:nvSpPr>
          <p:cNvPr name="AutoShape 17" id="17"/>
          <p:cNvSpPr/>
          <p:nvPr/>
        </p:nvSpPr>
        <p:spPr>
          <a:xfrm rot="0" flipH="false" flipV="false">
            <a:off x="112450" y="1154919"/>
            <a:ext cx="11201207" cy="276999"/>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200">
                <a:solidFill>
                  <a:srgbClr val="000000"/>
                </a:solidFill>
                <a:latin typeface="Roboto"/>
                <a:ea typeface="Roboto"/>
                <a:cs typeface="Roboto"/>
                <a:sym typeface="Roboto"/>
              </a:rPr>
              <a:t>Now that we’ve covered the BackOffice setup, it’s time to kickstart the POS register! Follow the steps and </a:t>
            </a:r>
            <a:r>
              <a:rPr lang="en-US" b="true" i="false" strike="noStrike" u="none" sz="1200">
                <a:solidFill>
                  <a:srgbClr val="000000"/>
                </a:solidFill>
                <a:latin typeface="Roboto"/>
                <a:ea typeface="Roboto"/>
                <a:cs typeface="Roboto"/>
                <a:sym typeface="Roboto"/>
              </a:rPr>
              <a:t>watch the videos </a:t>
            </a:r>
            <a:r>
              <a:rPr lang="en-US" b="false" i="false" strike="noStrike" u="none" sz="1200">
                <a:solidFill>
                  <a:srgbClr val="000000"/>
                </a:solidFill>
                <a:latin typeface="Roboto"/>
                <a:ea typeface="Roboto"/>
                <a:cs typeface="Roboto"/>
                <a:sym typeface="Roboto"/>
              </a:rPr>
              <a:t>in the guide to get started.</a:t>
            </a:r>
            <a:endParaRPr lang="en-US" sz="1100"/>
          </a:p>
        </p:txBody>
      </p:sp>
      <p:graphicFrame>
        <p:nvGraphicFramePr>
          <p:cNvPr name="Table 18" id="18"/>
          <p:cNvGraphicFramePr>
            <a:graphicFrameLocks noGrp="true"/>
          </p:cNvGraphicFramePr>
          <p:nvPr/>
        </p:nvGraphicFramePr>
        <p:xfrm>
          <a:off x="8569881" y="6023026"/>
          <a:ext cx="2445385" cy="711200"/>
        </p:xfrm>
        <a:graphic>
          <a:graphicData uri="http://schemas.openxmlformats.org/drawingml/2006/table">
            <a:tbl>
              <a:tblPr>
                <a:effectLst/>
              </a:tblPr>
              <a:tblGrid>
                <a:gridCol w="815340"/>
                <a:gridCol w="815340"/>
                <a:gridCol w="814705"/>
              </a:tblGrid>
              <a:tr h="355600">
                <a:tc gridSpan="3">
                  <a:txBody>
                    <a:bodyPr anchor="t" rtlCol="false"/>
                    <a:lstStyle/>
                    <a:p>
                      <a:pPr algn="ctr" indent="0">
                        <a:lnSpc>
                          <a:spcPct val="100000"/>
                        </a:lnSpc>
                        <a:defRPr/>
                      </a:pPr>
                      <a:r>
                        <a:rPr lang="en-US" b="true" i="false" strike="noStrike" u="none" sz="1200">
                          <a:solidFill>
                            <a:srgbClr val="000000"/>
                          </a:solidFill>
                          <a:latin typeface="Roboto Medium"/>
                          <a:ea typeface="Roboto Medium"/>
                          <a:cs typeface="Roboto Medium"/>
                          <a:sym typeface="Roboto Medium"/>
                        </a:rPr>
                        <a:t>Video Guide</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c hMerge="true">
                  <a:txBody>
                    <a:bodyPr anchor="t" rtlCol="false"/>
                    <a:lstStyle/>
                    <a:p>
                      <a:pPr algn="l">
                        <a:defRPr/>
                      </a:pPr>
                      <a:endParaRPr/>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c hMerge="true">
                  <a:txBody>
                    <a:bodyPr anchor="t" rtlCol="false"/>
                    <a:lstStyle/>
                    <a:p>
                      <a:pPr algn="l">
                        <a:defRPr/>
                      </a:pPr>
                      <a:endParaRPr/>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solidFill>
                      <a:srgbClr val="FFAB40">
                        <a:alpha val="100000"/>
                      </a:srgbClr>
                    </a:solidFill>
                  </a:tcPr>
                </a:tc>
              </a:tr>
              <a:tr h="355600">
                <a:tc>
                  <a:txBody>
                    <a:bodyPr anchor="t" rtlCol="false"/>
                    <a:lstStyle/>
                    <a:p>
                      <a:pPr algn="ctr" indent="0">
                        <a:lnSpc>
                          <a:spcPct val="100000"/>
                        </a:lnSpc>
                        <a:defRPr/>
                      </a:pPr>
                      <a:r>
                        <a:rPr lang="en-US" b="true" i="false" strike="noStrike" u="none" sz="1000">
                          <a:solidFill>
                            <a:srgbClr val="000000"/>
                          </a:solidFill>
                          <a:latin typeface="Roboto Medium"/>
                          <a:ea typeface="Roboto Medium"/>
                          <a:cs typeface="Roboto Medium"/>
                          <a:sym typeface="Roboto Medium"/>
                        </a:rPr>
                        <a:t>KB Links</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FF0000"/>
                          </a:solidFill>
                          <a:latin typeface="Roboto Medium"/>
                          <a:ea typeface="Roboto Medium"/>
                          <a:cs typeface="Roboto Medium"/>
                          <a:sym typeface="Roboto Medium"/>
                          <a:hlinkClick r:id="rId8" tooltip="https://care.storehub.com/en/articles/11864347-getting-started-3-how-to-activate-your-pos-and-make-your-first-sale-retail">
                            <a:extLst>
                              <a:ext uri="{A12FA001-AC4F-418D-AE19-62706E023703}">
                                <ahyp:hlinkClr xmlns:ahyp="http://schemas.microsoft.com/office/drawing/2018/hyperlinkcolor" val="tx"/>
                              </a:ext>
                            </a:extLst>
                          </a:hlinkClick>
                        </a:rPr>
                        <a:t>Retail</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FF0000"/>
                          </a:solidFill>
                          <a:latin typeface="Roboto Medium"/>
                          <a:ea typeface="Roboto Medium"/>
                          <a:cs typeface="Roboto Medium"/>
                          <a:sym typeface="Roboto Medium"/>
                          <a:hlinkClick r:id="rId9" tooltip="https://care.storehub.com/en/articles/11863924-getting-started-3-how-to-activate-your-pos-and-make-your-first-sale-f-b">
                            <a:extLst>
                              <a:ext uri="{A12FA001-AC4F-418D-AE19-62706E023703}">
                                <ahyp:hlinkClr xmlns:ahyp="http://schemas.microsoft.com/office/drawing/2018/hyperlinkcolor" val="tx"/>
                              </a:ext>
                            </a:extLst>
                          </a:hlinkClick>
                        </a:rPr>
                        <a:t>F&amp;B</a:t>
                      </a:r>
                      <a:endParaRPr lang="en-US" sz="1100"/>
                    </a:p>
                  </a:txBody>
                  <a:tcPr anchor="ctr" marL="91440" marR="91440" marT="45720" marB="45720">
                    <a:lnL cmpd="sng" algn="ctr" cap="flat" w="12700">
                      <a:solidFill>
                        <a:srgbClr val="D0CECE"/>
                      </a:solidFill>
                      <a:prstDash val="solid"/>
                      <a:round/>
                      <a:headEnd type="none" w="med" len="med"/>
                      <a:tailEnd type="none" w="med" len="med"/>
                    </a:lnL>
                    <a:lnR cmpd="sng" algn="ctr" cap="flat" w="12700">
                      <a:solidFill>
                        <a:srgbClr val="D0CECE"/>
                      </a:solidFill>
                      <a:prstDash val="solid"/>
                      <a:round/>
                      <a:headEnd type="none" w="med" len="med"/>
                      <a:tailEnd type="none" w="med" len="med"/>
                    </a:lnR>
                    <a:lnT cmpd="sng" algn="ctr" cap="flat" w="12700">
                      <a:solidFill>
                        <a:srgbClr val="D0CECE"/>
                      </a:solidFill>
                      <a:prstDash val="solid"/>
                      <a:round/>
                      <a:headEnd type="none" w="med" len="med"/>
                      <a:tailEnd type="none" w="med" len="med"/>
                    </a:lnT>
                    <a:lnB cmpd="sng" algn="ctr" cap="flat" w="12700">
                      <a:solidFill>
                        <a:srgbClr val="D0CECE"/>
                      </a:solidFill>
                      <a:prstDash val="solid"/>
                      <a:round/>
                      <a:headEnd type="none" w="med" len="med"/>
                      <a:tailEnd type="none" w="med" len="med"/>
                    </a:lnB>
                    <a:noFill/>
                  </a:tcPr>
                </a:tc>
              </a:tr>
            </a:tbl>
          </a:graphicData>
        </a:graphic>
      </p:graphicFrame>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0"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00717D">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266972" y="2871030"/>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Merchants Profile</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666586" y="821389"/>
            <a:ext cx="1598162" cy="1612824"/>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1012" y="468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 Profile</a:t>
            </a:r>
            <a:endParaRPr lang="en-US" sz="1100"/>
          </a:p>
        </p:txBody>
      </p:sp>
      <p:sp>
        <p:nvSpPr>
          <p:cNvPr name="AutoShape 4" id="4"/>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6" id="6"/>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465489" y="766733"/>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What does it take to run an Awesome Business?</a:t>
            </a:r>
            <a:endParaRPr lang="en-US" sz="1100"/>
          </a:p>
        </p:txBody>
      </p:sp>
      <p:grpSp>
        <p:nvGrpSpPr>
          <p:cNvPr name="Group 8" id="8"/>
          <p:cNvGrpSpPr/>
          <p:nvPr/>
        </p:nvGrpSpPr>
        <p:grpSpPr>
          <a:xfrm>
            <a:off x="1132497" y="1584329"/>
            <a:ext cx="9377596" cy="4839622"/>
            <a:chOff x="1132497" y="1584329"/>
            <a:chExt cx="9377596" cy="4839622"/>
          </a:xfrm>
        </p:grpSpPr>
        <p:grpSp>
          <p:nvGrpSpPr>
            <p:cNvPr name="Group 9" id="9"/>
            <p:cNvGrpSpPr/>
            <p:nvPr/>
          </p:nvGrpSpPr>
          <p:grpSpPr>
            <a:xfrm>
              <a:off x="4635167" y="1584329"/>
              <a:ext cx="2796888" cy="2434155"/>
              <a:chOff x="4635167" y="1584329"/>
              <a:chExt cx="2796888" cy="2434155"/>
            </a:xfrm>
          </p:grpSpPr>
          <p:pic>
            <p:nvPicPr>
              <p:cNvPr name="Picture 10" id="10"/>
              <p:cNvPicPr>
                <a:picLocks noChangeAspect="true"/>
              </p:cNvPicPr>
              <p:nvPr/>
            </p:nvPicPr>
            <p:blipFill>
              <a:blip r:embed="rId4"/>
              <a:srcRect l="0" r="0" t="0" b="0"/>
              <a:stretch>
                <a:fillRect/>
              </a:stretch>
            </p:blipFill>
            <p:spPr>
              <a:xfrm rot="0" flipH="false" flipV="false">
                <a:off x="4635167" y="1584329"/>
                <a:ext cx="2796888" cy="2434155"/>
              </a:xfrm>
              <a:prstGeom prst="rect">
                <a:avLst/>
              </a:prstGeom>
              <a:ln w="12700">
                <a:noFill/>
                <a:prstDash val="solid"/>
              </a:ln>
            </p:spPr>
          </p:pic>
          <p:pic>
            <p:nvPicPr>
              <p:cNvPr name="Picture 11" id="11"/>
              <p:cNvPicPr>
                <a:picLocks noChangeAspect="true"/>
              </p:cNvPicPr>
              <p:nvPr/>
            </p:nvPicPr>
            <p:blipFill>
              <a:blip r:embed="rId5"/>
              <a:srcRect l="0" r="0" t="0" b="32272"/>
              <a:stretch>
                <a:fillRect/>
              </a:stretch>
            </p:blipFill>
            <p:spPr>
              <a:xfrm rot="0" flipH="false" flipV="false">
                <a:off x="5577642" y="3245199"/>
                <a:ext cx="933724" cy="625317"/>
              </a:xfrm>
              <a:prstGeom prst="rect">
                <a:avLst/>
              </a:prstGeom>
              <a:ln w="12700">
                <a:noFill/>
                <a:prstDash val="solid"/>
              </a:ln>
            </p:spPr>
          </p:pic>
          <p:grpSp>
            <p:nvGrpSpPr>
              <p:cNvPr name="Group 12" id="12"/>
              <p:cNvGrpSpPr/>
              <p:nvPr/>
            </p:nvGrpSpPr>
            <p:grpSpPr>
              <a:xfrm>
                <a:off x="5780476" y="2232517"/>
                <a:ext cx="490245" cy="540268"/>
                <a:chOff x="5780476" y="2232517"/>
                <a:chExt cx="490245" cy="540268"/>
              </a:xfrm>
            </p:grpSpPr>
            <p:pic>
              <p:nvPicPr>
                <p:cNvPr name="Picture 13" id="13"/>
                <p:cNvPicPr>
                  <a:picLocks noChangeAspect="true"/>
                </p:cNvPicPr>
                <p:nvPr/>
              </p:nvPicPr>
              <p:blipFill>
                <a:blip r:embed="rId6"/>
                <a:srcRect l="0" r="0" t="0" b="0"/>
                <a:stretch>
                  <a:fillRect/>
                </a:stretch>
              </p:blipFill>
              <p:spPr>
                <a:xfrm rot="0" flipH="false" flipV="false">
                  <a:off x="6025716" y="2281666"/>
                  <a:ext cx="245005" cy="282986"/>
                </a:xfrm>
                <a:prstGeom prst="rect">
                  <a:avLst/>
                </a:prstGeom>
                <a:ln w="12700">
                  <a:noFill/>
                  <a:prstDash val="solid"/>
                </a:ln>
              </p:spPr>
            </p:pic>
            <p:pic>
              <p:nvPicPr>
                <p:cNvPr name="Picture 14" id="14"/>
                <p:cNvPicPr>
                  <a:picLocks noChangeAspect="true"/>
                </p:cNvPicPr>
                <p:nvPr/>
              </p:nvPicPr>
              <p:blipFill>
                <a:blip r:embed="rId7"/>
                <a:srcRect l="0" r="0" t="0" b="0"/>
                <a:stretch>
                  <a:fillRect/>
                </a:stretch>
              </p:blipFill>
              <p:spPr>
                <a:xfrm rot="0" flipH="false" flipV="false">
                  <a:off x="5780476" y="2469330"/>
                  <a:ext cx="218436" cy="272215"/>
                </a:xfrm>
                <a:prstGeom prst="rect">
                  <a:avLst/>
                </a:prstGeom>
                <a:ln w="12700">
                  <a:noFill/>
                  <a:prstDash val="solid"/>
                </a:ln>
              </p:spPr>
            </p:pic>
            <p:pic>
              <p:nvPicPr>
                <p:cNvPr name="Picture 15" id="15"/>
                <p:cNvPicPr>
                  <a:picLocks noChangeAspect="true"/>
                </p:cNvPicPr>
                <p:nvPr/>
              </p:nvPicPr>
              <p:blipFill>
                <a:blip r:embed="rId8"/>
                <a:srcRect l="0" r="0" t="0" b="0"/>
                <a:stretch>
                  <a:fillRect/>
                </a:stretch>
              </p:blipFill>
              <p:spPr>
                <a:xfrm rot="0" flipH="false" flipV="false">
                  <a:off x="5985936" y="2529426"/>
                  <a:ext cx="244993" cy="243359"/>
                </a:xfrm>
                <a:prstGeom prst="rect">
                  <a:avLst/>
                </a:prstGeom>
                <a:ln w="12700">
                  <a:noFill/>
                  <a:prstDash val="solid"/>
                </a:ln>
              </p:spPr>
            </p:pic>
            <p:sp>
              <p:nvSpPr>
                <p:cNvPr name="AutoShape 16" id="16"/>
                <p:cNvSpPr/>
                <p:nvPr/>
              </p:nvSpPr>
              <p:spPr>
                <a:xfrm rot="10800000" flipH="false" flipV="true">
                  <a:off x="5801954" y="2232517"/>
                  <a:ext cx="268837" cy="223804"/>
                </a:xfrm>
                <a:prstGeom prst="wedgeEllipseCallout">
                  <a:avLst>
                    <a:gd name="adj1" fmla="val 0"/>
                    <a:gd name="adj2" fmla="val 62500"/>
                  </a:avLst>
                </a:prstGeom>
                <a:solidFill>
                  <a:srgbClr val="FFFFF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grpSp>
        <p:cxnSp>
          <p:nvCxnSpPr>
            <p:cNvPr name="Connector 17" id="17"/>
            <p:cNvCxnSpPr/>
            <p:nvPr/>
          </p:nvCxnSpPr>
          <p:spPr>
            <a:xfrm rot="0" flipH="false" flipV="false">
              <a:off x="3258711" y="2444456"/>
              <a:ext cx="2071317" cy="0"/>
            </a:xfrm>
            <a:prstGeom prst="straightConnector1">
              <a:avLst/>
            </a:prstGeom>
            <a:noFill/>
            <a:ln w="12700" cmpd="sng" cap="flat">
              <a:solidFill>
                <a:srgbClr val="FF8A00">
                  <a:alpha val="100000"/>
                </a:srgbClr>
              </a:solidFill>
              <a:prstDash val="solid"/>
              <a:round/>
              <a:headEnd type="none" w="med" len="med"/>
              <a:tailEnd type="none" w="med" len="med"/>
            </a:ln>
          </p:spPr>
        </p:cxnSp>
        <p:sp>
          <p:nvSpPr>
            <p:cNvPr name="AutoShape 18" id="18"/>
            <p:cNvSpPr/>
            <p:nvPr/>
          </p:nvSpPr>
          <p:spPr>
            <a:xfrm rot="0" flipH="false" flipV="false">
              <a:off x="5330028" y="2340483"/>
              <a:ext cx="210302" cy="207947"/>
            </a:xfrm>
            <a:prstGeom prst="ellipse">
              <a:avLst/>
            </a:prstGeom>
            <a:solidFill>
              <a:srgbClr val="FF630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9" id="19"/>
            <p:cNvSpPr/>
            <p:nvPr/>
          </p:nvSpPr>
          <p:spPr>
            <a:xfrm rot="0" flipH="false" flipV="false">
              <a:off x="5928460" y="3913053"/>
              <a:ext cx="210302" cy="207947"/>
            </a:xfrm>
            <a:prstGeom prst="ellipse">
              <a:avLst/>
            </a:prstGeom>
            <a:solidFill>
              <a:srgbClr val="FF630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cxnSp>
          <p:nvCxnSpPr>
            <p:cNvPr name="Connector 20" id="20"/>
            <p:cNvCxnSpPr/>
            <p:nvPr/>
          </p:nvCxnSpPr>
          <p:spPr>
            <a:xfrm rot="0" flipH="false" flipV="false">
              <a:off x="6030325" y="4121000"/>
              <a:ext cx="0" cy="326065"/>
            </a:xfrm>
            <a:prstGeom prst="straightConnector1">
              <a:avLst/>
            </a:prstGeom>
            <a:noFill/>
            <a:ln w="12700" cmpd="sng" cap="flat">
              <a:solidFill>
                <a:srgbClr val="FF8A00">
                  <a:alpha val="100000"/>
                </a:srgbClr>
              </a:solidFill>
              <a:prstDash val="solid"/>
              <a:round/>
              <a:headEnd type="none" w="med" len="med"/>
              <a:tailEnd type="none" w="med" len="med"/>
            </a:ln>
          </p:spPr>
        </p:cxnSp>
        <p:cxnSp>
          <p:nvCxnSpPr>
            <p:cNvPr name="Connector 21" id="21"/>
            <p:cNvCxnSpPr/>
            <p:nvPr/>
          </p:nvCxnSpPr>
          <p:spPr>
            <a:xfrm rot="0" flipH="false" flipV="false">
              <a:off x="6664516" y="2444456"/>
              <a:ext cx="1578422" cy="0"/>
            </a:xfrm>
            <a:prstGeom prst="straightConnector1">
              <a:avLst/>
            </a:prstGeom>
            <a:noFill/>
            <a:ln w="12700" cmpd="sng" cap="flat">
              <a:solidFill>
                <a:srgbClr val="FF8A00">
                  <a:alpha val="100000"/>
                </a:srgbClr>
              </a:solidFill>
              <a:prstDash val="solid"/>
              <a:round/>
              <a:headEnd type="none" w="med" len="med"/>
              <a:tailEnd type="none" w="med" len="med"/>
            </a:ln>
          </p:spPr>
        </p:cxnSp>
        <p:sp>
          <p:nvSpPr>
            <p:cNvPr name="AutoShape 22" id="22"/>
            <p:cNvSpPr/>
            <p:nvPr/>
          </p:nvSpPr>
          <p:spPr>
            <a:xfrm rot="0" flipH="false" flipV="false">
              <a:off x="6513426" y="2340483"/>
              <a:ext cx="210302" cy="207947"/>
            </a:xfrm>
            <a:prstGeom prst="ellipse">
              <a:avLst/>
            </a:prstGeom>
            <a:solidFill>
              <a:srgbClr val="FF630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23" id="23"/>
            <p:cNvSpPr/>
            <p:nvPr/>
          </p:nvSpPr>
          <p:spPr>
            <a:xfrm rot="0" flipH="false" flipV="false">
              <a:off x="9443121" y="3802300"/>
              <a:ext cx="1066972" cy="58820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a:t>
              </a:r>
              <a:endParaRPr lang="en-US" sz="1100"/>
            </a:p>
            <a:p>
              <a:pPr algn="ctr" indent="0">
                <a:lnSpc>
                  <a:spcPct val="100000"/>
                </a:lnSpc>
              </a:pPr>
              <a:r>
                <a:rPr lang="en-US" b="false" i="false" strike="noStrike" u="none" sz="800">
                  <a:solidFill>
                    <a:srgbClr val="666666"/>
                  </a:solidFill>
                  <a:latin typeface="Roboto Medium"/>
                  <a:ea typeface="Roboto Medium"/>
                  <a:cs typeface="Roboto Medium"/>
                  <a:sym typeface="Roboto Medium"/>
                </a:rPr>
                <a:t>Trackable</a:t>
              </a:r>
            </a:p>
            <a:p>
              <a:pPr algn="ctr" indent="0">
                <a:lnSpc>
                  <a:spcPct val="100000"/>
                </a:lnSpc>
              </a:pPr>
              <a:r>
                <a:rPr lang="en-US" b="false" i="false" strike="noStrike" u="none" sz="800">
                  <a:solidFill>
                    <a:srgbClr val="666666"/>
                  </a:solidFill>
                  <a:latin typeface="Roboto Medium"/>
                  <a:ea typeface="Roboto Medium"/>
                  <a:cs typeface="Roboto Medium"/>
                  <a:sym typeface="Roboto Medium"/>
                </a:rPr>
                <a:t>Promotions </a:t>
              </a:r>
            </a:p>
          </p:txBody>
        </p:sp>
        <p:sp>
          <p:nvSpPr>
            <p:cNvPr name="AutoShape 24" id="24"/>
            <p:cNvSpPr/>
            <p:nvPr/>
          </p:nvSpPr>
          <p:spPr>
            <a:xfrm rot="0" flipH="false" flipV="false">
              <a:off x="7864583" y="3802300"/>
              <a:ext cx="1220445" cy="58820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Automated</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SMS</a:t>
              </a:r>
              <a:endParaRPr lang="en-US" sz="1100"/>
            </a:p>
            <a:p>
              <a:pPr algn="ctr" indent="0">
                <a:lnSpc>
                  <a:spcPct val="100000"/>
                </a:lnSpc>
              </a:pPr>
              <a:r>
                <a:rPr lang="en-US" b="false" i="false" strike="noStrike" u="none" sz="800">
                  <a:solidFill>
                    <a:srgbClr val="666666"/>
                  </a:solidFill>
                  <a:latin typeface="Roboto Medium"/>
                  <a:ea typeface="Roboto Medium"/>
                  <a:cs typeface="Roboto Medium"/>
                  <a:sym typeface="Roboto Medium"/>
                </a:rPr>
                <a:t>campaigns</a:t>
              </a:r>
            </a:p>
          </p:txBody>
        </p:sp>
        <p:sp>
          <p:nvSpPr>
            <p:cNvPr name="AutoShape 25" id="25"/>
            <p:cNvSpPr/>
            <p:nvPr/>
          </p:nvSpPr>
          <p:spPr>
            <a:xfrm rot="0" flipH="false" flipV="false">
              <a:off x="8428408" y="3802300"/>
              <a:ext cx="1525074" cy="58820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Automated 5</a:t>
              </a:r>
              <a:endParaRPr lang="en-US" sz="1100"/>
            </a:p>
            <a:p>
              <a:pPr algn="ctr" indent="0">
                <a:lnSpc>
                  <a:spcPct val="100000"/>
                </a:lnSpc>
              </a:pPr>
              <a:r>
                <a:rPr lang="en-US" b="false" i="false" strike="noStrike" u="none" sz="800">
                  <a:solidFill>
                    <a:srgbClr val="666666"/>
                  </a:solidFill>
                  <a:latin typeface="Roboto Medium"/>
                  <a:ea typeface="Roboto Medium"/>
                  <a:cs typeface="Roboto Medium"/>
                  <a:sym typeface="Roboto Medium"/>
                </a:rPr>
                <a:t>Star Google</a:t>
              </a:r>
            </a:p>
            <a:p>
              <a:pPr algn="ctr" indent="0">
                <a:lnSpc>
                  <a:spcPct val="100000"/>
                </a:lnSpc>
              </a:pPr>
              <a:r>
                <a:rPr lang="en-US" b="false" i="false" strike="noStrike" u="none" sz="800">
                  <a:solidFill>
                    <a:srgbClr val="666666"/>
                  </a:solidFill>
                  <a:latin typeface="Roboto Medium"/>
                  <a:ea typeface="Roboto Medium"/>
                  <a:cs typeface="Roboto Medium"/>
                  <a:sym typeface="Roboto Medium"/>
                </a:rPr>
                <a:t>Reviews</a:t>
              </a:r>
            </a:p>
          </p:txBody>
        </p:sp>
        <p:grpSp>
          <p:nvGrpSpPr>
            <p:cNvPr name="Group 26" id="26"/>
            <p:cNvGrpSpPr/>
            <p:nvPr/>
          </p:nvGrpSpPr>
          <p:grpSpPr>
            <a:xfrm>
              <a:off x="8913107" y="3312806"/>
              <a:ext cx="517775" cy="528298"/>
              <a:chOff x="8913107" y="3312806"/>
              <a:chExt cx="517775" cy="528298"/>
            </a:xfrm>
          </p:grpSpPr>
          <p:sp>
            <p:nvSpPr>
              <p:cNvPr name="AutoShape 27" id="27"/>
              <p:cNvSpPr/>
              <p:nvPr/>
            </p:nvSpPr>
            <p:spPr>
              <a:xfrm rot="0" flipH="false" flipV="false">
                <a:off x="8913107" y="3329126"/>
                <a:ext cx="517775" cy="511978"/>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28" id="28"/>
              <p:cNvPicPr>
                <a:picLocks noChangeAspect="true"/>
              </p:cNvPicPr>
              <p:nvPr/>
            </p:nvPicPr>
            <p:blipFill>
              <a:blip r:embed="rId9"/>
              <a:srcRect l="0" r="0" t="0" b="10634"/>
              <a:stretch>
                <a:fillRect/>
              </a:stretch>
            </p:blipFill>
            <p:spPr>
              <a:xfrm rot="0" flipH="false" flipV="false">
                <a:off x="8984280" y="3312806"/>
                <a:ext cx="375457" cy="509989"/>
              </a:xfrm>
              <a:prstGeom prst="rect">
                <a:avLst/>
              </a:prstGeom>
              <a:ln w="12700">
                <a:noFill/>
                <a:prstDash val="solid"/>
              </a:ln>
            </p:spPr>
          </p:pic>
        </p:grpSp>
        <p:grpSp>
          <p:nvGrpSpPr>
            <p:cNvPr name="Group 29" id="29"/>
            <p:cNvGrpSpPr/>
            <p:nvPr/>
          </p:nvGrpSpPr>
          <p:grpSpPr>
            <a:xfrm>
              <a:off x="9703404" y="3312806"/>
              <a:ext cx="546096" cy="511979"/>
              <a:chOff x="9703404" y="3312806"/>
              <a:chExt cx="546096" cy="511979"/>
            </a:xfrm>
          </p:grpSpPr>
          <p:sp>
            <p:nvSpPr>
              <p:cNvPr name="AutoShape 30" id="30"/>
              <p:cNvSpPr/>
              <p:nvPr/>
            </p:nvSpPr>
            <p:spPr>
              <a:xfrm rot="0" flipH="false" flipV="false">
                <a:off x="9731725" y="3312806"/>
                <a:ext cx="517775" cy="511979"/>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31" id="31"/>
              <p:cNvPicPr>
                <a:picLocks noChangeAspect="true"/>
              </p:cNvPicPr>
              <p:nvPr/>
            </p:nvPicPr>
            <p:blipFill>
              <a:blip r:embed="rId10"/>
              <a:srcRect l="0" r="0" t="0" b="0"/>
              <a:stretch>
                <a:fillRect/>
              </a:stretch>
            </p:blipFill>
            <p:spPr>
              <a:xfrm rot="0" flipH="false" flipV="false">
                <a:off x="9703404" y="3315733"/>
                <a:ext cx="539009" cy="399117"/>
              </a:xfrm>
              <a:prstGeom prst="rect">
                <a:avLst/>
              </a:prstGeom>
              <a:ln w="12700">
                <a:noFill/>
                <a:prstDash val="solid"/>
              </a:ln>
            </p:spPr>
          </p:pic>
        </p:grpSp>
        <p:sp>
          <p:nvSpPr>
            <p:cNvPr name="AutoShape 32" id="32"/>
            <p:cNvSpPr/>
            <p:nvPr/>
          </p:nvSpPr>
          <p:spPr>
            <a:xfrm rot="0" flipH="false" flipV="false">
              <a:off x="8215965" y="3312806"/>
              <a:ext cx="517636" cy="511841"/>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33" id="33"/>
            <p:cNvPicPr>
              <a:picLocks noChangeAspect="true"/>
            </p:cNvPicPr>
            <p:nvPr/>
          </p:nvPicPr>
          <p:blipFill>
            <a:blip r:embed="rId11"/>
            <a:srcRect l="0" r="0" t="0" b="0"/>
            <a:stretch>
              <a:fillRect/>
            </a:stretch>
          </p:blipFill>
          <p:spPr>
            <a:xfrm rot="0" flipH="false" flipV="false">
              <a:off x="8312553" y="3434013"/>
              <a:ext cx="324639" cy="323954"/>
            </a:xfrm>
            <a:prstGeom prst="rect">
              <a:avLst/>
            </a:prstGeom>
            <a:ln w="12700">
              <a:noFill/>
              <a:prstDash val="solid"/>
            </a:ln>
          </p:spPr>
        </p:pic>
        <p:grpSp>
          <p:nvGrpSpPr>
            <p:cNvPr name="Group 34" id="34"/>
            <p:cNvGrpSpPr/>
            <p:nvPr/>
          </p:nvGrpSpPr>
          <p:grpSpPr>
            <a:xfrm>
              <a:off x="4001742" y="4434928"/>
              <a:ext cx="4128845" cy="658245"/>
              <a:chOff x="4001742" y="4434928"/>
              <a:chExt cx="4128845" cy="658245"/>
            </a:xfrm>
          </p:grpSpPr>
          <p:sp>
            <p:nvSpPr>
              <p:cNvPr name="AutoShape 35" id="35"/>
              <p:cNvSpPr/>
              <p:nvPr/>
            </p:nvSpPr>
            <p:spPr>
              <a:xfrm rot="0" flipH="false" flipV="false">
                <a:off x="4001742" y="4434928"/>
                <a:ext cx="4063770" cy="658245"/>
              </a:xfrm>
              <a:prstGeom prst="roundRect">
                <a:avLst>
                  <a:gd name="adj" fmla="val 16666"/>
                </a:avLst>
              </a:prstGeom>
              <a:solidFill>
                <a:srgbClr val="FFEED9">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36" id="36"/>
              <p:cNvGrpSpPr/>
              <p:nvPr/>
            </p:nvGrpSpPr>
            <p:grpSpPr>
              <a:xfrm>
                <a:off x="4119556" y="4486087"/>
                <a:ext cx="4011031" cy="541647"/>
                <a:chOff x="4119556" y="4486087"/>
                <a:chExt cx="4011031" cy="541647"/>
              </a:xfrm>
            </p:grpSpPr>
            <p:sp>
              <p:nvSpPr>
                <p:cNvPr name="AutoShape 37" id="37"/>
                <p:cNvSpPr/>
                <p:nvPr/>
              </p:nvSpPr>
              <p:spPr>
                <a:xfrm rot="0" flipH="false" flipV="false">
                  <a:off x="4119556" y="4509596"/>
                  <a:ext cx="759637"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EB6101"/>
                      </a:solidFill>
                      <a:latin typeface="Open Sans"/>
                      <a:ea typeface="Open Sans"/>
                      <a:cs typeface="Open Sans"/>
                      <a:sym typeface="Open Sans"/>
                    </a:rPr>
                    <a:t>Run</a:t>
                  </a:r>
                  <a:endParaRPr lang="en-US" sz="1100"/>
                </a:p>
              </p:txBody>
            </p:sp>
            <p:sp>
              <p:nvSpPr>
                <p:cNvPr name="AutoShape 38" id="38"/>
                <p:cNvSpPr/>
                <p:nvPr/>
              </p:nvSpPr>
              <p:spPr>
                <a:xfrm rot="0" flipH="false" flipV="false">
                  <a:off x="4566670" y="4486087"/>
                  <a:ext cx="3563917" cy="541647"/>
                </a:xfrm>
                <a:prstGeom prst="rect">
                  <a:avLst/>
                </a:prstGeom>
                <a:noFill/>
                <a:ln w="12700">
                  <a:noFill/>
                  <a:prstDash val="solid"/>
                </a:ln>
              </p:spPr>
              <p:txBody>
                <a:bodyPr anchor="t" rtlCol="false" lIns="121900" rIns="121900" tIns="121900" bIns="121900"/>
                <a:lstStyle/>
                <a:p>
                  <a:pPr algn="ctr" indent="0">
                    <a:lnSpc>
                      <a:spcPct val="83333"/>
                    </a:lnSpc>
                    <a:defRPr/>
                  </a:pPr>
                  <a:r>
                    <a:rPr lang="en-US" b="true" i="false" strike="noStrike" u="none" sz="2400">
                      <a:solidFill>
                        <a:srgbClr val="FFAB40"/>
                      </a:solidFill>
                      <a:latin typeface="Open Sans"/>
                      <a:ea typeface="Open Sans"/>
                      <a:cs typeface="Open Sans"/>
                      <a:sym typeface="Open Sans"/>
                    </a:rPr>
                    <a:t>Excellent Operations</a:t>
                  </a:r>
                  <a:endParaRPr lang="en-US" sz="1100"/>
                </a:p>
              </p:txBody>
            </p:sp>
          </p:grpSp>
        </p:grpSp>
        <p:grpSp>
          <p:nvGrpSpPr>
            <p:cNvPr name="Group 39" id="39"/>
            <p:cNvGrpSpPr/>
            <p:nvPr/>
          </p:nvGrpSpPr>
          <p:grpSpPr>
            <a:xfrm>
              <a:off x="1347047" y="2001039"/>
              <a:ext cx="2251078" cy="886834"/>
              <a:chOff x="1347047" y="2001039"/>
              <a:chExt cx="2251078" cy="886834"/>
            </a:xfrm>
          </p:grpSpPr>
          <p:sp>
            <p:nvSpPr>
              <p:cNvPr name="AutoShape 40" id="40"/>
              <p:cNvSpPr/>
              <p:nvPr/>
            </p:nvSpPr>
            <p:spPr>
              <a:xfrm rot="0" flipH="false" flipV="false">
                <a:off x="1450850" y="2001039"/>
                <a:ext cx="2043482" cy="886834"/>
              </a:xfrm>
              <a:prstGeom prst="roundRect">
                <a:avLst>
                  <a:gd name="adj" fmla="val 16667"/>
                </a:avLst>
              </a:prstGeom>
              <a:solidFill>
                <a:srgbClr val="F5FBF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41" id="41"/>
              <p:cNvGrpSpPr/>
              <p:nvPr/>
            </p:nvGrpSpPr>
            <p:grpSpPr>
              <a:xfrm>
                <a:off x="1347047" y="2027568"/>
                <a:ext cx="2251078" cy="833785"/>
                <a:chOff x="1347047" y="2027568"/>
                <a:chExt cx="2251078" cy="833785"/>
              </a:xfrm>
            </p:grpSpPr>
            <p:sp>
              <p:nvSpPr>
                <p:cNvPr name="AutoShape 42" id="42"/>
                <p:cNvSpPr/>
                <p:nvPr/>
              </p:nvSpPr>
              <p:spPr>
                <a:xfrm rot="0" flipH="false" flipV="false">
                  <a:off x="1459717" y="2027568"/>
                  <a:ext cx="2025700" cy="588210"/>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2400">
                      <a:solidFill>
                        <a:srgbClr val="4A86E8"/>
                      </a:solidFill>
                      <a:latin typeface="Open Sans"/>
                      <a:ea typeface="Open Sans"/>
                      <a:cs typeface="Open Sans"/>
                      <a:sym typeface="Open Sans"/>
                    </a:rPr>
                    <a:t>Know</a:t>
                  </a:r>
                  <a:endParaRPr lang="en-US" sz="1100"/>
                </a:p>
              </p:txBody>
            </p:sp>
            <p:sp>
              <p:nvSpPr>
                <p:cNvPr name="AutoShape 43" id="43"/>
                <p:cNvSpPr/>
                <p:nvPr/>
              </p:nvSpPr>
              <p:spPr>
                <a:xfrm rot="0" flipH="false" flipV="false">
                  <a:off x="1347047" y="2390793"/>
                  <a:ext cx="2251078"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6D9EEB"/>
                      </a:solidFill>
                      <a:latin typeface="Open Sans"/>
                      <a:ea typeface="Open Sans"/>
                      <a:cs typeface="Open Sans"/>
                      <a:sym typeface="Open Sans"/>
                    </a:rPr>
                    <a:t>Your Customers</a:t>
                  </a:r>
                  <a:endParaRPr lang="en-US" sz="1100"/>
                </a:p>
              </p:txBody>
            </p:sp>
          </p:grpSp>
        </p:grpSp>
        <p:sp>
          <p:nvSpPr>
            <p:cNvPr name="AutoShape 44" id="44"/>
            <p:cNvSpPr/>
            <p:nvPr/>
          </p:nvSpPr>
          <p:spPr>
            <a:xfrm rot="0" flipH="false" flipV="false">
              <a:off x="7435088" y="5834546"/>
              <a:ext cx="992361"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Timesheets &amp; Face capture</a:t>
              </a:r>
              <a:endParaRPr lang="en-US" sz="1100"/>
            </a:p>
          </p:txBody>
        </p:sp>
        <p:grpSp>
          <p:nvGrpSpPr>
            <p:cNvPr name="Group 45" id="45"/>
            <p:cNvGrpSpPr/>
            <p:nvPr/>
          </p:nvGrpSpPr>
          <p:grpSpPr>
            <a:xfrm>
              <a:off x="2207949" y="5330119"/>
              <a:ext cx="820776" cy="858530"/>
              <a:chOff x="2207949" y="5330119"/>
              <a:chExt cx="820776" cy="858530"/>
            </a:xfrm>
          </p:grpSpPr>
          <p:sp>
            <p:nvSpPr>
              <p:cNvPr name="AutoShape 46" id="46"/>
              <p:cNvSpPr/>
              <p:nvPr/>
            </p:nvSpPr>
            <p:spPr>
              <a:xfrm rot="0" flipH="false" flipV="false">
                <a:off x="2207949" y="5835739"/>
                <a:ext cx="820776" cy="35291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Cloud POS</a:t>
                </a:r>
                <a:endParaRPr lang="en-US" sz="1100"/>
              </a:p>
            </p:txBody>
          </p:sp>
          <p:sp>
            <p:nvSpPr>
              <p:cNvPr name="AutoShape 47" id="47"/>
              <p:cNvSpPr/>
              <p:nvPr/>
            </p:nvSpPr>
            <p:spPr>
              <a:xfrm rot="0" flipH="false" flipV="false">
                <a:off x="2329524" y="5330119"/>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48" id="48"/>
              <p:cNvPicPr>
                <a:picLocks noChangeAspect="true"/>
              </p:cNvPicPr>
              <p:nvPr/>
            </p:nvPicPr>
            <p:blipFill>
              <a:blip r:embed="rId12"/>
              <a:srcRect l="0" r="0" t="0" b="0"/>
              <a:stretch>
                <a:fillRect/>
              </a:stretch>
            </p:blipFill>
            <p:spPr>
              <a:xfrm rot="0" flipH="false" flipV="false">
                <a:off x="2329522" y="5354647"/>
                <a:ext cx="479879" cy="474506"/>
              </a:xfrm>
              <a:prstGeom prst="rect">
                <a:avLst/>
              </a:prstGeom>
              <a:ln w="12700">
                <a:noFill/>
                <a:prstDash val="solid"/>
              </a:ln>
            </p:spPr>
          </p:pic>
        </p:grpSp>
        <p:grpSp>
          <p:nvGrpSpPr>
            <p:cNvPr name="Group 49" id="49"/>
            <p:cNvGrpSpPr/>
            <p:nvPr/>
          </p:nvGrpSpPr>
          <p:grpSpPr>
            <a:xfrm>
              <a:off x="5301642" y="5330119"/>
              <a:ext cx="820776" cy="976179"/>
              <a:chOff x="5301642" y="5330119"/>
              <a:chExt cx="820776" cy="976179"/>
            </a:xfrm>
          </p:grpSpPr>
          <p:sp>
            <p:nvSpPr>
              <p:cNvPr name="AutoShape 50" id="50"/>
              <p:cNvSpPr/>
              <p:nvPr/>
            </p:nvSpPr>
            <p:spPr>
              <a:xfrm rot="0" flipH="false" flipV="false">
                <a:off x="5452350" y="5330119"/>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51" id="51"/>
              <p:cNvSpPr/>
              <p:nvPr/>
            </p:nvSpPr>
            <p:spPr>
              <a:xfrm rot="0" flipH="false" flipV="false">
                <a:off x="5301642" y="5835739"/>
                <a:ext cx="820776"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&amp; Pay</a:t>
                </a:r>
                <a:endParaRPr lang="en-US" sz="1100"/>
              </a:p>
            </p:txBody>
          </p:sp>
          <p:pic>
            <p:nvPicPr>
              <p:cNvPr name="Picture 52" id="52"/>
              <p:cNvPicPr>
                <a:picLocks noChangeAspect="true"/>
              </p:cNvPicPr>
              <p:nvPr/>
            </p:nvPicPr>
            <p:blipFill>
              <a:blip r:embed="rId13"/>
              <a:srcRect l="0" r="0" t="0" b="0"/>
              <a:stretch>
                <a:fillRect/>
              </a:stretch>
            </p:blipFill>
            <p:spPr>
              <a:xfrm rot="0" flipH="false" flipV="false">
                <a:off x="5494909" y="5393498"/>
                <a:ext cx="434394" cy="396807"/>
              </a:xfrm>
              <a:prstGeom prst="rect">
                <a:avLst/>
              </a:prstGeom>
              <a:ln w="12700">
                <a:noFill/>
                <a:prstDash val="solid"/>
              </a:ln>
            </p:spPr>
          </p:pic>
        </p:grpSp>
        <p:grpSp>
          <p:nvGrpSpPr>
            <p:cNvPr name="Group 53" id="53"/>
            <p:cNvGrpSpPr/>
            <p:nvPr/>
          </p:nvGrpSpPr>
          <p:grpSpPr>
            <a:xfrm>
              <a:off x="2888700" y="5330121"/>
              <a:ext cx="992401" cy="1093830"/>
              <a:chOff x="2888700" y="5330121"/>
              <a:chExt cx="992401" cy="1093830"/>
            </a:xfrm>
          </p:grpSpPr>
          <p:sp>
            <p:nvSpPr>
              <p:cNvPr name="AutoShape 54" id="54"/>
              <p:cNvSpPr/>
              <p:nvPr/>
            </p:nvSpPr>
            <p:spPr>
              <a:xfrm rot="0" flipH="false" flipV="false">
                <a:off x="3119272" y="5330121"/>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5" id="55"/>
              <p:cNvPicPr>
                <a:picLocks noChangeAspect="true"/>
              </p:cNvPicPr>
              <p:nvPr/>
            </p:nvPicPr>
            <p:blipFill>
              <a:blip r:embed="rId14"/>
              <a:srcRect l="0" r="0" t="0" b="0"/>
              <a:stretch>
                <a:fillRect/>
              </a:stretch>
            </p:blipFill>
            <p:spPr>
              <a:xfrm rot="0" flipH="false" flipV="false">
                <a:off x="3068136" y="5384641"/>
                <a:ext cx="608794" cy="414524"/>
              </a:xfrm>
              <a:prstGeom prst="rect">
                <a:avLst/>
              </a:prstGeom>
              <a:ln w="12700">
                <a:noFill/>
                <a:prstDash val="solid"/>
              </a:ln>
            </p:spPr>
          </p:pic>
          <p:sp>
            <p:nvSpPr>
              <p:cNvPr name="AutoShape 56" id="56"/>
              <p:cNvSpPr/>
              <p:nvPr/>
            </p:nvSpPr>
            <p:spPr>
              <a:xfrm rot="0" flipH="false" flipV="false">
                <a:off x="2888700" y="5835742"/>
                <a:ext cx="992401" cy="58820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Fully-integrated management dashboard</a:t>
                </a:r>
                <a:endParaRPr lang="en-US" sz="1100"/>
              </a:p>
            </p:txBody>
          </p:sp>
        </p:grpSp>
        <p:grpSp>
          <p:nvGrpSpPr>
            <p:cNvPr name="Group 57" id="57"/>
            <p:cNvGrpSpPr/>
            <p:nvPr/>
          </p:nvGrpSpPr>
          <p:grpSpPr>
            <a:xfrm>
              <a:off x="4448845" y="5327723"/>
              <a:ext cx="1051629" cy="978581"/>
              <a:chOff x="4448845" y="5327723"/>
              <a:chExt cx="1051629" cy="978581"/>
            </a:xfrm>
          </p:grpSpPr>
          <p:sp>
            <p:nvSpPr>
              <p:cNvPr name="AutoShape 58" id="58"/>
              <p:cNvSpPr/>
              <p:nvPr/>
            </p:nvSpPr>
            <p:spPr>
              <a:xfrm rot="0" flipH="false" flipV="false">
                <a:off x="4448845" y="5835744"/>
                <a:ext cx="1051629"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Real-time </a:t>
                </a:r>
                <a:endParaRPr lang="en-US" sz="1100"/>
              </a:p>
              <a:p>
                <a:pPr algn="ctr" indent="0">
                  <a:lnSpc>
                    <a:spcPct val="100000"/>
                  </a:lnSpc>
                </a:pPr>
                <a:r>
                  <a:rPr lang="en-US" b="false" i="false" strike="noStrike" u="none" sz="800">
                    <a:solidFill>
                      <a:srgbClr val="666666"/>
                    </a:solidFill>
                    <a:latin typeface="Roboto Medium"/>
                    <a:ea typeface="Roboto Medium"/>
                    <a:cs typeface="Roboto Medium"/>
                    <a:sym typeface="Roboto Medium"/>
                  </a:rPr>
                  <a:t>inventory sync</a:t>
                </a:r>
              </a:p>
            </p:txBody>
          </p:sp>
          <p:sp>
            <p:nvSpPr>
              <p:cNvPr name="AutoShape 59" id="59"/>
              <p:cNvSpPr/>
              <p:nvPr/>
            </p:nvSpPr>
            <p:spPr>
              <a:xfrm rot="0" flipH="false" flipV="false">
                <a:off x="4669528" y="5330124"/>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0" id="60"/>
              <p:cNvPicPr>
                <a:picLocks noChangeAspect="true"/>
              </p:cNvPicPr>
              <p:nvPr/>
            </p:nvPicPr>
            <p:blipFill>
              <a:blip r:embed="rId15"/>
              <a:srcRect l="0" r="0" t="0" b="0"/>
              <a:stretch>
                <a:fillRect/>
              </a:stretch>
            </p:blipFill>
            <p:spPr>
              <a:xfrm rot="0" flipH="false" flipV="false">
                <a:off x="4687013" y="5327723"/>
                <a:ext cx="529490" cy="528366"/>
              </a:xfrm>
              <a:prstGeom prst="rect">
                <a:avLst/>
              </a:prstGeom>
              <a:ln w="12700">
                <a:noFill/>
                <a:prstDash val="solid"/>
              </a:ln>
            </p:spPr>
          </p:pic>
        </p:grpSp>
        <p:grpSp>
          <p:nvGrpSpPr>
            <p:cNvPr name="Group 61" id="61"/>
            <p:cNvGrpSpPr/>
            <p:nvPr/>
          </p:nvGrpSpPr>
          <p:grpSpPr>
            <a:xfrm>
              <a:off x="6812987" y="5330125"/>
              <a:ext cx="820776" cy="976179"/>
              <a:chOff x="6812987" y="5330125"/>
              <a:chExt cx="820776" cy="976179"/>
            </a:xfrm>
          </p:grpSpPr>
          <p:sp>
            <p:nvSpPr>
              <p:cNvPr name="AutoShape 62" id="62"/>
              <p:cNvSpPr/>
              <p:nvPr/>
            </p:nvSpPr>
            <p:spPr>
              <a:xfrm rot="0" flipH="false" flipV="false">
                <a:off x="6812987" y="5835745"/>
                <a:ext cx="820776"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Integrated food delivery</a:t>
                </a:r>
                <a:endParaRPr lang="en-US" sz="1100"/>
              </a:p>
            </p:txBody>
          </p:sp>
          <p:sp>
            <p:nvSpPr>
              <p:cNvPr name="AutoShape 63" id="63"/>
              <p:cNvSpPr/>
              <p:nvPr/>
            </p:nvSpPr>
            <p:spPr>
              <a:xfrm rot="0" flipH="false" flipV="false">
                <a:off x="6934561" y="5330125"/>
                <a:ext cx="529348" cy="523422"/>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4" id="64"/>
              <p:cNvPicPr>
                <a:picLocks noChangeAspect="true"/>
              </p:cNvPicPr>
              <p:nvPr/>
            </p:nvPicPr>
            <p:blipFill>
              <a:blip r:embed="rId16"/>
              <a:srcRect l="0" r="0" t="0" b="0"/>
              <a:stretch>
                <a:fillRect/>
              </a:stretch>
            </p:blipFill>
            <p:spPr>
              <a:xfrm rot="0" flipH="false" flipV="false">
                <a:off x="6999916" y="5393509"/>
                <a:ext cx="380368" cy="396796"/>
              </a:xfrm>
              <a:prstGeom prst="rect">
                <a:avLst/>
              </a:prstGeom>
              <a:ln w="12700">
                <a:noFill/>
                <a:prstDash val="solid"/>
              </a:ln>
            </p:spPr>
          </p:pic>
        </p:grpSp>
        <p:grpSp>
          <p:nvGrpSpPr>
            <p:cNvPr name="Group 65" id="65"/>
            <p:cNvGrpSpPr/>
            <p:nvPr/>
          </p:nvGrpSpPr>
          <p:grpSpPr>
            <a:xfrm>
              <a:off x="3811713" y="5330125"/>
              <a:ext cx="820776" cy="976179"/>
              <a:chOff x="3811713" y="5330125"/>
              <a:chExt cx="820776" cy="976179"/>
            </a:xfrm>
          </p:grpSpPr>
          <p:sp>
            <p:nvSpPr>
              <p:cNvPr name="AutoShape 66" id="66"/>
              <p:cNvSpPr/>
              <p:nvPr/>
            </p:nvSpPr>
            <p:spPr>
              <a:xfrm rot="0" flipH="false" flipV="false">
                <a:off x="3811713" y="5835745"/>
                <a:ext cx="820776"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Analytics &amp; reporting</a:t>
                </a:r>
                <a:endParaRPr lang="en-US" sz="1100"/>
              </a:p>
            </p:txBody>
          </p:sp>
          <p:sp>
            <p:nvSpPr>
              <p:cNvPr name="AutoShape 67" id="67"/>
              <p:cNvSpPr/>
              <p:nvPr/>
            </p:nvSpPr>
            <p:spPr>
              <a:xfrm rot="0" flipH="false" flipV="false">
                <a:off x="3888292" y="5330125"/>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8" id="68"/>
              <p:cNvPicPr>
                <a:picLocks noChangeAspect="true"/>
              </p:cNvPicPr>
              <p:nvPr/>
            </p:nvPicPr>
            <p:blipFill>
              <a:blip r:embed="rId17"/>
              <a:srcRect l="0" r="0" t="0" b="0"/>
              <a:stretch>
                <a:fillRect/>
              </a:stretch>
            </p:blipFill>
            <p:spPr>
              <a:xfrm rot="0" flipH="false" flipV="false">
                <a:off x="3888297" y="5450945"/>
                <a:ext cx="529491" cy="281925"/>
              </a:xfrm>
              <a:prstGeom prst="rect">
                <a:avLst/>
              </a:prstGeom>
              <a:ln w="12700">
                <a:noFill/>
                <a:prstDash val="solid"/>
              </a:ln>
            </p:spPr>
          </p:pic>
        </p:grpSp>
        <p:grpSp>
          <p:nvGrpSpPr>
            <p:cNvPr name="Group 69" id="69"/>
            <p:cNvGrpSpPr/>
            <p:nvPr/>
          </p:nvGrpSpPr>
          <p:grpSpPr>
            <a:xfrm>
              <a:off x="8185465" y="5328925"/>
              <a:ext cx="992401" cy="976179"/>
              <a:chOff x="8185465" y="5328925"/>
              <a:chExt cx="992401" cy="976179"/>
            </a:xfrm>
          </p:grpSpPr>
          <p:sp>
            <p:nvSpPr>
              <p:cNvPr name="AutoShape 70" id="70"/>
              <p:cNvSpPr/>
              <p:nvPr/>
            </p:nvSpPr>
            <p:spPr>
              <a:xfrm rot="0" flipH="false" flipV="false">
                <a:off x="8185465" y="5834545"/>
                <a:ext cx="992401"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Multi-location management</a:t>
                </a:r>
                <a:endParaRPr lang="en-US" sz="1100"/>
              </a:p>
            </p:txBody>
          </p:sp>
          <p:sp>
            <p:nvSpPr>
              <p:cNvPr name="AutoShape 71" id="71"/>
              <p:cNvSpPr/>
              <p:nvPr/>
            </p:nvSpPr>
            <p:spPr>
              <a:xfrm rot="0" flipH="false" flipV="false">
                <a:off x="8397901" y="5328925"/>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2" id="72"/>
              <p:cNvPicPr>
                <a:picLocks noChangeAspect="true"/>
              </p:cNvPicPr>
              <p:nvPr/>
            </p:nvPicPr>
            <p:blipFill>
              <a:blip r:embed="rId18"/>
              <a:srcRect l="0" r="0" t="0" b="0"/>
              <a:stretch>
                <a:fillRect/>
              </a:stretch>
            </p:blipFill>
            <p:spPr>
              <a:xfrm rot="0" flipH="false" flipV="false">
                <a:off x="8377302" y="5433398"/>
                <a:ext cx="608793" cy="314620"/>
              </a:xfrm>
              <a:prstGeom prst="rect">
                <a:avLst/>
              </a:prstGeom>
              <a:ln w="12700">
                <a:noFill/>
                <a:prstDash val="solid"/>
              </a:ln>
            </p:spPr>
          </p:pic>
        </p:grpSp>
        <p:grpSp>
          <p:nvGrpSpPr>
            <p:cNvPr name="Group 73" id="73"/>
            <p:cNvGrpSpPr/>
            <p:nvPr/>
          </p:nvGrpSpPr>
          <p:grpSpPr>
            <a:xfrm>
              <a:off x="9046748" y="5328930"/>
              <a:ext cx="820776" cy="1093830"/>
              <a:chOff x="9046748" y="5328930"/>
              <a:chExt cx="820776" cy="1093830"/>
            </a:xfrm>
          </p:grpSpPr>
          <p:sp>
            <p:nvSpPr>
              <p:cNvPr name="AutoShape 74" id="74"/>
              <p:cNvSpPr/>
              <p:nvPr/>
            </p:nvSpPr>
            <p:spPr>
              <a:xfrm rot="0" flipH="false" flipV="false">
                <a:off x="9046748" y="5834551"/>
                <a:ext cx="820776" cy="58820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Accounting software integration</a:t>
                </a:r>
                <a:endParaRPr lang="en-US" sz="1100"/>
              </a:p>
            </p:txBody>
          </p:sp>
          <p:sp>
            <p:nvSpPr>
              <p:cNvPr name="AutoShape 75" id="75"/>
              <p:cNvSpPr/>
              <p:nvPr/>
            </p:nvSpPr>
            <p:spPr>
              <a:xfrm rot="0" flipH="false" flipV="false">
                <a:off x="9192462" y="5328930"/>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76" id="76"/>
              <p:cNvPicPr>
                <a:picLocks noChangeAspect="true"/>
              </p:cNvPicPr>
              <p:nvPr/>
            </p:nvPicPr>
            <p:blipFill>
              <a:blip r:embed="rId19"/>
              <a:srcRect l="0" r="0" t="0" b="0"/>
              <a:stretch>
                <a:fillRect/>
              </a:stretch>
            </p:blipFill>
            <p:spPr>
              <a:xfrm rot="0" flipH="false" flipV="false">
                <a:off x="9192458" y="5426728"/>
                <a:ext cx="529491" cy="327968"/>
              </a:xfrm>
              <a:prstGeom prst="rect">
                <a:avLst/>
              </a:prstGeom>
              <a:ln w="12700">
                <a:noFill/>
                <a:prstDash val="solid"/>
              </a:ln>
            </p:spPr>
          </p:pic>
        </p:grpSp>
        <p:grpSp>
          <p:nvGrpSpPr>
            <p:cNvPr name="Group 77" id="77"/>
            <p:cNvGrpSpPr/>
            <p:nvPr/>
          </p:nvGrpSpPr>
          <p:grpSpPr>
            <a:xfrm>
              <a:off x="6068210" y="5330119"/>
              <a:ext cx="820776" cy="858530"/>
              <a:chOff x="6068210" y="5330119"/>
              <a:chExt cx="820776" cy="858530"/>
            </a:xfrm>
          </p:grpSpPr>
          <p:sp>
            <p:nvSpPr>
              <p:cNvPr name="AutoShape 78" id="78"/>
              <p:cNvSpPr/>
              <p:nvPr/>
            </p:nvSpPr>
            <p:spPr>
              <a:xfrm rot="0" flipH="false" flipV="false">
                <a:off x="6068210" y="5835739"/>
                <a:ext cx="820776" cy="35291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Kitchen Ops</a:t>
                </a:r>
                <a:endParaRPr lang="en-US" sz="1100"/>
              </a:p>
            </p:txBody>
          </p:sp>
          <p:sp>
            <p:nvSpPr>
              <p:cNvPr name="AutoShape 79" id="79"/>
              <p:cNvSpPr/>
              <p:nvPr/>
            </p:nvSpPr>
            <p:spPr>
              <a:xfrm rot="0" flipH="false" flipV="false">
                <a:off x="6213935" y="5330119"/>
                <a:ext cx="529348" cy="523422"/>
              </a:xfrm>
              <a:prstGeom prst="ellipse">
                <a:avLst/>
              </a:prstGeom>
              <a:solidFill>
                <a:srgbClr val="F3F3F3">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80" id="80"/>
              <p:cNvPicPr>
                <a:picLocks noChangeAspect="true"/>
              </p:cNvPicPr>
              <p:nvPr/>
            </p:nvPicPr>
            <p:blipFill>
              <a:blip r:embed="rId20"/>
              <a:srcRect l="0" r="0" t="0" b="0"/>
              <a:stretch>
                <a:fillRect/>
              </a:stretch>
            </p:blipFill>
            <p:spPr>
              <a:xfrm rot="0" flipH="false" flipV="false">
                <a:off x="6241384" y="5348916"/>
                <a:ext cx="434386" cy="485970"/>
              </a:xfrm>
              <a:prstGeom prst="rect">
                <a:avLst/>
              </a:prstGeom>
              <a:ln w="12700">
                <a:noFill/>
                <a:prstDash val="solid"/>
              </a:ln>
            </p:spPr>
          </p:pic>
        </p:grpSp>
        <p:sp>
          <p:nvSpPr>
            <p:cNvPr name="AutoShape 81" id="81"/>
            <p:cNvSpPr/>
            <p:nvPr/>
          </p:nvSpPr>
          <p:spPr>
            <a:xfrm rot="0" flipH="false" flipV="false">
              <a:off x="5083694" y="2705060"/>
              <a:ext cx="1946064" cy="392188"/>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1000">
                  <a:solidFill>
                    <a:srgbClr val="2F2922"/>
                  </a:solidFill>
                  <a:latin typeface="Open Sans ExtraBold"/>
                  <a:ea typeface="Open Sans ExtraBold"/>
                  <a:cs typeface="Open Sans ExtraBold"/>
                  <a:sym typeface="Open Sans ExtraBold"/>
                </a:rPr>
                <a:t>AUTOMATE</a:t>
              </a:r>
              <a:endParaRPr lang="en-US" sz="1100"/>
            </a:p>
          </p:txBody>
        </p:sp>
        <p:sp>
          <p:nvSpPr>
            <p:cNvPr name="AutoShape 82" id="82"/>
            <p:cNvSpPr/>
            <p:nvPr/>
          </p:nvSpPr>
          <p:spPr>
            <a:xfrm rot="0" flipH="false" flipV="false">
              <a:off x="5060579" y="2959850"/>
              <a:ext cx="1946064" cy="392188"/>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1000">
                  <a:solidFill>
                    <a:srgbClr val="2F2922"/>
                  </a:solidFill>
                  <a:latin typeface="Open Sans ExtraBold"/>
                  <a:ea typeface="Open Sans ExtraBold"/>
                  <a:cs typeface="Open Sans ExtraBold"/>
                  <a:sym typeface="Open Sans ExtraBold"/>
                </a:rPr>
                <a:t>TOOLS</a:t>
              </a:r>
              <a:endParaRPr lang="en-US" sz="1100"/>
            </a:p>
          </p:txBody>
        </p:sp>
        <p:pic>
          <p:nvPicPr>
            <p:cNvPr name="Picture 83" id="83"/>
            <p:cNvPicPr>
              <a:picLocks noChangeAspect="true"/>
            </p:cNvPicPr>
            <p:nvPr/>
          </p:nvPicPr>
          <p:blipFill>
            <a:blip r:embed="rId21"/>
            <a:srcRect l="0" r="0" t="0" b="0"/>
            <a:stretch>
              <a:fillRect/>
            </a:stretch>
          </p:blipFill>
          <p:spPr>
            <a:xfrm rot="0" flipH="false" flipV="false">
              <a:off x="7542979" y="5195745"/>
              <a:ext cx="791658" cy="782828"/>
            </a:xfrm>
            <a:prstGeom prst="rect">
              <a:avLst/>
            </a:prstGeom>
            <a:ln w="12700">
              <a:noFill/>
              <a:prstDash val="solid"/>
            </a:ln>
          </p:spPr>
        </p:pic>
        <p:grpSp>
          <p:nvGrpSpPr>
            <p:cNvPr name="Group 84" id="84"/>
            <p:cNvGrpSpPr/>
            <p:nvPr/>
          </p:nvGrpSpPr>
          <p:grpSpPr>
            <a:xfrm>
              <a:off x="8163682" y="2001039"/>
              <a:ext cx="2251078" cy="886834"/>
              <a:chOff x="8163682" y="2001039"/>
              <a:chExt cx="2251078" cy="886834"/>
            </a:xfrm>
          </p:grpSpPr>
          <p:sp>
            <p:nvSpPr>
              <p:cNvPr name="AutoShape 85" id="85"/>
              <p:cNvSpPr/>
              <p:nvPr/>
            </p:nvSpPr>
            <p:spPr>
              <a:xfrm rot="0" flipH="false" flipV="false">
                <a:off x="8267517" y="2001039"/>
                <a:ext cx="2043482" cy="886834"/>
              </a:xfrm>
              <a:prstGeom prst="roundRect">
                <a:avLst>
                  <a:gd name="adj" fmla="val 16667"/>
                </a:avLst>
              </a:prstGeom>
              <a:solidFill>
                <a:srgbClr val="DEFFEB">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86" id="86"/>
              <p:cNvGrpSpPr/>
              <p:nvPr/>
            </p:nvGrpSpPr>
            <p:grpSpPr>
              <a:xfrm>
                <a:off x="8163682" y="2001050"/>
                <a:ext cx="2251078" cy="844880"/>
                <a:chOff x="8163682" y="2001050"/>
                <a:chExt cx="2251078" cy="844880"/>
              </a:xfrm>
            </p:grpSpPr>
            <p:sp>
              <p:nvSpPr>
                <p:cNvPr name="AutoShape 87" id="87"/>
                <p:cNvSpPr/>
                <p:nvPr/>
              </p:nvSpPr>
              <p:spPr>
                <a:xfrm rot="0" flipH="false" flipV="false">
                  <a:off x="8276384" y="2230418"/>
                  <a:ext cx="2025700" cy="61551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2400">
                      <a:solidFill>
                        <a:srgbClr val="53D287"/>
                      </a:solidFill>
                      <a:latin typeface="Open Sans"/>
                      <a:ea typeface="Open Sans"/>
                      <a:cs typeface="Open Sans"/>
                      <a:sym typeface="Open Sans"/>
                    </a:rPr>
                    <a:t>Returning</a:t>
                  </a:r>
                  <a:endParaRPr lang="en-US" sz="1100"/>
                </a:p>
              </p:txBody>
            </p:sp>
            <p:sp>
              <p:nvSpPr>
                <p:cNvPr name="AutoShape 88" id="88"/>
                <p:cNvSpPr/>
                <p:nvPr/>
              </p:nvSpPr>
              <p:spPr>
                <a:xfrm rot="0" flipH="false" flipV="false">
                  <a:off x="8163682" y="2001050"/>
                  <a:ext cx="225107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Open Sans"/>
                      <a:ea typeface="Open Sans"/>
                      <a:cs typeface="Open Sans"/>
                      <a:sym typeface="Open Sans"/>
                    </a:rPr>
                    <a:t>Get</a:t>
                  </a:r>
                  <a:r>
                    <a:rPr lang="en-US" b="true" i="false" strike="noStrike" u="none" sz="1600">
                      <a:solidFill>
                        <a:srgbClr val="6D9EEB"/>
                      </a:solidFill>
                      <a:latin typeface="Open Sans"/>
                      <a:ea typeface="Open Sans"/>
                      <a:cs typeface="Open Sans"/>
                      <a:sym typeface="Open Sans"/>
                    </a:rPr>
                    <a:t> </a:t>
                  </a:r>
                  <a:r>
                    <a:rPr lang="en-US" b="true" i="false" strike="noStrike" u="none" sz="1600">
                      <a:solidFill>
                        <a:srgbClr val="53D287"/>
                      </a:solidFill>
                      <a:latin typeface="Open Sans"/>
                      <a:ea typeface="Open Sans"/>
                      <a:cs typeface="Open Sans"/>
                      <a:sym typeface="Open Sans"/>
                    </a:rPr>
                    <a:t>Customers</a:t>
                  </a:r>
                  <a:endParaRPr lang="en-US" sz="1100"/>
                </a:p>
              </p:txBody>
            </p:sp>
          </p:grpSp>
        </p:grpSp>
        <p:sp>
          <p:nvSpPr>
            <p:cNvPr name="AutoShape 89" id="89"/>
            <p:cNvSpPr/>
            <p:nvPr/>
          </p:nvSpPr>
          <p:spPr>
            <a:xfrm rot="0" flipH="false" flipV="false">
              <a:off x="1132497" y="3757698"/>
              <a:ext cx="1051508"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Loyalty program</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with incentives</a:t>
              </a:r>
              <a:endParaRPr lang="en-US" sz="1100"/>
            </a:p>
          </p:txBody>
        </p:sp>
        <p:sp>
          <p:nvSpPr>
            <p:cNvPr name="AutoShape 90" id="90"/>
            <p:cNvSpPr/>
            <p:nvPr/>
          </p:nvSpPr>
          <p:spPr>
            <a:xfrm rot="0" flipH="false" flipV="false">
              <a:off x="1871905" y="3757698"/>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91" id="91"/>
            <p:cNvSpPr/>
            <p:nvPr/>
          </p:nvSpPr>
          <p:spPr>
            <a:xfrm rot="0" flipH="false" flipV="false">
              <a:off x="2865088" y="3757690"/>
              <a:ext cx="986176"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sp>
          <p:nvSpPr>
            <p:cNvPr name="AutoShape 92" id="92"/>
            <p:cNvSpPr/>
            <p:nvPr/>
          </p:nvSpPr>
          <p:spPr>
            <a:xfrm rot="0" flipH="false" flipV="false">
              <a:off x="3085352" y="3306420"/>
              <a:ext cx="517636" cy="511841"/>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93" id="93"/>
            <p:cNvPicPr>
              <a:picLocks noChangeAspect="true"/>
            </p:cNvPicPr>
            <p:nvPr/>
          </p:nvPicPr>
          <p:blipFill>
            <a:blip r:embed="rId22"/>
            <a:srcRect l="0" r="0" t="0" b="0"/>
            <a:stretch>
              <a:fillRect/>
            </a:stretch>
          </p:blipFill>
          <p:spPr>
            <a:xfrm rot="0" flipH="false" flipV="false">
              <a:off x="3168815" y="3359635"/>
              <a:ext cx="324634" cy="405421"/>
            </a:xfrm>
            <a:prstGeom prst="rect">
              <a:avLst/>
            </a:prstGeom>
            <a:ln w="12700">
              <a:noFill/>
              <a:prstDash val="solid"/>
            </a:ln>
          </p:spPr>
        </p:pic>
        <p:sp>
          <p:nvSpPr>
            <p:cNvPr name="AutoShape 94" id="94"/>
            <p:cNvSpPr/>
            <p:nvPr/>
          </p:nvSpPr>
          <p:spPr>
            <a:xfrm rot="0" flipH="false" flipV="false">
              <a:off x="2265712" y="3306435"/>
              <a:ext cx="517636" cy="511841"/>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95" id="95"/>
            <p:cNvPicPr>
              <a:picLocks noChangeAspect="true"/>
            </p:cNvPicPr>
            <p:nvPr/>
          </p:nvPicPr>
          <p:blipFill>
            <a:blip r:embed="rId23"/>
            <a:srcRect l="0" r="0" t="0" b="0"/>
            <a:stretch>
              <a:fillRect/>
            </a:stretch>
          </p:blipFill>
          <p:spPr>
            <a:xfrm rot="0" flipH="false" flipV="false">
              <a:off x="2286615" y="3229706"/>
              <a:ext cx="517767" cy="511971"/>
            </a:xfrm>
            <a:prstGeom prst="rect">
              <a:avLst/>
            </a:prstGeom>
            <a:ln w="12700">
              <a:noFill/>
              <a:prstDash val="solid"/>
            </a:ln>
          </p:spPr>
        </p:pic>
        <p:sp>
          <p:nvSpPr>
            <p:cNvPr name="AutoShape 96" id="96"/>
            <p:cNvSpPr/>
            <p:nvPr/>
          </p:nvSpPr>
          <p:spPr>
            <a:xfrm rot="0" flipH="false" flipV="false">
              <a:off x="1439921" y="3306420"/>
              <a:ext cx="517636" cy="511841"/>
            </a:xfrm>
            <a:prstGeom prst="ellipse">
              <a:avLst/>
            </a:prstGeom>
            <a:solidFill>
              <a:srgbClr val="EFEFEF">
                <a:alpha val="100000"/>
              </a:srgbClr>
            </a:soli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97" id="97"/>
            <p:cNvPicPr>
              <a:picLocks noChangeAspect="true"/>
            </p:cNvPicPr>
            <p:nvPr/>
          </p:nvPicPr>
          <p:blipFill>
            <a:blip r:embed="rId24"/>
            <a:srcRect l="0" r="0" t="0" b="0"/>
            <a:stretch>
              <a:fillRect/>
            </a:stretch>
          </p:blipFill>
          <p:spPr>
            <a:xfrm rot="0" flipH="false" flipV="false">
              <a:off x="1302919" y="3175938"/>
              <a:ext cx="791658" cy="772761"/>
            </a:xfrm>
            <a:prstGeom prst="rect">
              <a:avLst/>
            </a:prstGeom>
            <a:ln w="12700">
              <a:noFill/>
              <a:prstDash val="solid"/>
            </a:ln>
          </p:spPr>
        </p:pic>
      </p:grpSp>
      <p:pic>
        <p:nvPicPr>
          <p:cNvPr name="Picture 98" id="98"/>
          <p:cNvPicPr>
            <a:picLocks noChangeAspect="true"/>
          </p:cNvPicPr>
          <p:nvPr/>
        </p:nvPicPr>
        <p:blipFill>
          <a:blip r:embed="rId25"/>
          <a:srcRect l="0" r="0" t="0" b="0"/>
          <a:stretch>
            <a:fillRect/>
          </a:stretch>
        </p:blipFill>
        <p:spPr>
          <a:xfrm rot="0" flipH="false" flipV="false">
            <a:off x="10763790" y="205297"/>
            <a:ext cx="921383" cy="929836"/>
          </a:xfrm>
          <a:prstGeom prst="rect">
            <a:avLst/>
          </a:prstGeom>
          <a:ln w="12700">
            <a:noFill/>
            <a:prstDash val="solid"/>
          </a:ln>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509498" y="667462"/>
            <a:ext cx="4311167"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How Does StoreHub Work?</a:t>
            </a:r>
            <a:endParaRPr lang="en-US" sz="1100"/>
          </a:p>
        </p:txBody>
      </p:sp>
      <p:sp>
        <p:nvSpPr>
          <p:cNvPr name="AutoShape 4" id="4"/>
          <p:cNvSpPr/>
          <p:nvPr/>
        </p:nvSpPr>
        <p:spPr>
          <a:xfrm rot="0" flipH="false" flipV="false">
            <a:off x="1940172" y="99191"/>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About StoreHub</a:t>
            </a:r>
            <a:endParaRPr lang="en-US" sz="1100"/>
          </a:p>
        </p:txBody>
      </p:sp>
      <p:sp>
        <p:nvSpPr>
          <p:cNvPr name="Freeform 5" id="5"/>
          <p:cNvSpPr/>
          <p:nvPr/>
        </p:nvSpPr>
        <p:spPr>
          <a:xfrm rot="0" flipH="false" flipV="false">
            <a:off x="5347189" y="2995747"/>
            <a:ext cx="1714838" cy="858199"/>
          </a:xfrm>
          <a:custGeom>
            <a:avLst/>
            <a:gdLst/>
            <a:ahLst/>
            <a:cxnLst/>
            <a:rect r="r" b="b" t="t" l="l"/>
            <a:pathLst>
              <a:path h="858199" w="1714838">
                <a:moveTo>
                  <a:pt x="8216" y="858199"/>
                </a:moveTo>
                <a:lnTo>
                  <a:pt x="0" y="842382"/>
                </a:lnTo>
                <a:lnTo>
                  <a:pt x="1706622" y="0"/>
                </a:lnTo>
                <a:lnTo>
                  <a:pt x="1714838" y="16402"/>
                </a:lnTo>
                <a:lnTo>
                  <a:pt x="8216" y="858199"/>
                </a:lnTo>
              </a:path>
            </a:pathLst>
          </a:custGeom>
          <a:solidFill>
            <a:srgbClr val="21212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6" id="6"/>
          <p:cNvSpPr/>
          <p:nvPr/>
        </p:nvSpPr>
        <p:spPr>
          <a:xfrm rot="0" flipH="false" flipV="false">
            <a:off x="2326230" y="4552756"/>
            <a:ext cx="1565388" cy="783406"/>
          </a:xfrm>
          <a:custGeom>
            <a:avLst/>
            <a:gdLst/>
            <a:ahLst/>
            <a:cxnLst/>
            <a:rect r="r" b="b" t="t" l="l"/>
            <a:pathLst>
              <a:path h="783406" w="1565388">
                <a:moveTo>
                  <a:pt x="7501" y="783406"/>
                </a:moveTo>
                <a:lnTo>
                  <a:pt x="0" y="768967"/>
                </a:lnTo>
                <a:lnTo>
                  <a:pt x="1557889" y="0"/>
                </a:lnTo>
                <a:lnTo>
                  <a:pt x="1565388" y="14973"/>
                </a:lnTo>
                <a:lnTo>
                  <a:pt x="7501" y="783406"/>
                </a:lnTo>
              </a:path>
            </a:pathLst>
          </a:custGeom>
          <a:solidFill>
            <a:srgbClr val="21212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7" id="7"/>
          <p:cNvSpPr/>
          <p:nvPr/>
        </p:nvSpPr>
        <p:spPr>
          <a:xfrm rot="0" flipH="false" flipV="false">
            <a:off x="3857442" y="3790068"/>
            <a:ext cx="1565388" cy="783406"/>
          </a:xfrm>
          <a:custGeom>
            <a:avLst/>
            <a:gdLst/>
            <a:ahLst/>
            <a:cxnLst/>
            <a:rect r="r" b="b" t="t" l="l"/>
            <a:pathLst>
              <a:path h="783406" w="1565388">
                <a:moveTo>
                  <a:pt x="7501" y="783406"/>
                </a:moveTo>
                <a:lnTo>
                  <a:pt x="0" y="768967"/>
                </a:lnTo>
                <a:lnTo>
                  <a:pt x="1557889" y="0"/>
                </a:lnTo>
                <a:lnTo>
                  <a:pt x="1565388" y="14973"/>
                </a:lnTo>
                <a:lnTo>
                  <a:pt x="7501" y="783406"/>
                </a:lnTo>
              </a:path>
            </a:pathLst>
          </a:custGeom>
          <a:solidFill>
            <a:srgbClr val="21212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nvGrpSpPr>
          <p:cNvPr name="Group 8" id="8"/>
          <p:cNvGrpSpPr/>
          <p:nvPr/>
        </p:nvGrpSpPr>
        <p:grpSpPr>
          <a:xfrm>
            <a:off x="1232790" y="4917906"/>
            <a:ext cx="1728357" cy="953418"/>
            <a:chOff x="1232790" y="4917906"/>
            <a:chExt cx="1728357" cy="953418"/>
          </a:xfrm>
        </p:grpSpPr>
        <p:sp>
          <p:nvSpPr>
            <p:cNvPr name="Freeform 9" id="9"/>
            <p:cNvSpPr/>
            <p:nvPr/>
          </p:nvSpPr>
          <p:spPr>
            <a:xfrm rot="0" flipH="false" flipV="false">
              <a:off x="2912087" y="5342933"/>
              <a:ext cx="37243" cy="148223"/>
            </a:xfrm>
            <a:custGeom>
              <a:avLst/>
              <a:gdLst/>
              <a:ahLst/>
              <a:cxnLst/>
              <a:rect r="r" b="b" t="t" l="l"/>
              <a:pathLst>
                <a:path h="148223" w="37243">
                  <a:moveTo>
                    <a:pt x="36694" y="5351"/>
                  </a:moveTo>
                  <a:cubicBezTo>
                    <a:pt x="36694" y="5351"/>
                    <a:pt x="36694" y="5886"/>
                    <a:pt x="36694" y="6421"/>
                  </a:cubicBezTo>
                  <a:cubicBezTo>
                    <a:pt x="36147" y="8026"/>
                    <a:pt x="35599" y="10166"/>
                    <a:pt x="35052" y="11772"/>
                  </a:cubicBezTo>
                  <a:cubicBezTo>
                    <a:pt x="34503" y="12308"/>
                    <a:pt x="34503" y="12842"/>
                    <a:pt x="33956" y="13377"/>
                  </a:cubicBezTo>
                  <a:cubicBezTo>
                    <a:pt x="33956" y="14982"/>
                    <a:pt x="32861" y="16053"/>
                    <a:pt x="32313" y="17123"/>
                  </a:cubicBezTo>
                  <a:cubicBezTo>
                    <a:pt x="31765" y="17658"/>
                    <a:pt x="31218" y="18194"/>
                    <a:pt x="31218" y="19263"/>
                  </a:cubicBezTo>
                  <a:cubicBezTo>
                    <a:pt x="30122" y="20334"/>
                    <a:pt x="29027" y="21405"/>
                    <a:pt x="28480" y="22474"/>
                  </a:cubicBezTo>
                  <a:cubicBezTo>
                    <a:pt x="27931" y="23010"/>
                    <a:pt x="27384" y="24079"/>
                    <a:pt x="26836" y="25150"/>
                  </a:cubicBezTo>
                  <a:cubicBezTo>
                    <a:pt x="25742" y="25684"/>
                    <a:pt x="25193" y="26755"/>
                    <a:pt x="24098" y="27826"/>
                  </a:cubicBezTo>
                  <a:cubicBezTo>
                    <a:pt x="23002" y="28360"/>
                    <a:pt x="21907" y="29431"/>
                    <a:pt x="20811" y="30500"/>
                  </a:cubicBezTo>
                  <a:cubicBezTo>
                    <a:pt x="19717" y="31571"/>
                    <a:pt x="18073" y="32642"/>
                    <a:pt x="16979" y="33711"/>
                  </a:cubicBezTo>
                  <a:cubicBezTo>
                    <a:pt x="16430" y="34247"/>
                    <a:pt x="16430" y="34247"/>
                    <a:pt x="15883" y="34781"/>
                  </a:cubicBezTo>
                  <a:cubicBezTo>
                    <a:pt x="13692" y="35852"/>
                    <a:pt x="11501" y="37457"/>
                    <a:pt x="9310" y="39063"/>
                  </a:cubicBezTo>
                  <a:cubicBezTo>
                    <a:pt x="8763" y="39063"/>
                    <a:pt x="8216" y="39597"/>
                    <a:pt x="7667" y="40132"/>
                  </a:cubicBezTo>
                  <a:cubicBezTo>
                    <a:pt x="5476" y="41203"/>
                    <a:pt x="2738" y="42808"/>
                    <a:pt x="0" y="43879"/>
                  </a:cubicBezTo>
                  <a:lnTo>
                    <a:pt x="0" y="148223"/>
                  </a:lnTo>
                  <a:cubicBezTo>
                    <a:pt x="2738" y="146618"/>
                    <a:pt x="5476" y="145547"/>
                    <a:pt x="7667" y="143407"/>
                  </a:cubicBezTo>
                  <a:cubicBezTo>
                    <a:pt x="8216" y="143407"/>
                    <a:pt x="8763" y="142872"/>
                    <a:pt x="9310" y="142872"/>
                  </a:cubicBezTo>
                  <a:lnTo>
                    <a:pt x="10406" y="142337"/>
                  </a:lnTo>
                  <a:cubicBezTo>
                    <a:pt x="12597" y="140731"/>
                    <a:pt x="14239" y="139662"/>
                    <a:pt x="15883" y="138591"/>
                  </a:cubicBezTo>
                  <a:cubicBezTo>
                    <a:pt x="16430" y="138057"/>
                    <a:pt x="16430" y="138057"/>
                    <a:pt x="16979" y="138057"/>
                  </a:cubicBezTo>
                  <a:cubicBezTo>
                    <a:pt x="17526" y="136986"/>
                    <a:pt x="18621" y="136450"/>
                    <a:pt x="19169" y="135915"/>
                  </a:cubicBezTo>
                  <a:cubicBezTo>
                    <a:pt x="19717" y="135381"/>
                    <a:pt x="20264" y="134845"/>
                    <a:pt x="20811" y="134310"/>
                  </a:cubicBezTo>
                  <a:cubicBezTo>
                    <a:pt x="21907" y="133775"/>
                    <a:pt x="23002" y="132705"/>
                    <a:pt x="24098" y="131634"/>
                  </a:cubicBezTo>
                  <a:cubicBezTo>
                    <a:pt x="24098" y="131100"/>
                    <a:pt x="25193" y="131100"/>
                    <a:pt x="25193" y="130029"/>
                  </a:cubicBezTo>
                  <a:cubicBezTo>
                    <a:pt x="25742" y="130029"/>
                    <a:pt x="25742" y="129494"/>
                    <a:pt x="26836" y="128424"/>
                  </a:cubicBezTo>
                  <a:cubicBezTo>
                    <a:pt x="27384" y="127889"/>
                    <a:pt x="27931" y="127354"/>
                    <a:pt x="28480" y="126284"/>
                  </a:cubicBezTo>
                  <a:cubicBezTo>
                    <a:pt x="29027" y="126284"/>
                    <a:pt x="29027" y="125749"/>
                    <a:pt x="29574" y="125213"/>
                  </a:cubicBezTo>
                  <a:cubicBezTo>
                    <a:pt x="30122" y="124144"/>
                    <a:pt x="30122" y="123608"/>
                    <a:pt x="31218" y="123073"/>
                  </a:cubicBezTo>
                  <a:cubicBezTo>
                    <a:pt x="31218" y="122538"/>
                    <a:pt x="31765" y="121468"/>
                    <a:pt x="32313" y="120933"/>
                  </a:cubicBezTo>
                  <a:lnTo>
                    <a:pt x="32861" y="120397"/>
                  </a:lnTo>
                  <a:cubicBezTo>
                    <a:pt x="33409" y="119328"/>
                    <a:pt x="33956" y="118257"/>
                    <a:pt x="33956" y="117187"/>
                  </a:cubicBezTo>
                  <a:cubicBezTo>
                    <a:pt x="34503" y="117187"/>
                    <a:pt x="34503" y="116117"/>
                    <a:pt x="35052" y="115581"/>
                  </a:cubicBezTo>
                  <a:lnTo>
                    <a:pt x="35052" y="115047"/>
                  </a:lnTo>
                  <a:cubicBezTo>
                    <a:pt x="35599" y="113441"/>
                    <a:pt x="36147" y="111836"/>
                    <a:pt x="36694" y="110231"/>
                  </a:cubicBezTo>
                  <a:cubicBezTo>
                    <a:pt x="36694" y="110231"/>
                    <a:pt x="36694" y="109696"/>
                    <a:pt x="36694" y="109160"/>
                  </a:cubicBezTo>
                  <a:cubicBezTo>
                    <a:pt x="37243" y="108091"/>
                    <a:pt x="37243" y="106484"/>
                    <a:pt x="37243" y="104879"/>
                  </a:cubicBezTo>
                  <a:cubicBezTo>
                    <a:pt x="37243" y="104344"/>
                    <a:pt x="37243" y="104344"/>
                    <a:pt x="37243" y="104344"/>
                  </a:cubicBezTo>
                  <a:lnTo>
                    <a:pt x="37243" y="0"/>
                  </a:lnTo>
                  <a:cubicBezTo>
                    <a:pt x="37243" y="2140"/>
                    <a:pt x="37243" y="3745"/>
                    <a:pt x="36694" y="5351"/>
                  </a:cubicBezTo>
                </a:path>
              </a:pathLst>
            </a:custGeom>
            <a:solidFill>
              <a:srgbClr val="EF8600">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0" id="10"/>
            <p:cNvSpPr/>
            <p:nvPr/>
          </p:nvSpPr>
          <p:spPr>
            <a:xfrm rot="0" flipH="false" flipV="false">
              <a:off x="1244600" y="5342933"/>
              <a:ext cx="37243" cy="148223"/>
            </a:xfrm>
            <a:custGeom>
              <a:avLst/>
              <a:gdLst/>
              <a:ahLst/>
              <a:cxnLst/>
              <a:rect r="r" b="b" t="t" l="l"/>
              <a:pathLst>
                <a:path h="148223" w="37243">
                  <a:moveTo>
                    <a:pt x="0" y="104344"/>
                  </a:moveTo>
                  <a:lnTo>
                    <a:pt x="0" y="0"/>
                  </a:lnTo>
                  <a:cubicBezTo>
                    <a:pt x="0" y="16053"/>
                    <a:pt x="12048" y="31571"/>
                    <a:pt x="37243" y="43879"/>
                  </a:cubicBezTo>
                  <a:lnTo>
                    <a:pt x="37243" y="148223"/>
                  </a:lnTo>
                  <a:cubicBezTo>
                    <a:pt x="12048" y="135915"/>
                    <a:pt x="0" y="119863"/>
                    <a:pt x="0" y="104344"/>
                  </a:cubicBezTo>
                </a:path>
              </a:pathLst>
            </a:custGeom>
            <a:solidFill>
              <a:srgbClr val="EF8600">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1" id="11"/>
            <p:cNvSpPr/>
            <p:nvPr/>
          </p:nvSpPr>
          <p:spPr>
            <a:xfrm rot="0" flipH="false" flipV="false">
              <a:off x="2184629" y="5385436"/>
              <a:ext cx="726923" cy="466996"/>
            </a:xfrm>
            <a:custGeom>
              <a:avLst/>
              <a:gdLst/>
              <a:ahLst/>
              <a:cxnLst/>
              <a:rect r="r" b="b" t="t" l="l"/>
              <a:pathLst>
                <a:path h="466996" w="726923">
                  <a:moveTo>
                    <a:pt x="726923" y="0"/>
                  </a:moveTo>
                  <a:lnTo>
                    <a:pt x="726923" y="104192"/>
                  </a:lnTo>
                  <a:lnTo>
                    <a:pt x="0" y="466996"/>
                  </a:lnTo>
                  <a:lnTo>
                    <a:pt x="0" y="362803"/>
                  </a:lnTo>
                  <a:lnTo>
                    <a:pt x="726923" y="0"/>
                  </a:lnTo>
                </a:path>
              </a:pathLst>
            </a:custGeom>
            <a:solidFill>
              <a:srgbClr val="BFBFBF">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2" id="12"/>
            <p:cNvSpPr/>
            <p:nvPr/>
          </p:nvSpPr>
          <p:spPr>
            <a:xfrm rot="0" flipH="false" flipV="false">
              <a:off x="1282390" y="5385436"/>
              <a:ext cx="726924" cy="466996"/>
            </a:xfrm>
            <a:custGeom>
              <a:avLst/>
              <a:gdLst/>
              <a:ahLst/>
              <a:cxnLst/>
              <a:rect r="r" b="b" t="t" l="l"/>
              <a:pathLst>
                <a:path h="466996" w="726924">
                  <a:moveTo>
                    <a:pt x="726924" y="362803"/>
                  </a:moveTo>
                  <a:lnTo>
                    <a:pt x="726924" y="466996"/>
                  </a:lnTo>
                  <a:lnTo>
                    <a:pt x="0" y="104192"/>
                  </a:lnTo>
                  <a:lnTo>
                    <a:pt x="0" y="0"/>
                  </a:lnTo>
                  <a:lnTo>
                    <a:pt x="726924" y="362803"/>
                  </a:lnTo>
                </a:path>
              </a:pathLst>
            </a:custGeom>
            <a:solidFill>
              <a:srgbClr val="BFBFBF">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3" id="13"/>
            <p:cNvSpPr/>
            <p:nvPr/>
          </p:nvSpPr>
          <p:spPr>
            <a:xfrm rot="0" flipH="false" flipV="false">
              <a:off x="1232790" y="4917906"/>
              <a:ext cx="1728357" cy="851882"/>
            </a:xfrm>
            <a:custGeom>
              <a:avLst/>
              <a:gdLst/>
              <a:ahLst/>
              <a:cxnLst/>
              <a:rect r="r" b="b" t="t" l="l"/>
              <a:pathLst>
                <a:path h="851882" w="1728357">
                  <a:moveTo>
                    <a:pt x="864447" y="0"/>
                  </a:moveTo>
                  <a:cubicBezTo>
                    <a:pt x="896046" y="0"/>
                    <a:pt x="927646" y="6425"/>
                    <a:pt x="951748" y="18205"/>
                  </a:cubicBezTo>
                  <a:lnTo>
                    <a:pt x="1679618" y="381767"/>
                  </a:lnTo>
                  <a:cubicBezTo>
                    <a:pt x="1728357" y="405862"/>
                    <a:pt x="1728357" y="445484"/>
                    <a:pt x="1679618" y="469579"/>
                  </a:cubicBezTo>
                  <a:lnTo>
                    <a:pt x="951748" y="833142"/>
                  </a:lnTo>
                  <a:cubicBezTo>
                    <a:pt x="927646" y="845457"/>
                    <a:pt x="896046" y="851882"/>
                    <a:pt x="864447" y="851882"/>
                  </a:cubicBezTo>
                  <a:cubicBezTo>
                    <a:pt x="832311" y="851882"/>
                    <a:pt x="800711" y="845457"/>
                    <a:pt x="776074" y="833142"/>
                  </a:cubicBezTo>
                  <a:lnTo>
                    <a:pt x="48739" y="469579"/>
                  </a:lnTo>
                  <a:cubicBezTo>
                    <a:pt x="0" y="445484"/>
                    <a:pt x="0" y="405862"/>
                    <a:pt x="48739" y="381767"/>
                  </a:cubicBezTo>
                  <a:lnTo>
                    <a:pt x="776074" y="18205"/>
                  </a:lnTo>
                  <a:cubicBezTo>
                    <a:pt x="800711" y="6425"/>
                    <a:pt x="832311" y="0"/>
                    <a:pt x="864447" y="0"/>
                  </a:cubicBezTo>
                </a:path>
              </a:pathLst>
            </a:custGeom>
            <a:solidFill>
              <a:srgbClr val="FFEED9">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4" id="14"/>
            <p:cNvSpPr/>
            <p:nvPr/>
          </p:nvSpPr>
          <p:spPr>
            <a:xfrm rot="0" flipH="false" flipV="false">
              <a:off x="2009850" y="5749071"/>
              <a:ext cx="176601" cy="122253"/>
            </a:xfrm>
            <a:custGeom>
              <a:avLst/>
              <a:gdLst/>
              <a:ahLst/>
              <a:cxnLst/>
              <a:rect r="r" b="b" t="t" l="l"/>
              <a:pathLst>
                <a:path h="122253" w="176601">
                  <a:moveTo>
                    <a:pt x="169064" y="3736"/>
                  </a:moveTo>
                  <a:cubicBezTo>
                    <a:pt x="166371" y="4804"/>
                    <a:pt x="163680" y="5872"/>
                    <a:pt x="161526" y="6406"/>
                  </a:cubicBezTo>
                  <a:cubicBezTo>
                    <a:pt x="160449" y="6941"/>
                    <a:pt x="159372" y="7474"/>
                    <a:pt x="157757" y="8007"/>
                  </a:cubicBezTo>
                  <a:cubicBezTo>
                    <a:pt x="155064" y="9075"/>
                    <a:pt x="151835" y="10143"/>
                    <a:pt x="148604" y="10677"/>
                  </a:cubicBezTo>
                  <a:cubicBezTo>
                    <a:pt x="148065" y="11210"/>
                    <a:pt x="146989" y="11210"/>
                    <a:pt x="146989" y="11210"/>
                  </a:cubicBezTo>
                  <a:cubicBezTo>
                    <a:pt x="143758" y="12278"/>
                    <a:pt x="139990" y="12813"/>
                    <a:pt x="136759" y="13880"/>
                  </a:cubicBezTo>
                  <a:cubicBezTo>
                    <a:pt x="136220" y="13880"/>
                    <a:pt x="135682" y="13880"/>
                    <a:pt x="135682" y="13880"/>
                  </a:cubicBezTo>
                  <a:cubicBezTo>
                    <a:pt x="131912" y="14414"/>
                    <a:pt x="127606" y="15481"/>
                    <a:pt x="123836" y="16016"/>
                  </a:cubicBezTo>
                  <a:lnTo>
                    <a:pt x="123298" y="16016"/>
                  </a:lnTo>
                  <a:cubicBezTo>
                    <a:pt x="118990" y="16549"/>
                    <a:pt x="114684" y="17083"/>
                    <a:pt x="110376" y="17617"/>
                  </a:cubicBezTo>
                  <a:cubicBezTo>
                    <a:pt x="108760" y="17617"/>
                    <a:pt x="107146" y="17617"/>
                    <a:pt x="104992" y="18151"/>
                  </a:cubicBezTo>
                  <a:cubicBezTo>
                    <a:pt x="102838" y="18151"/>
                    <a:pt x="100684" y="18151"/>
                    <a:pt x="98530" y="18151"/>
                  </a:cubicBezTo>
                  <a:cubicBezTo>
                    <a:pt x="95301" y="18151"/>
                    <a:pt x="92070" y="18684"/>
                    <a:pt x="88839" y="18684"/>
                  </a:cubicBezTo>
                  <a:cubicBezTo>
                    <a:pt x="85608" y="18684"/>
                    <a:pt x="82917" y="18151"/>
                    <a:pt x="79686" y="18151"/>
                  </a:cubicBezTo>
                  <a:cubicBezTo>
                    <a:pt x="78071" y="18151"/>
                    <a:pt x="76994" y="18151"/>
                    <a:pt x="75917" y="18151"/>
                  </a:cubicBezTo>
                  <a:cubicBezTo>
                    <a:pt x="72687" y="18151"/>
                    <a:pt x="68918" y="17617"/>
                    <a:pt x="65687" y="17083"/>
                  </a:cubicBezTo>
                  <a:cubicBezTo>
                    <a:pt x="65148" y="17083"/>
                    <a:pt x="64610" y="17083"/>
                    <a:pt x="64610" y="17083"/>
                  </a:cubicBezTo>
                  <a:cubicBezTo>
                    <a:pt x="60842" y="17083"/>
                    <a:pt x="57073" y="16549"/>
                    <a:pt x="53842" y="16016"/>
                  </a:cubicBezTo>
                  <a:cubicBezTo>
                    <a:pt x="52226" y="15481"/>
                    <a:pt x="51688" y="15481"/>
                    <a:pt x="50074" y="15481"/>
                  </a:cubicBezTo>
                  <a:cubicBezTo>
                    <a:pt x="47920" y="14948"/>
                    <a:pt x="45227" y="14414"/>
                    <a:pt x="42535" y="13880"/>
                  </a:cubicBezTo>
                  <a:cubicBezTo>
                    <a:pt x="41458" y="13880"/>
                    <a:pt x="39842" y="13346"/>
                    <a:pt x="38228" y="12813"/>
                  </a:cubicBezTo>
                  <a:cubicBezTo>
                    <a:pt x="36074" y="12813"/>
                    <a:pt x="33920" y="12278"/>
                    <a:pt x="32305" y="11745"/>
                  </a:cubicBezTo>
                  <a:cubicBezTo>
                    <a:pt x="30151" y="11210"/>
                    <a:pt x="27998" y="10677"/>
                    <a:pt x="26921" y="10143"/>
                  </a:cubicBezTo>
                  <a:cubicBezTo>
                    <a:pt x="24768" y="9609"/>
                    <a:pt x="23152" y="9075"/>
                    <a:pt x="21537" y="8542"/>
                  </a:cubicBezTo>
                  <a:cubicBezTo>
                    <a:pt x="17767" y="7474"/>
                    <a:pt x="13999" y="6406"/>
                    <a:pt x="10768" y="4804"/>
                  </a:cubicBezTo>
                  <a:cubicBezTo>
                    <a:pt x="10768" y="4804"/>
                    <a:pt x="10230" y="4804"/>
                    <a:pt x="9691" y="4271"/>
                  </a:cubicBezTo>
                  <a:cubicBezTo>
                    <a:pt x="6460" y="3203"/>
                    <a:pt x="3231" y="2135"/>
                    <a:pt x="0" y="0"/>
                  </a:cubicBezTo>
                  <a:lnTo>
                    <a:pt x="0" y="104101"/>
                  </a:lnTo>
                  <a:cubicBezTo>
                    <a:pt x="3231" y="105169"/>
                    <a:pt x="6460" y="106770"/>
                    <a:pt x="9691" y="108372"/>
                  </a:cubicBezTo>
                  <a:cubicBezTo>
                    <a:pt x="10230" y="108372"/>
                    <a:pt x="10768" y="108906"/>
                    <a:pt x="10768" y="108906"/>
                  </a:cubicBezTo>
                  <a:cubicBezTo>
                    <a:pt x="13999" y="109973"/>
                    <a:pt x="17767" y="111041"/>
                    <a:pt x="21537" y="112109"/>
                  </a:cubicBezTo>
                  <a:cubicBezTo>
                    <a:pt x="22075" y="112643"/>
                    <a:pt x="22075" y="112643"/>
                    <a:pt x="22614" y="113176"/>
                  </a:cubicBezTo>
                  <a:cubicBezTo>
                    <a:pt x="24229" y="113176"/>
                    <a:pt x="25306" y="113711"/>
                    <a:pt x="26921" y="113711"/>
                  </a:cubicBezTo>
                  <a:cubicBezTo>
                    <a:pt x="27998" y="114244"/>
                    <a:pt x="30151" y="114779"/>
                    <a:pt x="32305" y="115312"/>
                  </a:cubicBezTo>
                  <a:cubicBezTo>
                    <a:pt x="32843" y="115312"/>
                    <a:pt x="33382" y="115846"/>
                    <a:pt x="33920" y="115846"/>
                  </a:cubicBezTo>
                  <a:cubicBezTo>
                    <a:pt x="34997" y="116380"/>
                    <a:pt x="36613" y="116380"/>
                    <a:pt x="38228" y="116914"/>
                  </a:cubicBezTo>
                  <a:cubicBezTo>
                    <a:pt x="39842" y="116914"/>
                    <a:pt x="41458" y="117447"/>
                    <a:pt x="42535" y="117982"/>
                  </a:cubicBezTo>
                  <a:cubicBezTo>
                    <a:pt x="43612" y="117982"/>
                    <a:pt x="43612" y="117982"/>
                    <a:pt x="44689" y="117982"/>
                  </a:cubicBezTo>
                  <a:cubicBezTo>
                    <a:pt x="46304" y="118515"/>
                    <a:pt x="47920" y="119049"/>
                    <a:pt x="50074" y="119049"/>
                  </a:cubicBezTo>
                  <a:cubicBezTo>
                    <a:pt x="51688" y="119049"/>
                    <a:pt x="52226" y="119583"/>
                    <a:pt x="53842" y="119583"/>
                  </a:cubicBezTo>
                  <a:lnTo>
                    <a:pt x="54380" y="119583"/>
                  </a:lnTo>
                  <a:cubicBezTo>
                    <a:pt x="57611" y="120117"/>
                    <a:pt x="61380" y="120650"/>
                    <a:pt x="64610" y="121185"/>
                  </a:cubicBezTo>
                  <a:cubicBezTo>
                    <a:pt x="64610" y="121185"/>
                    <a:pt x="65148" y="121185"/>
                    <a:pt x="65687" y="121185"/>
                  </a:cubicBezTo>
                  <a:cubicBezTo>
                    <a:pt x="68918" y="121185"/>
                    <a:pt x="71610" y="121185"/>
                    <a:pt x="74840" y="121718"/>
                  </a:cubicBezTo>
                  <a:cubicBezTo>
                    <a:pt x="74840" y="121718"/>
                    <a:pt x="75378" y="121718"/>
                    <a:pt x="75917" y="121718"/>
                  </a:cubicBezTo>
                  <a:cubicBezTo>
                    <a:pt x="76994" y="121718"/>
                    <a:pt x="78071" y="121718"/>
                    <a:pt x="79686" y="121718"/>
                  </a:cubicBezTo>
                  <a:cubicBezTo>
                    <a:pt x="81840" y="122253"/>
                    <a:pt x="83456" y="122253"/>
                    <a:pt x="85070" y="122253"/>
                  </a:cubicBezTo>
                  <a:cubicBezTo>
                    <a:pt x="86147" y="122253"/>
                    <a:pt x="87762" y="122253"/>
                    <a:pt x="88839" y="122253"/>
                  </a:cubicBezTo>
                  <a:cubicBezTo>
                    <a:pt x="90993" y="122253"/>
                    <a:pt x="93685" y="122253"/>
                    <a:pt x="96915" y="122253"/>
                  </a:cubicBezTo>
                  <a:cubicBezTo>
                    <a:pt x="96915" y="122253"/>
                    <a:pt x="97992" y="121718"/>
                    <a:pt x="98530" y="121718"/>
                  </a:cubicBezTo>
                  <a:cubicBezTo>
                    <a:pt x="100684" y="121718"/>
                    <a:pt x="102838" y="121718"/>
                    <a:pt x="104992" y="121185"/>
                  </a:cubicBezTo>
                  <a:cubicBezTo>
                    <a:pt x="106608" y="121185"/>
                    <a:pt x="107683" y="121185"/>
                    <a:pt x="108760" y="121185"/>
                  </a:cubicBezTo>
                  <a:cubicBezTo>
                    <a:pt x="109837" y="121185"/>
                    <a:pt x="109837" y="121185"/>
                    <a:pt x="110376" y="121185"/>
                  </a:cubicBezTo>
                  <a:cubicBezTo>
                    <a:pt x="114684" y="120650"/>
                    <a:pt x="118990" y="120117"/>
                    <a:pt x="123298" y="119583"/>
                  </a:cubicBezTo>
                  <a:lnTo>
                    <a:pt x="123836" y="119583"/>
                  </a:lnTo>
                  <a:cubicBezTo>
                    <a:pt x="127606" y="119049"/>
                    <a:pt x="131912" y="118515"/>
                    <a:pt x="135682" y="117447"/>
                  </a:cubicBezTo>
                  <a:cubicBezTo>
                    <a:pt x="135682" y="117447"/>
                    <a:pt x="136220" y="117447"/>
                    <a:pt x="136759" y="116914"/>
                  </a:cubicBezTo>
                  <a:cubicBezTo>
                    <a:pt x="139990" y="116380"/>
                    <a:pt x="143758" y="115846"/>
                    <a:pt x="146989" y="114779"/>
                  </a:cubicBezTo>
                  <a:cubicBezTo>
                    <a:pt x="147527" y="114779"/>
                    <a:pt x="148065" y="114244"/>
                    <a:pt x="148604" y="114244"/>
                  </a:cubicBezTo>
                  <a:cubicBezTo>
                    <a:pt x="151835" y="113711"/>
                    <a:pt x="155064" y="112643"/>
                    <a:pt x="157757" y="111575"/>
                  </a:cubicBezTo>
                  <a:cubicBezTo>
                    <a:pt x="159372" y="111041"/>
                    <a:pt x="160449" y="110508"/>
                    <a:pt x="161526" y="110508"/>
                  </a:cubicBezTo>
                  <a:cubicBezTo>
                    <a:pt x="163680" y="109440"/>
                    <a:pt x="166371" y="108906"/>
                    <a:pt x="169064" y="107838"/>
                  </a:cubicBezTo>
                  <a:cubicBezTo>
                    <a:pt x="169064" y="107305"/>
                    <a:pt x="169602" y="107305"/>
                    <a:pt x="169602" y="106770"/>
                  </a:cubicBezTo>
                  <a:cubicBezTo>
                    <a:pt x="172295" y="106237"/>
                    <a:pt x="174448" y="105169"/>
                    <a:pt x="176601" y="104101"/>
                  </a:cubicBezTo>
                  <a:lnTo>
                    <a:pt x="176601" y="0"/>
                  </a:lnTo>
                  <a:cubicBezTo>
                    <a:pt x="173910" y="1601"/>
                    <a:pt x="171756" y="2670"/>
                    <a:pt x="169064" y="3736"/>
                  </a:cubicBezTo>
                </a:path>
              </a:pathLst>
            </a:custGeom>
            <a:solidFill>
              <a:srgbClr val="EF8600">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15" id="15"/>
            <p:cNvSpPr/>
            <p:nvPr/>
          </p:nvSpPr>
          <p:spPr>
            <a:xfrm rot="0" flipH="false" flipV="false">
              <a:off x="1872860" y="5288623"/>
              <a:ext cx="448222" cy="105726"/>
            </a:xfrm>
            <a:custGeom>
              <a:avLst/>
              <a:gdLst/>
              <a:ahLst/>
              <a:cxnLst/>
              <a:rect r="r" b="b" t="t" l="l"/>
              <a:pathLst>
                <a:path h="105726" w="448222">
                  <a:moveTo>
                    <a:pt x="448222" y="52598"/>
                  </a:moveTo>
                  <a:cubicBezTo>
                    <a:pt x="448222" y="81818"/>
                    <a:pt x="347787" y="105726"/>
                    <a:pt x="224379" y="105726"/>
                  </a:cubicBezTo>
                  <a:cubicBezTo>
                    <a:pt x="100437" y="105726"/>
                    <a:pt x="0" y="81818"/>
                    <a:pt x="0" y="52598"/>
                  </a:cubicBezTo>
                  <a:cubicBezTo>
                    <a:pt x="0" y="23908"/>
                    <a:pt x="100437" y="0"/>
                    <a:pt x="224379" y="0"/>
                  </a:cubicBezTo>
                  <a:cubicBezTo>
                    <a:pt x="347787" y="0"/>
                    <a:pt x="448222" y="23908"/>
                    <a:pt x="448222" y="52598"/>
                  </a:cubicBezTo>
                </a:path>
              </a:pathLst>
            </a:custGeom>
            <a:solidFill>
              <a:srgbClr val="EF8600">
                <a:alpha val="100000"/>
              </a:srgbClr>
            </a:solidFill>
            <a:ln w="12700">
              <a:noFill/>
              <a:prstDash val="solid"/>
            </a:ln>
            <a:effectLst>
              <a:outerShdw dir="5400000" dist="38100" blurRad="50800" algn="t"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sp>
        <p:nvSpPr>
          <p:cNvPr name="AutoShape 16" id="16"/>
          <p:cNvSpPr/>
          <p:nvPr/>
        </p:nvSpPr>
        <p:spPr>
          <a:xfrm rot="0" flipH="false" flipV="false">
            <a:off x="2343865" y="5815397"/>
            <a:ext cx="1823506" cy="708666"/>
          </a:xfrm>
          <a:prstGeom prst="rect">
            <a:avLst/>
          </a:prstGeom>
          <a:noFill/>
          <a:ln w="12700">
            <a:noFill/>
            <a:prstDash val="solid"/>
          </a:ln>
        </p:spPr>
        <p:txBody>
          <a:bodyPr anchor="t" rtlCol="false" lIns="34300" rIns="34300" tIns="17150" bIns="17150"/>
          <a:lstStyle/>
          <a:p>
            <a:pPr algn="ctr" indent="0">
              <a:lnSpc>
                <a:spcPct val="150000"/>
              </a:lnSpc>
              <a:defRPr/>
            </a:pPr>
            <a:r>
              <a:rPr lang="en-US" b="false" i="false" strike="noStrike" u="none" sz="1000">
                <a:solidFill>
                  <a:srgbClr val="000000"/>
                </a:solidFill>
                <a:latin typeface="Roboto"/>
                <a:ea typeface="Roboto"/>
                <a:cs typeface="Roboto"/>
                <a:sym typeface="Roboto"/>
              </a:rPr>
              <a:t>Merchant choose a plan that fits their business needs and gain access to the BackOffice</a:t>
            </a:r>
            <a:endParaRPr lang="en-US" sz="1100"/>
          </a:p>
        </p:txBody>
      </p:sp>
      <p:sp>
        <p:nvSpPr>
          <p:cNvPr name="AutoShape 17" id="17"/>
          <p:cNvSpPr/>
          <p:nvPr/>
        </p:nvSpPr>
        <p:spPr>
          <a:xfrm rot="0" flipH="false" flipV="false">
            <a:off x="2628061" y="5555613"/>
            <a:ext cx="1108800" cy="219301"/>
          </a:xfrm>
          <a:prstGeom prst="rect">
            <a:avLst/>
          </a:prstGeom>
          <a:noFill/>
          <a:ln w="12700">
            <a:noFill/>
            <a:prstDash val="solid"/>
          </a:ln>
        </p:spPr>
        <p:txBody>
          <a:bodyPr anchor="b" rtlCol="false" lIns="34300" rIns="34300" tIns="17150" bIns="17150"/>
          <a:lstStyle/>
          <a:p>
            <a:pPr algn="ctr" indent="0">
              <a:lnSpc>
                <a:spcPct val="100000"/>
              </a:lnSpc>
              <a:defRPr/>
            </a:pPr>
            <a:r>
              <a:rPr lang="en-US" b="true" i="false" strike="noStrike" u="none" sz="1200">
                <a:solidFill>
                  <a:srgbClr val="FFA211"/>
                </a:solidFill>
                <a:latin typeface="Roboto"/>
                <a:ea typeface="Roboto"/>
                <a:cs typeface="Roboto"/>
                <a:sym typeface="Roboto"/>
              </a:rPr>
              <a:t>Sign up !</a:t>
            </a:r>
            <a:endParaRPr lang="en-US" sz="1100"/>
          </a:p>
        </p:txBody>
      </p:sp>
      <p:grpSp>
        <p:nvGrpSpPr>
          <p:cNvPr name="Group 18" id="18"/>
          <p:cNvGrpSpPr/>
          <p:nvPr/>
        </p:nvGrpSpPr>
        <p:grpSpPr>
          <a:xfrm>
            <a:off x="3143720" y="3912746"/>
            <a:ext cx="1728358" cy="953415"/>
            <a:chOff x="3143720" y="3912746"/>
            <a:chExt cx="1728358" cy="953415"/>
          </a:xfrm>
        </p:grpSpPr>
        <p:sp>
          <p:nvSpPr>
            <p:cNvPr name="Freeform 19" id="19"/>
            <p:cNvSpPr/>
            <p:nvPr/>
          </p:nvSpPr>
          <p:spPr>
            <a:xfrm rot="0" flipH="false" flipV="false">
              <a:off x="4823016" y="4337774"/>
              <a:ext cx="37243" cy="148222"/>
            </a:xfrm>
            <a:custGeom>
              <a:avLst/>
              <a:gdLst/>
              <a:ahLst/>
              <a:cxnLst/>
              <a:rect r="r" b="b" t="t" l="l"/>
              <a:pathLst>
                <a:path h="148222" w="37243">
                  <a:moveTo>
                    <a:pt x="36694" y="5371"/>
                  </a:moveTo>
                  <a:lnTo>
                    <a:pt x="36694" y="5907"/>
                  </a:lnTo>
                  <a:cubicBezTo>
                    <a:pt x="36147" y="7518"/>
                    <a:pt x="35599" y="9667"/>
                    <a:pt x="35052" y="11278"/>
                  </a:cubicBezTo>
                  <a:cubicBezTo>
                    <a:pt x="35052" y="12352"/>
                    <a:pt x="34503" y="12889"/>
                    <a:pt x="34503" y="12889"/>
                  </a:cubicBezTo>
                  <a:cubicBezTo>
                    <a:pt x="33409" y="14500"/>
                    <a:pt x="33409" y="15574"/>
                    <a:pt x="32313" y="17186"/>
                  </a:cubicBezTo>
                  <a:cubicBezTo>
                    <a:pt x="32313" y="17722"/>
                    <a:pt x="31765" y="18259"/>
                    <a:pt x="30670" y="18796"/>
                  </a:cubicBezTo>
                  <a:cubicBezTo>
                    <a:pt x="30122" y="20408"/>
                    <a:pt x="29574" y="21482"/>
                    <a:pt x="28480" y="22018"/>
                  </a:cubicBezTo>
                  <a:cubicBezTo>
                    <a:pt x="28480" y="23092"/>
                    <a:pt x="27384" y="24167"/>
                    <a:pt x="26836" y="24704"/>
                  </a:cubicBezTo>
                  <a:cubicBezTo>
                    <a:pt x="25742" y="25241"/>
                    <a:pt x="25193" y="26314"/>
                    <a:pt x="24098" y="27389"/>
                  </a:cubicBezTo>
                  <a:cubicBezTo>
                    <a:pt x="23551" y="28463"/>
                    <a:pt x="22455" y="29536"/>
                    <a:pt x="20811" y="30611"/>
                  </a:cubicBezTo>
                  <a:cubicBezTo>
                    <a:pt x="19717" y="31685"/>
                    <a:pt x="18621" y="32222"/>
                    <a:pt x="16979" y="33833"/>
                  </a:cubicBezTo>
                  <a:cubicBezTo>
                    <a:pt x="16430" y="33833"/>
                    <a:pt x="16430" y="33833"/>
                    <a:pt x="15883" y="34370"/>
                  </a:cubicBezTo>
                  <a:cubicBezTo>
                    <a:pt x="13692" y="35982"/>
                    <a:pt x="12048" y="37592"/>
                    <a:pt x="9310" y="39204"/>
                  </a:cubicBezTo>
                  <a:cubicBezTo>
                    <a:pt x="8763" y="39204"/>
                    <a:pt x="8216" y="39204"/>
                    <a:pt x="7667" y="39741"/>
                  </a:cubicBezTo>
                  <a:cubicBezTo>
                    <a:pt x="5476" y="41351"/>
                    <a:pt x="2738" y="42963"/>
                    <a:pt x="0" y="44037"/>
                  </a:cubicBezTo>
                  <a:lnTo>
                    <a:pt x="0" y="148222"/>
                  </a:lnTo>
                  <a:cubicBezTo>
                    <a:pt x="2738" y="147147"/>
                    <a:pt x="5476" y="145537"/>
                    <a:pt x="7667" y="143925"/>
                  </a:cubicBezTo>
                  <a:cubicBezTo>
                    <a:pt x="8216" y="143925"/>
                    <a:pt x="8763" y="143388"/>
                    <a:pt x="9310" y="142852"/>
                  </a:cubicBezTo>
                  <a:cubicBezTo>
                    <a:pt x="9858" y="142852"/>
                    <a:pt x="10406" y="142852"/>
                    <a:pt x="10954" y="142315"/>
                  </a:cubicBezTo>
                  <a:cubicBezTo>
                    <a:pt x="12597" y="141241"/>
                    <a:pt x="14239" y="139629"/>
                    <a:pt x="15883" y="139093"/>
                  </a:cubicBezTo>
                  <a:cubicBezTo>
                    <a:pt x="16430" y="138556"/>
                    <a:pt x="16430" y="138019"/>
                    <a:pt x="16979" y="138019"/>
                  </a:cubicBezTo>
                  <a:cubicBezTo>
                    <a:pt x="18073" y="136944"/>
                    <a:pt x="18621" y="136407"/>
                    <a:pt x="19717" y="136407"/>
                  </a:cubicBezTo>
                  <a:cubicBezTo>
                    <a:pt x="20264" y="135870"/>
                    <a:pt x="20811" y="135332"/>
                    <a:pt x="20811" y="134797"/>
                  </a:cubicBezTo>
                  <a:cubicBezTo>
                    <a:pt x="22455" y="133722"/>
                    <a:pt x="23551" y="133185"/>
                    <a:pt x="24098" y="132110"/>
                  </a:cubicBezTo>
                  <a:cubicBezTo>
                    <a:pt x="24646" y="131037"/>
                    <a:pt x="25193" y="131037"/>
                    <a:pt x="25193" y="130500"/>
                  </a:cubicBezTo>
                  <a:cubicBezTo>
                    <a:pt x="25742" y="129963"/>
                    <a:pt x="26289" y="129426"/>
                    <a:pt x="26836" y="128888"/>
                  </a:cubicBezTo>
                  <a:cubicBezTo>
                    <a:pt x="27384" y="128351"/>
                    <a:pt x="28480" y="127278"/>
                    <a:pt x="28480" y="126741"/>
                  </a:cubicBezTo>
                  <a:cubicBezTo>
                    <a:pt x="29027" y="126204"/>
                    <a:pt x="29574" y="125666"/>
                    <a:pt x="29574" y="125666"/>
                  </a:cubicBezTo>
                  <a:cubicBezTo>
                    <a:pt x="30122" y="124592"/>
                    <a:pt x="30670" y="124055"/>
                    <a:pt x="30670" y="123519"/>
                  </a:cubicBezTo>
                  <a:cubicBezTo>
                    <a:pt x="31765" y="122982"/>
                    <a:pt x="32313" y="121907"/>
                    <a:pt x="32313" y="120833"/>
                  </a:cubicBezTo>
                  <a:cubicBezTo>
                    <a:pt x="32861" y="120833"/>
                    <a:pt x="32861" y="120833"/>
                    <a:pt x="32861" y="120296"/>
                  </a:cubicBezTo>
                  <a:cubicBezTo>
                    <a:pt x="33409" y="119758"/>
                    <a:pt x="33956" y="118148"/>
                    <a:pt x="34503" y="117611"/>
                  </a:cubicBezTo>
                  <a:cubicBezTo>
                    <a:pt x="34503" y="117074"/>
                    <a:pt x="35052" y="115999"/>
                    <a:pt x="35052" y="115999"/>
                  </a:cubicBezTo>
                  <a:cubicBezTo>
                    <a:pt x="35052" y="115463"/>
                    <a:pt x="35599" y="115463"/>
                    <a:pt x="35599" y="115463"/>
                  </a:cubicBezTo>
                  <a:cubicBezTo>
                    <a:pt x="36147" y="113852"/>
                    <a:pt x="36147" y="111704"/>
                    <a:pt x="36694" y="110092"/>
                  </a:cubicBezTo>
                  <a:lnTo>
                    <a:pt x="36694" y="109555"/>
                  </a:lnTo>
                  <a:cubicBezTo>
                    <a:pt x="36694" y="107944"/>
                    <a:pt x="37243" y="106333"/>
                    <a:pt x="37243" y="105259"/>
                  </a:cubicBezTo>
                  <a:cubicBezTo>
                    <a:pt x="37243" y="104722"/>
                    <a:pt x="37243" y="104184"/>
                    <a:pt x="37243" y="104184"/>
                  </a:cubicBezTo>
                  <a:lnTo>
                    <a:pt x="37243" y="0"/>
                  </a:lnTo>
                  <a:cubicBezTo>
                    <a:pt x="37243" y="1612"/>
                    <a:pt x="36694" y="3759"/>
                    <a:pt x="36694" y="5371"/>
                  </a:cubicBezTo>
                </a:path>
              </a:pathLst>
            </a:custGeom>
            <a:solidFill>
              <a:srgbClr val="00206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0" id="20"/>
            <p:cNvSpPr/>
            <p:nvPr/>
          </p:nvSpPr>
          <p:spPr>
            <a:xfrm rot="0" flipH="false" flipV="false">
              <a:off x="3155530" y="4337774"/>
              <a:ext cx="37243" cy="148222"/>
            </a:xfrm>
            <a:custGeom>
              <a:avLst/>
              <a:gdLst/>
              <a:ahLst/>
              <a:cxnLst/>
              <a:rect r="r" b="b" t="t" l="l"/>
              <a:pathLst>
                <a:path h="148222" w="37243">
                  <a:moveTo>
                    <a:pt x="0" y="104184"/>
                  </a:moveTo>
                  <a:lnTo>
                    <a:pt x="0" y="0"/>
                  </a:lnTo>
                  <a:cubicBezTo>
                    <a:pt x="0" y="16111"/>
                    <a:pt x="12597" y="31685"/>
                    <a:pt x="37243" y="44037"/>
                  </a:cubicBezTo>
                  <a:lnTo>
                    <a:pt x="37243" y="148222"/>
                  </a:lnTo>
                  <a:cubicBezTo>
                    <a:pt x="12597" y="136407"/>
                    <a:pt x="0" y="120296"/>
                    <a:pt x="0" y="104184"/>
                  </a:cubicBezTo>
                </a:path>
              </a:pathLst>
            </a:custGeom>
            <a:solidFill>
              <a:srgbClr val="00206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1" id="21"/>
            <p:cNvSpPr/>
            <p:nvPr/>
          </p:nvSpPr>
          <p:spPr>
            <a:xfrm rot="0" flipH="false" flipV="false">
              <a:off x="4095558" y="4380277"/>
              <a:ext cx="726924" cy="466996"/>
            </a:xfrm>
            <a:custGeom>
              <a:avLst/>
              <a:gdLst/>
              <a:ahLst/>
              <a:cxnLst/>
              <a:rect r="r" b="b" t="t" l="l"/>
              <a:pathLst>
                <a:path h="466996" w="726924">
                  <a:moveTo>
                    <a:pt x="726924" y="0"/>
                  </a:moveTo>
                  <a:lnTo>
                    <a:pt x="726924" y="103777"/>
                  </a:lnTo>
                  <a:lnTo>
                    <a:pt x="0" y="466996"/>
                  </a:lnTo>
                  <a:lnTo>
                    <a:pt x="0" y="363219"/>
                  </a:lnTo>
                  <a:lnTo>
                    <a:pt x="726924" y="0"/>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2" id="22"/>
            <p:cNvSpPr/>
            <p:nvPr/>
          </p:nvSpPr>
          <p:spPr>
            <a:xfrm rot="0" flipH="false" flipV="false">
              <a:off x="3190957" y="4380277"/>
              <a:ext cx="726923" cy="466996"/>
            </a:xfrm>
            <a:custGeom>
              <a:avLst/>
              <a:gdLst/>
              <a:ahLst/>
              <a:cxnLst/>
              <a:rect r="r" b="b" t="t" l="l"/>
              <a:pathLst>
                <a:path h="466996" w="726923">
                  <a:moveTo>
                    <a:pt x="726923" y="363219"/>
                  </a:moveTo>
                  <a:lnTo>
                    <a:pt x="726923" y="466996"/>
                  </a:lnTo>
                  <a:lnTo>
                    <a:pt x="0" y="103777"/>
                  </a:lnTo>
                  <a:lnTo>
                    <a:pt x="0" y="0"/>
                  </a:lnTo>
                  <a:lnTo>
                    <a:pt x="726923" y="363219"/>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3" id="23"/>
            <p:cNvSpPr/>
            <p:nvPr/>
          </p:nvSpPr>
          <p:spPr>
            <a:xfrm rot="0" flipH="false" flipV="false">
              <a:off x="3143720" y="3912746"/>
              <a:ext cx="1728358" cy="851882"/>
            </a:xfrm>
            <a:custGeom>
              <a:avLst/>
              <a:gdLst/>
              <a:ahLst/>
              <a:cxnLst/>
              <a:rect r="r" b="b" t="t" l="l"/>
              <a:pathLst>
                <a:path h="851882" w="1728358">
                  <a:moveTo>
                    <a:pt x="863375" y="0"/>
                  </a:moveTo>
                  <a:cubicBezTo>
                    <a:pt x="896066" y="0"/>
                    <a:pt x="927687" y="5894"/>
                    <a:pt x="951803" y="17681"/>
                  </a:cubicBezTo>
                  <a:lnTo>
                    <a:pt x="1679589" y="382007"/>
                  </a:lnTo>
                  <a:cubicBezTo>
                    <a:pt x="1728358" y="406118"/>
                    <a:pt x="1728358" y="445229"/>
                    <a:pt x="1679589" y="469875"/>
                  </a:cubicBezTo>
                  <a:lnTo>
                    <a:pt x="951803" y="833666"/>
                  </a:lnTo>
                  <a:cubicBezTo>
                    <a:pt x="927687" y="845989"/>
                    <a:pt x="896066" y="851882"/>
                    <a:pt x="863375" y="851882"/>
                  </a:cubicBezTo>
                  <a:cubicBezTo>
                    <a:pt x="831756" y="851882"/>
                    <a:pt x="800136" y="845989"/>
                    <a:pt x="776020" y="833666"/>
                  </a:cubicBezTo>
                  <a:lnTo>
                    <a:pt x="47697" y="469875"/>
                  </a:lnTo>
                  <a:cubicBezTo>
                    <a:pt x="0" y="445229"/>
                    <a:pt x="0" y="406118"/>
                    <a:pt x="47697" y="382007"/>
                  </a:cubicBezTo>
                  <a:lnTo>
                    <a:pt x="776020" y="17681"/>
                  </a:lnTo>
                  <a:cubicBezTo>
                    <a:pt x="800136" y="5894"/>
                    <a:pt x="831756" y="0"/>
                    <a:pt x="863375" y="0"/>
                  </a:cubicBezTo>
                </a:path>
              </a:pathLst>
            </a:custGeom>
            <a:solidFill>
              <a:srgbClr val="9CC6F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4" id="24"/>
            <p:cNvSpPr/>
            <p:nvPr/>
          </p:nvSpPr>
          <p:spPr>
            <a:xfrm rot="0" flipH="false" flipV="false">
              <a:off x="3918416" y="4743911"/>
              <a:ext cx="176604" cy="122250"/>
            </a:xfrm>
            <a:custGeom>
              <a:avLst/>
              <a:gdLst/>
              <a:ahLst/>
              <a:cxnLst/>
              <a:rect r="r" b="b" t="t" l="l"/>
              <a:pathLst>
                <a:path h="122250" w="176604">
                  <a:moveTo>
                    <a:pt x="168528" y="3753"/>
                  </a:moveTo>
                  <a:cubicBezTo>
                    <a:pt x="165835" y="4826"/>
                    <a:pt x="163681" y="5362"/>
                    <a:pt x="161527" y="6434"/>
                  </a:cubicBezTo>
                  <a:cubicBezTo>
                    <a:pt x="160451" y="6970"/>
                    <a:pt x="158835" y="7507"/>
                    <a:pt x="157758" y="7507"/>
                  </a:cubicBezTo>
                  <a:cubicBezTo>
                    <a:pt x="154529" y="8579"/>
                    <a:pt x="151298" y="9651"/>
                    <a:pt x="148067" y="10724"/>
                  </a:cubicBezTo>
                  <a:cubicBezTo>
                    <a:pt x="147528" y="10724"/>
                    <a:pt x="146990" y="10724"/>
                    <a:pt x="146451" y="10724"/>
                  </a:cubicBezTo>
                  <a:cubicBezTo>
                    <a:pt x="143222" y="11796"/>
                    <a:pt x="139452" y="12332"/>
                    <a:pt x="136221" y="13405"/>
                  </a:cubicBezTo>
                  <a:cubicBezTo>
                    <a:pt x="136221" y="13405"/>
                    <a:pt x="135683" y="13405"/>
                    <a:pt x="135145" y="13405"/>
                  </a:cubicBezTo>
                  <a:cubicBezTo>
                    <a:pt x="131376" y="14477"/>
                    <a:pt x="127607" y="15013"/>
                    <a:pt x="123838" y="15550"/>
                  </a:cubicBezTo>
                  <a:cubicBezTo>
                    <a:pt x="123299" y="16086"/>
                    <a:pt x="122761" y="16086"/>
                    <a:pt x="122761" y="16086"/>
                  </a:cubicBezTo>
                  <a:cubicBezTo>
                    <a:pt x="118454" y="16622"/>
                    <a:pt x="114146" y="17158"/>
                    <a:pt x="109838" y="17158"/>
                  </a:cubicBezTo>
                  <a:cubicBezTo>
                    <a:pt x="108223" y="17694"/>
                    <a:pt x="106609" y="17694"/>
                    <a:pt x="104993" y="17694"/>
                  </a:cubicBezTo>
                  <a:cubicBezTo>
                    <a:pt x="102301" y="17694"/>
                    <a:pt x="100147" y="17694"/>
                    <a:pt x="98532" y="18231"/>
                  </a:cubicBezTo>
                  <a:cubicBezTo>
                    <a:pt x="94762" y="18231"/>
                    <a:pt x="91533" y="18231"/>
                    <a:pt x="87763" y="18231"/>
                  </a:cubicBezTo>
                  <a:cubicBezTo>
                    <a:pt x="85609" y="18231"/>
                    <a:pt x="82379" y="18231"/>
                    <a:pt x="79687" y="18231"/>
                  </a:cubicBezTo>
                  <a:cubicBezTo>
                    <a:pt x="78072" y="17694"/>
                    <a:pt x="76995" y="17694"/>
                    <a:pt x="75380" y="17694"/>
                  </a:cubicBezTo>
                  <a:cubicBezTo>
                    <a:pt x="71610" y="17694"/>
                    <a:pt x="68381" y="17694"/>
                    <a:pt x="65150" y="17158"/>
                  </a:cubicBezTo>
                  <a:lnTo>
                    <a:pt x="64611" y="17158"/>
                  </a:lnTo>
                  <a:cubicBezTo>
                    <a:pt x="60842" y="17158"/>
                    <a:pt x="56534" y="16086"/>
                    <a:pt x="53304" y="16086"/>
                  </a:cubicBezTo>
                  <a:cubicBezTo>
                    <a:pt x="52227" y="15550"/>
                    <a:pt x="50612" y="15013"/>
                    <a:pt x="50074" y="15013"/>
                  </a:cubicBezTo>
                  <a:cubicBezTo>
                    <a:pt x="47381" y="15013"/>
                    <a:pt x="44689" y="14477"/>
                    <a:pt x="42536" y="13941"/>
                  </a:cubicBezTo>
                  <a:cubicBezTo>
                    <a:pt x="40921" y="13405"/>
                    <a:pt x="39305" y="13405"/>
                    <a:pt x="37690" y="12869"/>
                  </a:cubicBezTo>
                  <a:cubicBezTo>
                    <a:pt x="36074" y="12332"/>
                    <a:pt x="33920" y="11796"/>
                    <a:pt x="31767" y="11796"/>
                  </a:cubicBezTo>
                  <a:cubicBezTo>
                    <a:pt x="30152" y="10724"/>
                    <a:pt x="27998" y="10724"/>
                    <a:pt x="25845" y="10188"/>
                  </a:cubicBezTo>
                  <a:cubicBezTo>
                    <a:pt x="24768" y="9651"/>
                    <a:pt x="22614" y="9115"/>
                    <a:pt x="20998" y="8579"/>
                  </a:cubicBezTo>
                  <a:cubicBezTo>
                    <a:pt x="17769" y="7507"/>
                    <a:pt x="13999" y="5898"/>
                    <a:pt x="10230" y="4826"/>
                  </a:cubicBezTo>
                  <a:cubicBezTo>
                    <a:pt x="10230" y="4826"/>
                    <a:pt x="9691" y="4290"/>
                    <a:pt x="9153" y="4290"/>
                  </a:cubicBezTo>
                  <a:cubicBezTo>
                    <a:pt x="5923" y="3217"/>
                    <a:pt x="3231" y="1609"/>
                    <a:pt x="0" y="0"/>
                  </a:cubicBezTo>
                  <a:lnTo>
                    <a:pt x="0" y="104019"/>
                  </a:lnTo>
                  <a:cubicBezTo>
                    <a:pt x="3231" y="105628"/>
                    <a:pt x="5923" y="107236"/>
                    <a:pt x="9153" y="108309"/>
                  </a:cubicBezTo>
                  <a:cubicBezTo>
                    <a:pt x="9691" y="108309"/>
                    <a:pt x="9691" y="108845"/>
                    <a:pt x="9691" y="108845"/>
                  </a:cubicBezTo>
                  <a:cubicBezTo>
                    <a:pt x="10230" y="108845"/>
                    <a:pt x="10230" y="108845"/>
                    <a:pt x="10230" y="108845"/>
                  </a:cubicBezTo>
                  <a:cubicBezTo>
                    <a:pt x="13999" y="110453"/>
                    <a:pt x="17769" y="111526"/>
                    <a:pt x="20998" y="112598"/>
                  </a:cubicBezTo>
                  <a:cubicBezTo>
                    <a:pt x="21537" y="113134"/>
                    <a:pt x="22075" y="113134"/>
                    <a:pt x="22614" y="113134"/>
                  </a:cubicBezTo>
                  <a:cubicBezTo>
                    <a:pt x="23691" y="113671"/>
                    <a:pt x="24768" y="113671"/>
                    <a:pt x="25845" y="114207"/>
                  </a:cubicBezTo>
                  <a:cubicBezTo>
                    <a:pt x="27998" y="114743"/>
                    <a:pt x="30152" y="115279"/>
                    <a:pt x="31767" y="115815"/>
                  </a:cubicBezTo>
                  <a:cubicBezTo>
                    <a:pt x="32305" y="115815"/>
                    <a:pt x="32843" y="115815"/>
                    <a:pt x="33920" y="116352"/>
                  </a:cubicBezTo>
                  <a:cubicBezTo>
                    <a:pt x="34997" y="116352"/>
                    <a:pt x="36613" y="116888"/>
                    <a:pt x="37690" y="117424"/>
                  </a:cubicBezTo>
                  <a:cubicBezTo>
                    <a:pt x="39305" y="117424"/>
                    <a:pt x="40921" y="117960"/>
                    <a:pt x="42536" y="118496"/>
                  </a:cubicBezTo>
                  <a:cubicBezTo>
                    <a:pt x="43075" y="118496"/>
                    <a:pt x="43613" y="118496"/>
                    <a:pt x="44150" y="118496"/>
                  </a:cubicBezTo>
                  <a:cubicBezTo>
                    <a:pt x="45766" y="119033"/>
                    <a:pt x="47920" y="119033"/>
                    <a:pt x="50074" y="119033"/>
                  </a:cubicBezTo>
                  <a:cubicBezTo>
                    <a:pt x="50612" y="119569"/>
                    <a:pt x="52227" y="119569"/>
                    <a:pt x="53304" y="119569"/>
                  </a:cubicBezTo>
                  <a:lnTo>
                    <a:pt x="53843" y="120105"/>
                  </a:lnTo>
                  <a:cubicBezTo>
                    <a:pt x="57611" y="120641"/>
                    <a:pt x="60842" y="120641"/>
                    <a:pt x="64073" y="121177"/>
                  </a:cubicBezTo>
                  <a:cubicBezTo>
                    <a:pt x="64611" y="121177"/>
                    <a:pt x="64611" y="121177"/>
                    <a:pt x="64611" y="121177"/>
                  </a:cubicBezTo>
                  <a:cubicBezTo>
                    <a:pt x="64611" y="121177"/>
                    <a:pt x="65150" y="121177"/>
                    <a:pt x="65150" y="121714"/>
                  </a:cubicBezTo>
                  <a:cubicBezTo>
                    <a:pt x="68381" y="121714"/>
                    <a:pt x="71072" y="121714"/>
                    <a:pt x="74303" y="122250"/>
                  </a:cubicBezTo>
                  <a:cubicBezTo>
                    <a:pt x="74303" y="122250"/>
                    <a:pt x="74841" y="122250"/>
                    <a:pt x="75380" y="122250"/>
                  </a:cubicBezTo>
                  <a:cubicBezTo>
                    <a:pt x="76995" y="122250"/>
                    <a:pt x="78072" y="122250"/>
                    <a:pt x="79687" y="122250"/>
                  </a:cubicBezTo>
                  <a:cubicBezTo>
                    <a:pt x="81303" y="122250"/>
                    <a:pt x="82917" y="122250"/>
                    <a:pt x="85071" y="122250"/>
                  </a:cubicBezTo>
                  <a:cubicBezTo>
                    <a:pt x="86148" y="122250"/>
                    <a:pt x="87225" y="122250"/>
                    <a:pt x="87763" y="122250"/>
                  </a:cubicBezTo>
                  <a:cubicBezTo>
                    <a:pt x="90994" y="122250"/>
                    <a:pt x="93687" y="122250"/>
                    <a:pt x="96378" y="122250"/>
                  </a:cubicBezTo>
                  <a:cubicBezTo>
                    <a:pt x="96916" y="122250"/>
                    <a:pt x="97455" y="122250"/>
                    <a:pt x="98532" y="122250"/>
                  </a:cubicBezTo>
                  <a:cubicBezTo>
                    <a:pt x="100147" y="122250"/>
                    <a:pt x="102301" y="121714"/>
                    <a:pt x="104993" y="121714"/>
                  </a:cubicBezTo>
                  <a:cubicBezTo>
                    <a:pt x="106070" y="121714"/>
                    <a:pt x="107685" y="121714"/>
                    <a:pt x="108762" y="121714"/>
                  </a:cubicBezTo>
                  <a:cubicBezTo>
                    <a:pt x="109300" y="121714"/>
                    <a:pt x="109838" y="121714"/>
                    <a:pt x="109838" y="121714"/>
                  </a:cubicBezTo>
                  <a:cubicBezTo>
                    <a:pt x="114146" y="121177"/>
                    <a:pt x="118454" y="120641"/>
                    <a:pt x="122761" y="119569"/>
                  </a:cubicBezTo>
                  <a:cubicBezTo>
                    <a:pt x="122761" y="119569"/>
                    <a:pt x="123299" y="119569"/>
                    <a:pt x="123838" y="119569"/>
                  </a:cubicBezTo>
                  <a:cubicBezTo>
                    <a:pt x="127607" y="119033"/>
                    <a:pt x="131376" y="118496"/>
                    <a:pt x="135145" y="117960"/>
                  </a:cubicBezTo>
                  <a:cubicBezTo>
                    <a:pt x="135683" y="117960"/>
                    <a:pt x="136221" y="117424"/>
                    <a:pt x="136221" y="117424"/>
                  </a:cubicBezTo>
                  <a:cubicBezTo>
                    <a:pt x="139452" y="116888"/>
                    <a:pt x="143222" y="116352"/>
                    <a:pt x="146451" y="115279"/>
                  </a:cubicBezTo>
                  <a:cubicBezTo>
                    <a:pt x="146990" y="114743"/>
                    <a:pt x="147528" y="114743"/>
                    <a:pt x="148067" y="114743"/>
                  </a:cubicBezTo>
                  <a:cubicBezTo>
                    <a:pt x="151298" y="113671"/>
                    <a:pt x="154529" y="113134"/>
                    <a:pt x="157758" y="112062"/>
                  </a:cubicBezTo>
                  <a:cubicBezTo>
                    <a:pt x="158835" y="111526"/>
                    <a:pt x="160451" y="110990"/>
                    <a:pt x="161527" y="110453"/>
                  </a:cubicBezTo>
                  <a:cubicBezTo>
                    <a:pt x="163681" y="109917"/>
                    <a:pt x="165835" y="108845"/>
                    <a:pt x="168528" y="107773"/>
                  </a:cubicBezTo>
                  <a:lnTo>
                    <a:pt x="169603" y="107236"/>
                  </a:lnTo>
                  <a:cubicBezTo>
                    <a:pt x="171757" y="106164"/>
                    <a:pt x="174450" y="105628"/>
                    <a:pt x="176604" y="104019"/>
                  </a:cubicBezTo>
                  <a:lnTo>
                    <a:pt x="176604" y="0"/>
                  </a:lnTo>
                  <a:cubicBezTo>
                    <a:pt x="173911" y="1609"/>
                    <a:pt x="171219" y="2145"/>
                    <a:pt x="168528" y="3753"/>
                  </a:cubicBezTo>
                </a:path>
              </a:pathLst>
            </a:custGeom>
            <a:solidFill>
              <a:srgbClr val="00206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25" id="25"/>
            <p:cNvSpPr/>
            <p:nvPr/>
          </p:nvSpPr>
          <p:spPr>
            <a:xfrm rot="0" flipH="false" flipV="false">
              <a:off x="3781427" y="4283464"/>
              <a:ext cx="448222" cy="105724"/>
            </a:xfrm>
            <a:custGeom>
              <a:avLst/>
              <a:gdLst/>
              <a:ahLst/>
              <a:cxnLst/>
              <a:rect r="r" b="b" t="t" l="l"/>
              <a:pathLst>
                <a:path h="105724" w="448222">
                  <a:moveTo>
                    <a:pt x="448222" y="52862"/>
                  </a:moveTo>
                  <a:cubicBezTo>
                    <a:pt x="448222" y="82230"/>
                    <a:pt x="347787" y="105724"/>
                    <a:pt x="223844" y="105724"/>
                  </a:cubicBezTo>
                  <a:cubicBezTo>
                    <a:pt x="100437" y="105724"/>
                    <a:pt x="0" y="82230"/>
                    <a:pt x="0" y="52862"/>
                  </a:cubicBezTo>
                  <a:cubicBezTo>
                    <a:pt x="0" y="23494"/>
                    <a:pt x="100437" y="0"/>
                    <a:pt x="223844" y="0"/>
                  </a:cubicBezTo>
                  <a:cubicBezTo>
                    <a:pt x="347787" y="0"/>
                    <a:pt x="448222" y="23494"/>
                    <a:pt x="448222" y="52862"/>
                  </a:cubicBezTo>
                </a:path>
              </a:pathLst>
            </a:custGeom>
            <a:solidFill>
              <a:srgbClr val="00206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sp>
        <p:nvSpPr>
          <p:cNvPr name="AutoShape 26" id="26"/>
          <p:cNvSpPr/>
          <p:nvPr/>
        </p:nvSpPr>
        <p:spPr>
          <a:xfrm rot="0" flipH="false" flipV="false">
            <a:off x="4185225" y="4687251"/>
            <a:ext cx="2158782" cy="708666"/>
          </a:xfrm>
          <a:prstGeom prst="rect">
            <a:avLst/>
          </a:prstGeom>
          <a:noFill/>
          <a:ln w="12700">
            <a:noFill/>
            <a:prstDash val="solid"/>
          </a:ln>
        </p:spPr>
        <p:txBody>
          <a:bodyPr anchor="t" rtlCol="false" lIns="34300" rIns="34300" tIns="17150" bIns="17150"/>
          <a:lstStyle/>
          <a:p>
            <a:pPr algn="ctr" indent="0">
              <a:lnSpc>
                <a:spcPct val="150000"/>
              </a:lnSpc>
              <a:defRPr/>
            </a:pPr>
            <a:r>
              <a:rPr lang="en-US" b="false" i="false" strike="noStrike" u="none" sz="1000">
                <a:solidFill>
                  <a:srgbClr val="000000"/>
                </a:solidFill>
                <a:latin typeface="Roboto"/>
                <a:ea typeface="Roboto"/>
                <a:cs typeface="Roboto"/>
                <a:sym typeface="Roboto"/>
              </a:rPr>
              <a:t>Merchants configure their store and product settings while integrating with StoreHub’s hardware</a:t>
            </a:r>
            <a:endParaRPr lang="en-US" sz="1100"/>
          </a:p>
        </p:txBody>
      </p:sp>
      <p:sp>
        <p:nvSpPr>
          <p:cNvPr name="AutoShape 27" id="27"/>
          <p:cNvSpPr/>
          <p:nvPr/>
        </p:nvSpPr>
        <p:spPr>
          <a:xfrm rot="0" flipH="false" flipV="false">
            <a:off x="4668972" y="4486642"/>
            <a:ext cx="1138800" cy="219301"/>
          </a:xfrm>
          <a:prstGeom prst="rect">
            <a:avLst/>
          </a:prstGeom>
          <a:noFill/>
          <a:ln w="12700">
            <a:noFill/>
            <a:prstDash val="solid"/>
          </a:ln>
        </p:spPr>
        <p:txBody>
          <a:bodyPr anchor="b" rtlCol="false" lIns="34300" rIns="34300" tIns="17150" bIns="17150"/>
          <a:lstStyle/>
          <a:p>
            <a:pPr algn="ctr" indent="0">
              <a:lnSpc>
                <a:spcPct val="100000"/>
              </a:lnSpc>
              <a:defRPr/>
            </a:pPr>
            <a:r>
              <a:rPr lang="en-US" b="true" i="false" strike="noStrike" u="none" sz="1200">
                <a:solidFill>
                  <a:srgbClr val="002060"/>
                </a:solidFill>
                <a:latin typeface="Roboto"/>
                <a:ea typeface="Roboto"/>
                <a:cs typeface="Roboto"/>
                <a:sym typeface="Roboto"/>
              </a:rPr>
              <a:t>Set Up</a:t>
            </a:r>
            <a:endParaRPr lang="en-US" sz="1100"/>
          </a:p>
        </p:txBody>
      </p:sp>
      <p:grpSp>
        <p:nvGrpSpPr>
          <p:cNvPr name="Group 28" id="28"/>
          <p:cNvGrpSpPr/>
          <p:nvPr/>
        </p:nvGrpSpPr>
        <p:grpSpPr>
          <a:xfrm>
            <a:off x="4826294" y="3111330"/>
            <a:ext cx="1728362" cy="953418"/>
            <a:chOff x="4826294" y="3111330"/>
            <a:chExt cx="1728362" cy="953418"/>
          </a:xfrm>
        </p:grpSpPr>
        <p:sp>
          <p:nvSpPr>
            <p:cNvPr name="Freeform 29" id="29"/>
            <p:cNvSpPr/>
            <p:nvPr/>
          </p:nvSpPr>
          <p:spPr>
            <a:xfrm rot="0" flipH="false" flipV="false">
              <a:off x="6505589" y="3536357"/>
              <a:ext cx="37250" cy="148223"/>
            </a:xfrm>
            <a:custGeom>
              <a:avLst/>
              <a:gdLst/>
              <a:ahLst/>
              <a:cxnLst/>
              <a:rect r="r" b="b" t="t" l="l"/>
              <a:pathLst>
                <a:path h="148223" w="37250">
                  <a:moveTo>
                    <a:pt x="36711" y="5351"/>
                  </a:moveTo>
                  <a:cubicBezTo>
                    <a:pt x="36711" y="5351"/>
                    <a:pt x="36711" y="5886"/>
                    <a:pt x="36711" y="6421"/>
                  </a:cubicBezTo>
                  <a:cubicBezTo>
                    <a:pt x="36171" y="8026"/>
                    <a:pt x="35631" y="10166"/>
                    <a:pt x="34550" y="11772"/>
                  </a:cubicBezTo>
                  <a:cubicBezTo>
                    <a:pt x="34550" y="12308"/>
                    <a:pt x="34011" y="12842"/>
                    <a:pt x="34011" y="13377"/>
                  </a:cubicBezTo>
                  <a:cubicBezTo>
                    <a:pt x="33471" y="14982"/>
                    <a:pt x="32931" y="16053"/>
                    <a:pt x="32391" y="17123"/>
                  </a:cubicBezTo>
                  <a:cubicBezTo>
                    <a:pt x="31852" y="17658"/>
                    <a:pt x="31312" y="18194"/>
                    <a:pt x="30772" y="19263"/>
                  </a:cubicBezTo>
                  <a:cubicBezTo>
                    <a:pt x="30232" y="20334"/>
                    <a:pt x="29153" y="21405"/>
                    <a:pt x="28612" y="22474"/>
                  </a:cubicBezTo>
                  <a:cubicBezTo>
                    <a:pt x="28072" y="23010"/>
                    <a:pt x="27532" y="24079"/>
                    <a:pt x="26453" y="25150"/>
                  </a:cubicBezTo>
                  <a:cubicBezTo>
                    <a:pt x="25373" y="25684"/>
                    <a:pt x="24834" y="26755"/>
                    <a:pt x="23754" y="27826"/>
                  </a:cubicBezTo>
                  <a:cubicBezTo>
                    <a:pt x="22675" y="28360"/>
                    <a:pt x="22134" y="29431"/>
                    <a:pt x="21054" y="30500"/>
                  </a:cubicBezTo>
                  <a:cubicBezTo>
                    <a:pt x="19435" y="31571"/>
                    <a:pt x="18355" y="32642"/>
                    <a:pt x="17276" y="33711"/>
                  </a:cubicBezTo>
                  <a:cubicBezTo>
                    <a:pt x="16736" y="34247"/>
                    <a:pt x="16196" y="34247"/>
                    <a:pt x="16196" y="34781"/>
                  </a:cubicBezTo>
                  <a:cubicBezTo>
                    <a:pt x="14036" y="35852"/>
                    <a:pt x="11877" y="37457"/>
                    <a:pt x="9177" y="39063"/>
                  </a:cubicBezTo>
                  <a:cubicBezTo>
                    <a:pt x="9177" y="39063"/>
                    <a:pt x="8637" y="39597"/>
                    <a:pt x="8098" y="40132"/>
                  </a:cubicBezTo>
                  <a:cubicBezTo>
                    <a:pt x="5399" y="41203"/>
                    <a:pt x="3240" y="42808"/>
                    <a:pt x="0" y="43879"/>
                  </a:cubicBezTo>
                  <a:lnTo>
                    <a:pt x="0" y="148223"/>
                  </a:lnTo>
                  <a:cubicBezTo>
                    <a:pt x="3240" y="146618"/>
                    <a:pt x="5399" y="145547"/>
                    <a:pt x="8098" y="143407"/>
                  </a:cubicBezTo>
                  <a:cubicBezTo>
                    <a:pt x="8637" y="143407"/>
                    <a:pt x="9177" y="142872"/>
                    <a:pt x="9177" y="142872"/>
                  </a:cubicBezTo>
                  <a:cubicBezTo>
                    <a:pt x="10258" y="142872"/>
                    <a:pt x="10258" y="142337"/>
                    <a:pt x="10798" y="142337"/>
                  </a:cubicBezTo>
                  <a:cubicBezTo>
                    <a:pt x="12417" y="140731"/>
                    <a:pt x="14576" y="139662"/>
                    <a:pt x="16196" y="138591"/>
                  </a:cubicBezTo>
                  <a:cubicBezTo>
                    <a:pt x="16196" y="138057"/>
                    <a:pt x="16736" y="138057"/>
                    <a:pt x="17276" y="138057"/>
                  </a:cubicBezTo>
                  <a:cubicBezTo>
                    <a:pt x="17816" y="136986"/>
                    <a:pt x="18895" y="136450"/>
                    <a:pt x="19435" y="135915"/>
                  </a:cubicBezTo>
                  <a:cubicBezTo>
                    <a:pt x="19975" y="135381"/>
                    <a:pt x="20514" y="134845"/>
                    <a:pt x="21054" y="134310"/>
                  </a:cubicBezTo>
                  <a:cubicBezTo>
                    <a:pt x="22134" y="133775"/>
                    <a:pt x="22675" y="132705"/>
                    <a:pt x="23754" y="131634"/>
                  </a:cubicBezTo>
                  <a:cubicBezTo>
                    <a:pt x="24294" y="131100"/>
                    <a:pt x="24834" y="131100"/>
                    <a:pt x="25373" y="130029"/>
                  </a:cubicBezTo>
                  <a:cubicBezTo>
                    <a:pt x="25373" y="130029"/>
                    <a:pt x="26453" y="129494"/>
                    <a:pt x="26453" y="128424"/>
                  </a:cubicBezTo>
                  <a:cubicBezTo>
                    <a:pt x="27532" y="127889"/>
                    <a:pt x="28072" y="127354"/>
                    <a:pt x="28612" y="126284"/>
                  </a:cubicBezTo>
                  <a:cubicBezTo>
                    <a:pt x="28612" y="126284"/>
                    <a:pt x="29153" y="125749"/>
                    <a:pt x="29693" y="125213"/>
                  </a:cubicBezTo>
                  <a:cubicBezTo>
                    <a:pt x="29693" y="124144"/>
                    <a:pt x="30772" y="123608"/>
                    <a:pt x="30772" y="123073"/>
                  </a:cubicBezTo>
                  <a:cubicBezTo>
                    <a:pt x="31312" y="122538"/>
                    <a:pt x="31852" y="121468"/>
                    <a:pt x="32391" y="120933"/>
                  </a:cubicBezTo>
                  <a:cubicBezTo>
                    <a:pt x="32391" y="120933"/>
                    <a:pt x="32391" y="120397"/>
                    <a:pt x="32931" y="120397"/>
                  </a:cubicBezTo>
                  <a:cubicBezTo>
                    <a:pt x="33471" y="119328"/>
                    <a:pt x="33471" y="118257"/>
                    <a:pt x="34011" y="117187"/>
                  </a:cubicBezTo>
                  <a:cubicBezTo>
                    <a:pt x="34011" y="117187"/>
                    <a:pt x="34550" y="116117"/>
                    <a:pt x="34550" y="115581"/>
                  </a:cubicBezTo>
                  <a:lnTo>
                    <a:pt x="34550" y="115047"/>
                  </a:lnTo>
                  <a:cubicBezTo>
                    <a:pt x="35631" y="113441"/>
                    <a:pt x="36171" y="111836"/>
                    <a:pt x="36711" y="110231"/>
                  </a:cubicBezTo>
                  <a:cubicBezTo>
                    <a:pt x="36711" y="110231"/>
                    <a:pt x="36711" y="109696"/>
                    <a:pt x="36711" y="109160"/>
                  </a:cubicBezTo>
                  <a:cubicBezTo>
                    <a:pt x="36711" y="108091"/>
                    <a:pt x="36711" y="106484"/>
                    <a:pt x="37250" y="104879"/>
                  </a:cubicBezTo>
                  <a:cubicBezTo>
                    <a:pt x="37250" y="104344"/>
                    <a:pt x="37250" y="104344"/>
                    <a:pt x="37250" y="104344"/>
                  </a:cubicBezTo>
                  <a:lnTo>
                    <a:pt x="37250" y="0"/>
                  </a:lnTo>
                  <a:cubicBezTo>
                    <a:pt x="37250" y="2140"/>
                    <a:pt x="36711" y="3745"/>
                    <a:pt x="36711" y="5351"/>
                  </a:cubicBezTo>
                </a:path>
              </a:pathLst>
            </a:custGeom>
            <a:solidFill>
              <a:srgbClr val="01988D">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0" id="30"/>
            <p:cNvSpPr/>
            <p:nvPr/>
          </p:nvSpPr>
          <p:spPr>
            <a:xfrm rot="0" flipH="false" flipV="false">
              <a:off x="4838103" y="3536357"/>
              <a:ext cx="37250" cy="148223"/>
            </a:xfrm>
            <a:custGeom>
              <a:avLst/>
              <a:gdLst/>
              <a:ahLst/>
              <a:cxnLst/>
              <a:rect r="r" b="b" t="t" l="l"/>
              <a:pathLst>
                <a:path h="148223" w="37250">
                  <a:moveTo>
                    <a:pt x="0" y="104344"/>
                  </a:moveTo>
                  <a:lnTo>
                    <a:pt x="0" y="0"/>
                  </a:lnTo>
                  <a:cubicBezTo>
                    <a:pt x="0" y="16053"/>
                    <a:pt x="12417" y="31571"/>
                    <a:pt x="37250" y="43879"/>
                  </a:cubicBezTo>
                  <a:lnTo>
                    <a:pt x="37250" y="148223"/>
                  </a:lnTo>
                  <a:cubicBezTo>
                    <a:pt x="12417" y="135915"/>
                    <a:pt x="0" y="119863"/>
                    <a:pt x="0" y="104344"/>
                  </a:cubicBezTo>
                </a:path>
              </a:pathLst>
            </a:custGeom>
            <a:solidFill>
              <a:srgbClr val="01988D">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1" id="31"/>
            <p:cNvSpPr/>
            <p:nvPr/>
          </p:nvSpPr>
          <p:spPr>
            <a:xfrm rot="0" flipH="false" flipV="false">
              <a:off x="5778131" y="3578860"/>
              <a:ext cx="726924" cy="466996"/>
            </a:xfrm>
            <a:custGeom>
              <a:avLst/>
              <a:gdLst/>
              <a:ahLst/>
              <a:cxnLst/>
              <a:rect r="r" b="b" t="t" l="l"/>
              <a:pathLst>
                <a:path h="466996" w="726924">
                  <a:moveTo>
                    <a:pt x="726924" y="0"/>
                  </a:moveTo>
                  <a:lnTo>
                    <a:pt x="726924" y="104192"/>
                  </a:lnTo>
                  <a:lnTo>
                    <a:pt x="0" y="466996"/>
                  </a:lnTo>
                  <a:lnTo>
                    <a:pt x="0" y="362803"/>
                  </a:lnTo>
                  <a:lnTo>
                    <a:pt x="726924" y="0"/>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2" id="32"/>
            <p:cNvSpPr/>
            <p:nvPr/>
          </p:nvSpPr>
          <p:spPr>
            <a:xfrm rot="0" flipH="false" flipV="false">
              <a:off x="4875893" y="3578860"/>
              <a:ext cx="726924" cy="466996"/>
            </a:xfrm>
            <a:custGeom>
              <a:avLst/>
              <a:gdLst/>
              <a:ahLst/>
              <a:cxnLst/>
              <a:rect r="r" b="b" t="t" l="l"/>
              <a:pathLst>
                <a:path h="466996" w="726924">
                  <a:moveTo>
                    <a:pt x="726924" y="362803"/>
                  </a:moveTo>
                  <a:lnTo>
                    <a:pt x="726924" y="466996"/>
                  </a:lnTo>
                  <a:lnTo>
                    <a:pt x="0" y="104192"/>
                  </a:lnTo>
                  <a:lnTo>
                    <a:pt x="0" y="0"/>
                  </a:lnTo>
                  <a:lnTo>
                    <a:pt x="726924" y="362803"/>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3" id="33"/>
            <p:cNvSpPr/>
            <p:nvPr/>
          </p:nvSpPr>
          <p:spPr>
            <a:xfrm rot="0" flipH="false" flipV="false">
              <a:off x="4826294" y="3111330"/>
              <a:ext cx="1728362" cy="851882"/>
            </a:xfrm>
            <a:custGeom>
              <a:avLst/>
              <a:gdLst/>
              <a:ahLst/>
              <a:cxnLst/>
              <a:rect r="r" b="b" t="t" l="l"/>
              <a:pathLst>
                <a:path h="851882" w="1728362">
                  <a:moveTo>
                    <a:pt x="864182" y="0"/>
                  </a:moveTo>
                  <a:cubicBezTo>
                    <a:pt x="895791" y="0"/>
                    <a:pt x="927937" y="6425"/>
                    <a:pt x="952045" y="18205"/>
                  </a:cubicBezTo>
                  <a:lnTo>
                    <a:pt x="1679608" y="381767"/>
                  </a:lnTo>
                  <a:cubicBezTo>
                    <a:pt x="1728362" y="405862"/>
                    <a:pt x="1728362" y="445484"/>
                    <a:pt x="1679608" y="469579"/>
                  </a:cubicBezTo>
                  <a:lnTo>
                    <a:pt x="952045" y="833142"/>
                  </a:lnTo>
                  <a:cubicBezTo>
                    <a:pt x="927937" y="845457"/>
                    <a:pt x="895791" y="851882"/>
                    <a:pt x="864182" y="851882"/>
                  </a:cubicBezTo>
                  <a:cubicBezTo>
                    <a:pt x="832571" y="851882"/>
                    <a:pt x="800425" y="845457"/>
                    <a:pt x="776317" y="833142"/>
                  </a:cubicBezTo>
                  <a:lnTo>
                    <a:pt x="48754" y="469579"/>
                  </a:lnTo>
                  <a:cubicBezTo>
                    <a:pt x="0" y="445484"/>
                    <a:pt x="0" y="405862"/>
                    <a:pt x="48754" y="381767"/>
                  </a:cubicBezTo>
                  <a:lnTo>
                    <a:pt x="776317" y="18205"/>
                  </a:lnTo>
                  <a:cubicBezTo>
                    <a:pt x="800425" y="6425"/>
                    <a:pt x="832571" y="0"/>
                    <a:pt x="864182" y="0"/>
                  </a:cubicBezTo>
                </a:path>
              </a:pathLst>
            </a:custGeom>
            <a:solidFill>
              <a:srgbClr val="00FFF1">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4" id="34"/>
            <p:cNvSpPr/>
            <p:nvPr/>
          </p:nvSpPr>
          <p:spPr>
            <a:xfrm rot="0" flipH="false" flipV="false">
              <a:off x="5603351" y="3942495"/>
              <a:ext cx="176604" cy="122253"/>
            </a:xfrm>
            <a:custGeom>
              <a:avLst/>
              <a:gdLst/>
              <a:ahLst/>
              <a:cxnLst/>
              <a:rect r="r" b="b" t="t" l="l"/>
              <a:pathLst>
                <a:path h="122253" w="176604">
                  <a:moveTo>
                    <a:pt x="168528" y="3736"/>
                  </a:moveTo>
                  <a:cubicBezTo>
                    <a:pt x="166374" y="4804"/>
                    <a:pt x="164220" y="5872"/>
                    <a:pt x="161527" y="6406"/>
                  </a:cubicBezTo>
                  <a:cubicBezTo>
                    <a:pt x="160451" y="6941"/>
                    <a:pt x="159374" y="7474"/>
                    <a:pt x="157758" y="8007"/>
                  </a:cubicBezTo>
                  <a:cubicBezTo>
                    <a:pt x="155067" y="9075"/>
                    <a:pt x="151298" y="10143"/>
                    <a:pt x="148067" y="10677"/>
                  </a:cubicBezTo>
                  <a:cubicBezTo>
                    <a:pt x="147528" y="11210"/>
                    <a:pt x="147528" y="11210"/>
                    <a:pt x="146451" y="11210"/>
                  </a:cubicBezTo>
                  <a:cubicBezTo>
                    <a:pt x="143222" y="12278"/>
                    <a:pt x="139991" y="12813"/>
                    <a:pt x="136760" y="13880"/>
                  </a:cubicBezTo>
                  <a:cubicBezTo>
                    <a:pt x="136221" y="13880"/>
                    <a:pt x="135683" y="13880"/>
                    <a:pt x="135145" y="13880"/>
                  </a:cubicBezTo>
                  <a:cubicBezTo>
                    <a:pt x="131376" y="14415"/>
                    <a:pt x="128146" y="15481"/>
                    <a:pt x="123838" y="16016"/>
                  </a:cubicBezTo>
                  <a:cubicBezTo>
                    <a:pt x="123299" y="16016"/>
                    <a:pt x="123299" y="16016"/>
                    <a:pt x="122761" y="16016"/>
                  </a:cubicBezTo>
                  <a:cubicBezTo>
                    <a:pt x="118454" y="16549"/>
                    <a:pt x="114685" y="17083"/>
                    <a:pt x="110377" y="17617"/>
                  </a:cubicBezTo>
                  <a:cubicBezTo>
                    <a:pt x="108223" y="17617"/>
                    <a:pt x="106609" y="17617"/>
                    <a:pt x="104993" y="18151"/>
                  </a:cubicBezTo>
                  <a:cubicBezTo>
                    <a:pt x="102840" y="18151"/>
                    <a:pt x="100686" y="18151"/>
                    <a:pt x="97993" y="18151"/>
                  </a:cubicBezTo>
                  <a:cubicBezTo>
                    <a:pt x="94762" y="18151"/>
                    <a:pt x="91533" y="18684"/>
                    <a:pt x="88302" y="18684"/>
                  </a:cubicBezTo>
                  <a:cubicBezTo>
                    <a:pt x="85609" y="18684"/>
                    <a:pt x="82379" y="18151"/>
                    <a:pt x="79687" y="18151"/>
                  </a:cubicBezTo>
                  <a:cubicBezTo>
                    <a:pt x="78072" y="18151"/>
                    <a:pt x="76995" y="18151"/>
                    <a:pt x="75380" y="18151"/>
                  </a:cubicBezTo>
                  <a:cubicBezTo>
                    <a:pt x="72149" y="18151"/>
                    <a:pt x="68919" y="17617"/>
                    <a:pt x="65150" y="17083"/>
                  </a:cubicBezTo>
                  <a:cubicBezTo>
                    <a:pt x="65150" y="17083"/>
                    <a:pt x="64611" y="17083"/>
                    <a:pt x="64073" y="17083"/>
                  </a:cubicBezTo>
                  <a:cubicBezTo>
                    <a:pt x="60842" y="17083"/>
                    <a:pt x="57073" y="16549"/>
                    <a:pt x="53304" y="16016"/>
                  </a:cubicBezTo>
                  <a:cubicBezTo>
                    <a:pt x="52227" y="15481"/>
                    <a:pt x="51151" y="15481"/>
                    <a:pt x="50074" y="15481"/>
                  </a:cubicBezTo>
                  <a:cubicBezTo>
                    <a:pt x="47381" y="14948"/>
                    <a:pt x="45227" y="14415"/>
                    <a:pt x="42536" y="13880"/>
                  </a:cubicBezTo>
                  <a:cubicBezTo>
                    <a:pt x="41459" y="13880"/>
                    <a:pt x="39305" y="13346"/>
                    <a:pt x="38228" y="12813"/>
                  </a:cubicBezTo>
                  <a:cubicBezTo>
                    <a:pt x="36074" y="12813"/>
                    <a:pt x="33920" y="12278"/>
                    <a:pt x="32305" y="11745"/>
                  </a:cubicBezTo>
                  <a:cubicBezTo>
                    <a:pt x="30152" y="11210"/>
                    <a:pt x="27998" y="10677"/>
                    <a:pt x="26383" y="10143"/>
                  </a:cubicBezTo>
                  <a:cubicBezTo>
                    <a:pt x="24768" y="9609"/>
                    <a:pt x="23152" y="9075"/>
                    <a:pt x="21537" y="8542"/>
                  </a:cubicBezTo>
                  <a:cubicBezTo>
                    <a:pt x="17769" y="7474"/>
                    <a:pt x="14538" y="6406"/>
                    <a:pt x="10768" y="4804"/>
                  </a:cubicBezTo>
                  <a:cubicBezTo>
                    <a:pt x="10230" y="4804"/>
                    <a:pt x="10230" y="4804"/>
                    <a:pt x="9691" y="4271"/>
                  </a:cubicBezTo>
                  <a:cubicBezTo>
                    <a:pt x="6460" y="3203"/>
                    <a:pt x="3231" y="2135"/>
                    <a:pt x="0" y="0"/>
                  </a:cubicBezTo>
                  <a:lnTo>
                    <a:pt x="0" y="104101"/>
                  </a:lnTo>
                  <a:cubicBezTo>
                    <a:pt x="3231" y="105169"/>
                    <a:pt x="6460" y="106770"/>
                    <a:pt x="9691" y="108372"/>
                  </a:cubicBezTo>
                  <a:cubicBezTo>
                    <a:pt x="10230" y="108372"/>
                    <a:pt x="10230" y="108906"/>
                    <a:pt x="10768" y="108906"/>
                  </a:cubicBezTo>
                  <a:cubicBezTo>
                    <a:pt x="14538" y="109973"/>
                    <a:pt x="17769" y="111041"/>
                    <a:pt x="21537" y="112109"/>
                  </a:cubicBezTo>
                  <a:cubicBezTo>
                    <a:pt x="22075" y="112643"/>
                    <a:pt x="22075" y="112643"/>
                    <a:pt x="22614" y="113176"/>
                  </a:cubicBezTo>
                  <a:cubicBezTo>
                    <a:pt x="23691" y="113176"/>
                    <a:pt x="25306" y="113711"/>
                    <a:pt x="26383" y="113711"/>
                  </a:cubicBezTo>
                  <a:cubicBezTo>
                    <a:pt x="27998" y="114244"/>
                    <a:pt x="30152" y="114779"/>
                    <a:pt x="32305" y="115312"/>
                  </a:cubicBezTo>
                  <a:cubicBezTo>
                    <a:pt x="32843" y="115312"/>
                    <a:pt x="32843" y="115846"/>
                    <a:pt x="33382" y="115846"/>
                  </a:cubicBezTo>
                  <a:cubicBezTo>
                    <a:pt x="35536" y="116380"/>
                    <a:pt x="36613" y="116380"/>
                    <a:pt x="38228" y="116914"/>
                  </a:cubicBezTo>
                  <a:cubicBezTo>
                    <a:pt x="39305" y="116914"/>
                    <a:pt x="41459" y="117447"/>
                    <a:pt x="42536" y="117982"/>
                  </a:cubicBezTo>
                  <a:cubicBezTo>
                    <a:pt x="43075" y="117982"/>
                    <a:pt x="43613" y="117982"/>
                    <a:pt x="44150" y="117982"/>
                  </a:cubicBezTo>
                  <a:cubicBezTo>
                    <a:pt x="45766" y="118515"/>
                    <a:pt x="47920" y="119049"/>
                    <a:pt x="50074" y="119049"/>
                  </a:cubicBezTo>
                  <a:cubicBezTo>
                    <a:pt x="51151" y="119049"/>
                    <a:pt x="52227" y="119583"/>
                    <a:pt x="53304" y="119583"/>
                  </a:cubicBezTo>
                  <a:cubicBezTo>
                    <a:pt x="53843" y="119583"/>
                    <a:pt x="54381" y="119583"/>
                    <a:pt x="54381" y="119583"/>
                  </a:cubicBezTo>
                  <a:cubicBezTo>
                    <a:pt x="57611" y="120117"/>
                    <a:pt x="60842" y="120650"/>
                    <a:pt x="64073" y="121185"/>
                  </a:cubicBezTo>
                  <a:cubicBezTo>
                    <a:pt x="64611" y="121185"/>
                    <a:pt x="65150" y="121185"/>
                    <a:pt x="65150" y="121185"/>
                  </a:cubicBezTo>
                  <a:cubicBezTo>
                    <a:pt x="68381" y="121185"/>
                    <a:pt x="71610" y="121185"/>
                    <a:pt x="74303" y="121718"/>
                  </a:cubicBezTo>
                  <a:cubicBezTo>
                    <a:pt x="74841" y="121718"/>
                    <a:pt x="75380" y="121718"/>
                    <a:pt x="75380" y="121718"/>
                  </a:cubicBezTo>
                  <a:cubicBezTo>
                    <a:pt x="76995" y="121718"/>
                    <a:pt x="78072" y="121718"/>
                    <a:pt x="79687" y="121718"/>
                  </a:cubicBezTo>
                  <a:cubicBezTo>
                    <a:pt x="81303" y="122253"/>
                    <a:pt x="83456" y="122253"/>
                    <a:pt x="85071" y="122253"/>
                  </a:cubicBezTo>
                  <a:cubicBezTo>
                    <a:pt x="86148" y="122253"/>
                    <a:pt x="87225" y="122253"/>
                    <a:pt x="88302" y="122253"/>
                  </a:cubicBezTo>
                  <a:cubicBezTo>
                    <a:pt x="90994" y="122253"/>
                    <a:pt x="93687" y="122253"/>
                    <a:pt x="96378" y="122253"/>
                  </a:cubicBezTo>
                  <a:cubicBezTo>
                    <a:pt x="97455" y="122253"/>
                    <a:pt x="97455" y="121718"/>
                    <a:pt x="97993" y="121718"/>
                  </a:cubicBezTo>
                  <a:cubicBezTo>
                    <a:pt x="100686" y="121718"/>
                    <a:pt x="102840" y="121718"/>
                    <a:pt x="104993" y="121185"/>
                  </a:cubicBezTo>
                  <a:cubicBezTo>
                    <a:pt x="106070" y="121185"/>
                    <a:pt x="107685" y="121185"/>
                    <a:pt x="108762" y="121185"/>
                  </a:cubicBezTo>
                  <a:cubicBezTo>
                    <a:pt x="109300" y="121185"/>
                    <a:pt x="109838" y="121185"/>
                    <a:pt x="110377" y="121185"/>
                  </a:cubicBezTo>
                  <a:cubicBezTo>
                    <a:pt x="114685" y="120650"/>
                    <a:pt x="118454" y="120117"/>
                    <a:pt x="122761" y="119583"/>
                  </a:cubicBezTo>
                  <a:cubicBezTo>
                    <a:pt x="123299" y="119583"/>
                    <a:pt x="123299" y="119583"/>
                    <a:pt x="123299" y="119583"/>
                  </a:cubicBezTo>
                  <a:lnTo>
                    <a:pt x="123838" y="119583"/>
                  </a:lnTo>
                  <a:cubicBezTo>
                    <a:pt x="128146" y="119049"/>
                    <a:pt x="131376" y="118515"/>
                    <a:pt x="135145" y="117447"/>
                  </a:cubicBezTo>
                  <a:cubicBezTo>
                    <a:pt x="135683" y="117447"/>
                    <a:pt x="136221" y="117447"/>
                    <a:pt x="136760" y="116914"/>
                  </a:cubicBezTo>
                  <a:cubicBezTo>
                    <a:pt x="139991" y="116380"/>
                    <a:pt x="143222" y="115846"/>
                    <a:pt x="146451" y="114779"/>
                  </a:cubicBezTo>
                  <a:cubicBezTo>
                    <a:pt x="147528" y="114779"/>
                    <a:pt x="147528" y="114244"/>
                    <a:pt x="148067" y="114244"/>
                  </a:cubicBezTo>
                  <a:cubicBezTo>
                    <a:pt x="151298" y="113711"/>
                    <a:pt x="155067" y="112643"/>
                    <a:pt x="157758" y="111575"/>
                  </a:cubicBezTo>
                  <a:cubicBezTo>
                    <a:pt x="159374" y="111041"/>
                    <a:pt x="160451" y="110508"/>
                    <a:pt x="161527" y="110508"/>
                  </a:cubicBezTo>
                  <a:cubicBezTo>
                    <a:pt x="164220" y="109440"/>
                    <a:pt x="166374" y="108906"/>
                    <a:pt x="168528" y="107838"/>
                  </a:cubicBezTo>
                  <a:cubicBezTo>
                    <a:pt x="169066" y="107305"/>
                    <a:pt x="169066" y="107305"/>
                    <a:pt x="169603" y="106770"/>
                  </a:cubicBezTo>
                  <a:cubicBezTo>
                    <a:pt x="172296" y="106237"/>
                    <a:pt x="174450" y="105169"/>
                    <a:pt x="176604" y="104101"/>
                  </a:cubicBezTo>
                  <a:lnTo>
                    <a:pt x="176604" y="0"/>
                  </a:lnTo>
                  <a:cubicBezTo>
                    <a:pt x="173911" y="1601"/>
                    <a:pt x="171219" y="2670"/>
                    <a:pt x="168528" y="3736"/>
                  </a:cubicBezTo>
                </a:path>
              </a:pathLst>
            </a:custGeom>
            <a:solidFill>
              <a:srgbClr val="01988D">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35" id="35"/>
            <p:cNvSpPr/>
            <p:nvPr/>
          </p:nvSpPr>
          <p:spPr>
            <a:xfrm rot="0" flipH="false" flipV="false">
              <a:off x="5466363" y="3482047"/>
              <a:ext cx="448222" cy="105726"/>
            </a:xfrm>
            <a:custGeom>
              <a:avLst/>
              <a:gdLst/>
              <a:ahLst/>
              <a:cxnLst/>
              <a:rect r="r" b="b" t="t" l="l"/>
              <a:pathLst>
                <a:path h="105726" w="448222">
                  <a:moveTo>
                    <a:pt x="448222" y="52598"/>
                  </a:moveTo>
                  <a:cubicBezTo>
                    <a:pt x="448222" y="81818"/>
                    <a:pt x="347787" y="105726"/>
                    <a:pt x="223844" y="105726"/>
                  </a:cubicBezTo>
                  <a:cubicBezTo>
                    <a:pt x="99902" y="105726"/>
                    <a:pt x="0" y="81818"/>
                    <a:pt x="0" y="52598"/>
                  </a:cubicBezTo>
                  <a:cubicBezTo>
                    <a:pt x="0" y="23908"/>
                    <a:pt x="99902" y="0"/>
                    <a:pt x="223844" y="0"/>
                  </a:cubicBezTo>
                  <a:cubicBezTo>
                    <a:pt x="347787" y="0"/>
                    <a:pt x="448222" y="23908"/>
                    <a:pt x="448222" y="52598"/>
                  </a:cubicBezTo>
                </a:path>
              </a:pathLst>
            </a:custGeom>
            <a:solidFill>
              <a:srgbClr val="01988D">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sp>
        <p:nvSpPr>
          <p:cNvPr name="AutoShape 36" id="36"/>
          <p:cNvSpPr/>
          <p:nvPr/>
        </p:nvSpPr>
        <p:spPr>
          <a:xfrm rot="0" flipH="false" flipV="false">
            <a:off x="6173924" y="3811567"/>
            <a:ext cx="2158782" cy="708666"/>
          </a:xfrm>
          <a:prstGeom prst="rect">
            <a:avLst/>
          </a:prstGeom>
          <a:noFill/>
          <a:ln w="12700">
            <a:noFill/>
            <a:prstDash val="solid"/>
          </a:ln>
        </p:spPr>
        <p:txBody>
          <a:bodyPr anchor="t" rtlCol="false" lIns="34300" rIns="34300" tIns="17150" bIns="17150"/>
          <a:lstStyle/>
          <a:p>
            <a:pPr algn="ctr" indent="0">
              <a:lnSpc>
                <a:spcPct val="150000"/>
              </a:lnSpc>
              <a:defRPr/>
            </a:pPr>
            <a:r>
              <a:rPr lang="en-US" b="false" i="false" strike="noStrike" u="none" sz="1000">
                <a:solidFill>
                  <a:srgbClr val="000000"/>
                </a:solidFill>
                <a:latin typeface="Roboto"/>
                <a:ea typeface="Roboto"/>
                <a:cs typeface="Roboto"/>
                <a:sym typeface="Roboto"/>
              </a:rPr>
              <a:t>Merchant use POS system to process sales, track inventory and manage operations.</a:t>
            </a:r>
            <a:endParaRPr lang="en-US" sz="1100"/>
          </a:p>
        </p:txBody>
      </p:sp>
      <p:sp>
        <p:nvSpPr>
          <p:cNvPr name="AutoShape 37" id="37"/>
          <p:cNvSpPr/>
          <p:nvPr/>
        </p:nvSpPr>
        <p:spPr>
          <a:xfrm rot="0" flipH="false" flipV="false">
            <a:off x="6549938" y="3593558"/>
            <a:ext cx="1144200" cy="219301"/>
          </a:xfrm>
          <a:prstGeom prst="rect">
            <a:avLst/>
          </a:prstGeom>
          <a:noFill/>
          <a:ln w="12700">
            <a:noFill/>
            <a:prstDash val="solid"/>
          </a:ln>
        </p:spPr>
        <p:txBody>
          <a:bodyPr anchor="b" rtlCol="false" lIns="34300" rIns="34300" tIns="17150" bIns="17150"/>
          <a:lstStyle/>
          <a:p>
            <a:pPr algn="ctr" indent="0">
              <a:lnSpc>
                <a:spcPct val="100000"/>
              </a:lnSpc>
              <a:defRPr/>
            </a:pPr>
            <a:r>
              <a:rPr lang="en-US" b="true" i="false" strike="noStrike" u="none" sz="1200">
                <a:solidFill>
                  <a:srgbClr val="01988D"/>
                </a:solidFill>
                <a:latin typeface="Roboto"/>
                <a:ea typeface="Roboto"/>
                <a:cs typeface="Roboto"/>
                <a:sym typeface="Roboto"/>
              </a:rPr>
              <a:t>Operations</a:t>
            </a:r>
            <a:endParaRPr lang="en-US" sz="1100"/>
          </a:p>
        </p:txBody>
      </p:sp>
      <p:sp>
        <p:nvSpPr>
          <p:cNvPr name="AutoShape 38" id="38"/>
          <p:cNvSpPr/>
          <p:nvPr/>
        </p:nvSpPr>
        <p:spPr>
          <a:xfrm rot="0" flipH="false" flipV="false">
            <a:off x="8023379" y="2814997"/>
            <a:ext cx="2342761" cy="708666"/>
          </a:xfrm>
          <a:prstGeom prst="rect">
            <a:avLst/>
          </a:prstGeom>
          <a:noFill/>
          <a:ln w="12700">
            <a:noFill/>
            <a:prstDash val="solid"/>
          </a:ln>
        </p:spPr>
        <p:txBody>
          <a:bodyPr anchor="t" rtlCol="false" lIns="34300" rIns="34300" tIns="17150" bIns="17150"/>
          <a:lstStyle/>
          <a:p>
            <a:pPr algn="ctr" indent="0">
              <a:lnSpc>
                <a:spcPct val="150000"/>
              </a:lnSpc>
              <a:defRPr/>
            </a:pPr>
            <a:r>
              <a:rPr lang="en-US" b="false" i="false" strike="noStrike" u="none" sz="1000">
                <a:solidFill>
                  <a:srgbClr val="000000"/>
                </a:solidFill>
                <a:latin typeface="Roboto"/>
                <a:ea typeface="Roboto"/>
                <a:cs typeface="Roboto"/>
                <a:sym typeface="Roboto"/>
              </a:rPr>
              <a:t>Merchants monitor business performance, analyze reports, and scale effortlessly-all from one platform</a:t>
            </a:r>
            <a:endParaRPr lang="en-US" sz="1100"/>
          </a:p>
        </p:txBody>
      </p:sp>
      <p:sp>
        <p:nvSpPr>
          <p:cNvPr name="AutoShape 39" id="39"/>
          <p:cNvSpPr/>
          <p:nvPr/>
        </p:nvSpPr>
        <p:spPr>
          <a:xfrm rot="0" flipH="false" flipV="false">
            <a:off x="8481421" y="2576305"/>
            <a:ext cx="1155300" cy="219301"/>
          </a:xfrm>
          <a:prstGeom prst="rect">
            <a:avLst/>
          </a:prstGeom>
          <a:noFill/>
          <a:ln w="12700">
            <a:noFill/>
            <a:prstDash val="solid"/>
          </a:ln>
        </p:spPr>
        <p:txBody>
          <a:bodyPr anchor="b" rtlCol="false" lIns="34300" rIns="34300" tIns="17150" bIns="17150"/>
          <a:lstStyle/>
          <a:p>
            <a:pPr algn="ctr" indent="0">
              <a:lnSpc>
                <a:spcPct val="100000"/>
              </a:lnSpc>
              <a:defRPr/>
            </a:pPr>
            <a:r>
              <a:rPr lang="en-US" b="true" i="false" strike="noStrike" u="none" sz="1200">
                <a:solidFill>
                  <a:srgbClr val="7030A0"/>
                </a:solidFill>
                <a:latin typeface="Roboto"/>
                <a:ea typeface="Roboto"/>
                <a:cs typeface="Roboto"/>
                <a:sym typeface="Roboto"/>
              </a:rPr>
              <a:t>Manage &amp; Grow</a:t>
            </a:r>
            <a:endParaRPr lang="en-US" sz="1100"/>
          </a:p>
        </p:txBody>
      </p:sp>
      <p:grpSp>
        <p:nvGrpSpPr>
          <p:cNvPr name="Group 40" id="40"/>
          <p:cNvGrpSpPr/>
          <p:nvPr/>
        </p:nvGrpSpPr>
        <p:grpSpPr>
          <a:xfrm>
            <a:off x="6581419" y="2208981"/>
            <a:ext cx="1728357" cy="953418"/>
            <a:chOff x="6581419" y="2208981"/>
            <a:chExt cx="1728357" cy="953418"/>
          </a:xfrm>
        </p:grpSpPr>
        <p:sp>
          <p:nvSpPr>
            <p:cNvPr name="Freeform 41" id="41"/>
            <p:cNvSpPr/>
            <p:nvPr/>
          </p:nvSpPr>
          <p:spPr>
            <a:xfrm rot="0" flipH="false" flipV="false">
              <a:off x="8260716" y="2634008"/>
              <a:ext cx="37243" cy="148223"/>
            </a:xfrm>
            <a:custGeom>
              <a:avLst/>
              <a:gdLst/>
              <a:ahLst/>
              <a:cxnLst/>
              <a:rect r="r" b="b" t="t" l="l"/>
              <a:pathLst>
                <a:path h="148223" w="37243">
                  <a:moveTo>
                    <a:pt x="36694" y="5351"/>
                  </a:moveTo>
                  <a:cubicBezTo>
                    <a:pt x="36694" y="5351"/>
                    <a:pt x="36694" y="5886"/>
                    <a:pt x="36694" y="6421"/>
                  </a:cubicBezTo>
                  <a:cubicBezTo>
                    <a:pt x="36147" y="8026"/>
                    <a:pt x="35599" y="10166"/>
                    <a:pt x="35052" y="11772"/>
                  </a:cubicBezTo>
                  <a:cubicBezTo>
                    <a:pt x="34503" y="12308"/>
                    <a:pt x="34503" y="12842"/>
                    <a:pt x="33956" y="13377"/>
                  </a:cubicBezTo>
                  <a:cubicBezTo>
                    <a:pt x="33956" y="14982"/>
                    <a:pt x="32861" y="16053"/>
                    <a:pt x="32313" y="17123"/>
                  </a:cubicBezTo>
                  <a:cubicBezTo>
                    <a:pt x="31765" y="17658"/>
                    <a:pt x="31218" y="18194"/>
                    <a:pt x="31218" y="19263"/>
                  </a:cubicBezTo>
                  <a:cubicBezTo>
                    <a:pt x="30122" y="20334"/>
                    <a:pt x="29027" y="21405"/>
                    <a:pt x="28480" y="22474"/>
                  </a:cubicBezTo>
                  <a:cubicBezTo>
                    <a:pt x="27931" y="23010"/>
                    <a:pt x="27384" y="24079"/>
                    <a:pt x="26836" y="25150"/>
                  </a:cubicBezTo>
                  <a:cubicBezTo>
                    <a:pt x="25742" y="25684"/>
                    <a:pt x="25193" y="26755"/>
                    <a:pt x="24098" y="27826"/>
                  </a:cubicBezTo>
                  <a:cubicBezTo>
                    <a:pt x="23002" y="28360"/>
                    <a:pt x="21908" y="29431"/>
                    <a:pt x="20811" y="30500"/>
                  </a:cubicBezTo>
                  <a:cubicBezTo>
                    <a:pt x="19717" y="31571"/>
                    <a:pt x="18073" y="32642"/>
                    <a:pt x="16979" y="33711"/>
                  </a:cubicBezTo>
                  <a:cubicBezTo>
                    <a:pt x="16430" y="34247"/>
                    <a:pt x="16430" y="34247"/>
                    <a:pt x="15883" y="34781"/>
                  </a:cubicBezTo>
                  <a:cubicBezTo>
                    <a:pt x="13692" y="35852"/>
                    <a:pt x="11501" y="37457"/>
                    <a:pt x="9310" y="39063"/>
                  </a:cubicBezTo>
                  <a:cubicBezTo>
                    <a:pt x="8763" y="39063"/>
                    <a:pt x="8216" y="39597"/>
                    <a:pt x="7667" y="40132"/>
                  </a:cubicBezTo>
                  <a:cubicBezTo>
                    <a:pt x="5476" y="41203"/>
                    <a:pt x="2738" y="42808"/>
                    <a:pt x="0" y="43878"/>
                  </a:cubicBezTo>
                  <a:lnTo>
                    <a:pt x="0" y="148223"/>
                  </a:lnTo>
                  <a:cubicBezTo>
                    <a:pt x="2738" y="146618"/>
                    <a:pt x="5476" y="145547"/>
                    <a:pt x="7667" y="143407"/>
                  </a:cubicBezTo>
                  <a:cubicBezTo>
                    <a:pt x="8216" y="143407"/>
                    <a:pt x="8763" y="142872"/>
                    <a:pt x="9310" y="142872"/>
                  </a:cubicBezTo>
                  <a:lnTo>
                    <a:pt x="10406" y="142337"/>
                  </a:lnTo>
                  <a:cubicBezTo>
                    <a:pt x="12597" y="140731"/>
                    <a:pt x="14239" y="139662"/>
                    <a:pt x="15883" y="138591"/>
                  </a:cubicBezTo>
                  <a:cubicBezTo>
                    <a:pt x="16430" y="138057"/>
                    <a:pt x="16430" y="138057"/>
                    <a:pt x="16979" y="138057"/>
                  </a:cubicBezTo>
                  <a:cubicBezTo>
                    <a:pt x="17526" y="136986"/>
                    <a:pt x="18621" y="136450"/>
                    <a:pt x="19169" y="135915"/>
                  </a:cubicBezTo>
                  <a:cubicBezTo>
                    <a:pt x="19717" y="135381"/>
                    <a:pt x="20264" y="134845"/>
                    <a:pt x="20811" y="134310"/>
                  </a:cubicBezTo>
                  <a:cubicBezTo>
                    <a:pt x="21908" y="133775"/>
                    <a:pt x="23002" y="132705"/>
                    <a:pt x="24098" y="131634"/>
                  </a:cubicBezTo>
                  <a:cubicBezTo>
                    <a:pt x="24098" y="131100"/>
                    <a:pt x="25193" y="131100"/>
                    <a:pt x="25193" y="130029"/>
                  </a:cubicBezTo>
                  <a:cubicBezTo>
                    <a:pt x="25742" y="130029"/>
                    <a:pt x="25742" y="129494"/>
                    <a:pt x="26836" y="128424"/>
                  </a:cubicBezTo>
                  <a:cubicBezTo>
                    <a:pt x="27384" y="127889"/>
                    <a:pt x="27931" y="127354"/>
                    <a:pt x="28480" y="126284"/>
                  </a:cubicBezTo>
                  <a:cubicBezTo>
                    <a:pt x="29027" y="126284"/>
                    <a:pt x="29027" y="125749"/>
                    <a:pt x="29574" y="125213"/>
                  </a:cubicBezTo>
                  <a:cubicBezTo>
                    <a:pt x="30122" y="124144"/>
                    <a:pt x="30122" y="123608"/>
                    <a:pt x="31218" y="123073"/>
                  </a:cubicBezTo>
                  <a:cubicBezTo>
                    <a:pt x="31218" y="122538"/>
                    <a:pt x="31765" y="121468"/>
                    <a:pt x="32313" y="120933"/>
                  </a:cubicBezTo>
                  <a:lnTo>
                    <a:pt x="32861" y="120397"/>
                  </a:lnTo>
                  <a:cubicBezTo>
                    <a:pt x="33409" y="119328"/>
                    <a:pt x="33956" y="118257"/>
                    <a:pt x="33956" y="117187"/>
                  </a:cubicBezTo>
                  <a:cubicBezTo>
                    <a:pt x="34503" y="117187"/>
                    <a:pt x="34503" y="116117"/>
                    <a:pt x="35052" y="115581"/>
                  </a:cubicBezTo>
                  <a:lnTo>
                    <a:pt x="35052" y="115047"/>
                  </a:lnTo>
                  <a:cubicBezTo>
                    <a:pt x="35599" y="113441"/>
                    <a:pt x="36147" y="111836"/>
                    <a:pt x="36694" y="110231"/>
                  </a:cubicBezTo>
                  <a:cubicBezTo>
                    <a:pt x="36694" y="110231"/>
                    <a:pt x="36694" y="109696"/>
                    <a:pt x="36694" y="109160"/>
                  </a:cubicBezTo>
                  <a:cubicBezTo>
                    <a:pt x="37243" y="108091"/>
                    <a:pt x="37243" y="106484"/>
                    <a:pt x="37243" y="104879"/>
                  </a:cubicBezTo>
                  <a:cubicBezTo>
                    <a:pt x="37243" y="104344"/>
                    <a:pt x="37243" y="104344"/>
                    <a:pt x="37243" y="104344"/>
                  </a:cubicBezTo>
                  <a:lnTo>
                    <a:pt x="37243" y="0"/>
                  </a:lnTo>
                  <a:cubicBezTo>
                    <a:pt x="37243" y="2140"/>
                    <a:pt x="37243" y="3745"/>
                    <a:pt x="36694" y="5351"/>
                  </a:cubicBezTo>
                </a:path>
              </a:pathLst>
            </a:custGeom>
            <a:solidFill>
              <a:srgbClr val="7030A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2" id="42"/>
            <p:cNvSpPr/>
            <p:nvPr/>
          </p:nvSpPr>
          <p:spPr>
            <a:xfrm rot="0" flipH="false" flipV="false">
              <a:off x="6593229" y="2634008"/>
              <a:ext cx="37243" cy="148223"/>
            </a:xfrm>
            <a:custGeom>
              <a:avLst/>
              <a:gdLst/>
              <a:ahLst/>
              <a:cxnLst/>
              <a:rect r="r" b="b" t="t" l="l"/>
              <a:pathLst>
                <a:path h="148223" w="37243">
                  <a:moveTo>
                    <a:pt x="0" y="104344"/>
                  </a:moveTo>
                  <a:lnTo>
                    <a:pt x="0" y="0"/>
                  </a:lnTo>
                  <a:cubicBezTo>
                    <a:pt x="0" y="16053"/>
                    <a:pt x="12048" y="31571"/>
                    <a:pt x="37243" y="43878"/>
                  </a:cubicBezTo>
                  <a:lnTo>
                    <a:pt x="37243" y="148223"/>
                  </a:lnTo>
                  <a:cubicBezTo>
                    <a:pt x="12048" y="135915"/>
                    <a:pt x="0" y="119863"/>
                    <a:pt x="0" y="104344"/>
                  </a:cubicBezTo>
                </a:path>
              </a:pathLst>
            </a:custGeom>
            <a:solidFill>
              <a:srgbClr val="7030A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3" id="43"/>
            <p:cNvSpPr/>
            <p:nvPr/>
          </p:nvSpPr>
          <p:spPr>
            <a:xfrm rot="0" flipH="false" flipV="false">
              <a:off x="7533258" y="2676511"/>
              <a:ext cx="726923" cy="466996"/>
            </a:xfrm>
            <a:custGeom>
              <a:avLst/>
              <a:gdLst/>
              <a:ahLst/>
              <a:cxnLst/>
              <a:rect r="r" b="b" t="t" l="l"/>
              <a:pathLst>
                <a:path h="466996" w="726923">
                  <a:moveTo>
                    <a:pt x="726923" y="0"/>
                  </a:moveTo>
                  <a:lnTo>
                    <a:pt x="726923" y="104192"/>
                  </a:lnTo>
                  <a:lnTo>
                    <a:pt x="0" y="466996"/>
                  </a:lnTo>
                  <a:lnTo>
                    <a:pt x="0" y="362803"/>
                  </a:lnTo>
                  <a:lnTo>
                    <a:pt x="726923" y="0"/>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4" id="44"/>
            <p:cNvSpPr/>
            <p:nvPr/>
          </p:nvSpPr>
          <p:spPr>
            <a:xfrm rot="0" flipH="false" flipV="false">
              <a:off x="6631019" y="2676511"/>
              <a:ext cx="726924" cy="466996"/>
            </a:xfrm>
            <a:custGeom>
              <a:avLst/>
              <a:gdLst/>
              <a:ahLst/>
              <a:cxnLst/>
              <a:rect r="r" b="b" t="t" l="l"/>
              <a:pathLst>
                <a:path h="466996" w="726924">
                  <a:moveTo>
                    <a:pt x="726924" y="362803"/>
                  </a:moveTo>
                  <a:lnTo>
                    <a:pt x="726924" y="466996"/>
                  </a:lnTo>
                  <a:lnTo>
                    <a:pt x="0" y="104192"/>
                  </a:lnTo>
                  <a:lnTo>
                    <a:pt x="0" y="0"/>
                  </a:lnTo>
                  <a:lnTo>
                    <a:pt x="726924" y="362803"/>
                  </a:lnTo>
                </a:path>
              </a:pathLst>
            </a:custGeom>
            <a:solidFill>
              <a:srgbClr val="BFBFB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5" id="45"/>
            <p:cNvSpPr/>
            <p:nvPr/>
          </p:nvSpPr>
          <p:spPr>
            <a:xfrm rot="0" flipH="false" flipV="false">
              <a:off x="6581419" y="2208981"/>
              <a:ext cx="1728357" cy="851882"/>
            </a:xfrm>
            <a:custGeom>
              <a:avLst/>
              <a:gdLst/>
              <a:ahLst/>
              <a:cxnLst/>
              <a:rect r="r" b="b" t="t" l="l"/>
              <a:pathLst>
                <a:path h="851882" w="1728357">
                  <a:moveTo>
                    <a:pt x="864447" y="0"/>
                  </a:moveTo>
                  <a:cubicBezTo>
                    <a:pt x="896046" y="0"/>
                    <a:pt x="927646" y="6425"/>
                    <a:pt x="951748" y="18205"/>
                  </a:cubicBezTo>
                  <a:lnTo>
                    <a:pt x="1679618" y="381767"/>
                  </a:lnTo>
                  <a:cubicBezTo>
                    <a:pt x="1728357" y="405862"/>
                    <a:pt x="1728357" y="445484"/>
                    <a:pt x="1679618" y="469579"/>
                  </a:cubicBezTo>
                  <a:lnTo>
                    <a:pt x="951748" y="833142"/>
                  </a:lnTo>
                  <a:cubicBezTo>
                    <a:pt x="927646" y="845457"/>
                    <a:pt x="896046" y="851882"/>
                    <a:pt x="864447" y="851882"/>
                  </a:cubicBezTo>
                  <a:cubicBezTo>
                    <a:pt x="832311" y="851882"/>
                    <a:pt x="800711" y="845457"/>
                    <a:pt x="776074" y="833142"/>
                  </a:cubicBezTo>
                  <a:lnTo>
                    <a:pt x="48739" y="469579"/>
                  </a:lnTo>
                  <a:cubicBezTo>
                    <a:pt x="0" y="445484"/>
                    <a:pt x="0" y="405862"/>
                    <a:pt x="48739" y="381767"/>
                  </a:cubicBezTo>
                  <a:lnTo>
                    <a:pt x="776074" y="18205"/>
                  </a:lnTo>
                  <a:cubicBezTo>
                    <a:pt x="800711" y="6425"/>
                    <a:pt x="832311" y="0"/>
                    <a:pt x="864447" y="0"/>
                  </a:cubicBezTo>
                </a:path>
              </a:pathLst>
            </a:custGeom>
            <a:solidFill>
              <a:srgbClr val="E0A0FF">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6" id="46"/>
            <p:cNvSpPr/>
            <p:nvPr/>
          </p:nvSpPr>
          <p:spPr>
            <a:xfrm rot="0" flipH="false" flipV="false">
              <a:off x="7358479" y="3040146"/>
              <a:ext cx="176601" cy="122253"/>
            </a:xfrm>
            <a:custGeom>
              <a:avLst/>
              <a:gdLst/>
              <a:ahLst/>
              <a:cxnLst/>
              <a:rect r="r" b="b" t="t" l="l"/>
              <a:pathLst>
                <a:path h="122253" w="176601">
                  <a:moveTo>
                    <a:pt x="169064" y="3736"/>
                  </a:moveTo>
                  <a:cubicBezTo>
                    <a:pt x="166371" y="4804"/>
                    <a:pt x="163680" y="5872"/>
                    <a:pt x="161526" y="6406"/>
                  </a:cubicBezTo>
                  <a:cubicBezTo>
                    <a:pt x="160449" y="6941"/>
                    <a:pt x="159372" y="7474"/>
                    <a:pt x="157757" y="8007"/>
                  </a:cubicBezTo>
                  <a:cubicBezTo>
                    <a:pt x="155064" y="9075"/>
                    <a:pt x="151835" y="10143"/>
                    <a:pt x="148604" y="10677"/>
                  </a:cubicBezTo>
                  <a:cubicBezTo>
                    <a:pt x="148065" y="11210"/>
                    <a:pt x="146989" y="11210"/>
                    <a:pt x="146989" y="11210"/>
                  </a:cubicBezTo>
                  <a:cubicBezTo>
                    <a:pt x="143758" y="12278"/>
                    <a:pt x="139990" y="12813"/>
                    <a:pt x="136759" y="13880"/>
                  </a:cubicBezTo>
                  <a:cubicBezTo>
                    <a:pt x="136220" y="13880"/>
                    <a:pt x="135682" y="13880"/>
                    <a:pt x="135682" y="13880"/>
                  </a:cubicBezTo>
                  <a:cubicBezTo>
                    <a:pt x="131912" y="14414"/>
                    <a:pt x="127606" y="15481"/>
                    <a:pt x="123836" y="16016"/>
                  </a:cubicBezTo>
                  <a:lnTo>
                    <a:pt x="123298" y="16016"/>
                  </a:lnTo>
                  <a:cubicBezTo>
                    <a:pt x="118990" y="16549"/>
                    <a:pt x="114684" y="17083"/>
                    <a:pt x="110376" y="17617"/>
                  </a:cubicBezTo>
                  <a:cubicBezTo>
                    <a:pt x="108760" y="17617"/>
                    <a:pt x="107146" y="17617"/>
                    <a:pt x="104992" y="18151"/>
                  </a:cubicBezTo>
                  <a:cubicBezTo>
                    <a:pt x="102838" y="18151"/>
                    <a:pt x="100684" y="18151"/>
                    <a:pt x="98530" y="18151"/>
                  </a:cubicBezTo>
                  <a:cubicBezTo>
                    <a:pt x="95301" y="18151"/>
                    <a:pt x="92070" y="18684"/>
                    <a:pt x="88839" y="18684"/>
                  </a:cubicBezTo>
                  <a:cubicBezTo>
                    <a:pt x="85608" y="18684"/>
                    <a:pt x="82917" y="18151"/>
                    <a:pt x="79686" y="18151"/>
                  </a:cubicBezTo>
                  <a:cubicBezTo>
                    <a:pt x="78071" y="18151"/>
                    <a:pt x="76994" y="18151"/>
                    <a:pt x="75917" y="18151"/>
                  </a:cubicBezTo>
                  <a:cubicBezTo>
                    <a:pt x="72687" y="18151"/>
                    <a:pt x="68918" y="17617"/>
                    <a:pt x="65687" y="17083"/>
                  </a:cubicBezTo>
                  <a:cubicBezTo>
                    <a:pt x="65148" y="17083"/>
                    <a:pt x="64610" y="17083"/>
                    <a:pt x="64610" y="17083"/>
                  </a:cubicBezTo>
                  <a:cubicBezTo>
                    <a:pt x="60842" y="17083"/>
                    <a:pt x="57073" y="16549"/>
                    <a:pt x="53842" y="16016"/>
                  </a:cubicBezTo>
                  <a:cubicBezTo>
                    <a:pt x="52226" y="15481"/>
                    <a:pt x="51688" y="15481"/>
                    <a:pt x="50074" y="15481"/>
                  </a:cubicBezTo>
                  <a:cubicBezTo>
                    <a:pt x="47920" y="14948"/>
                    <a:pt x="45227" y="14414"/>
                    <a:pt x="42535" y="13880"/>
                  </a:cubicBezTo>
                  <a:cubicBezTo>
                    <a:pt x="41458" y="13880"/>
                    <a:pt x="39842" y="13346"/>
                    <a:pt x="38228" y="12813"/>
                  </a:cubicBezTo>
                  <a:cubicBezTo>
                    <a:pt x="36074" y="12813"/>
                    <a:pt x="33920" y="12278"/>
                    <a:pt x="32305" y="11745"/>
                  </a:cubicBezTo>
                  <a:cubicBezTo>
                    <a:pt x="30151" y="11210"/>
                    <a:pt x="27998" y="10677"/>
                    <a:pt x="26921" y="10143"/>
                  </a:cubicBezTo>
                  <a:cubicBezTo>
                    <a:pt x="24768" y="9609"/>
                    <a:pt x="23152" y="9075"/>
                    <a:pt x="21537" y="8542"/>
                  </a:cubicBezTo>
                  <a:cubicBezTo>
                    <a:pt x="17767" y="7474"/>
                    <a:pt x="13999" y="6406"/>
                    <a:pt x="10768" y="4804"/>
                  </a:cubicBezTo>
                  <a:cubicBezTo>
                    <a:pt x="10768" y="4804"/>
                    <a:pt x="10230" y="4804"/>
                    <a:pt x="9691" y="4271"/>
                  </a:cubicBezTo>
                  <a:cubicBezTo>
                    <a:pt x="6460" y="3203"/>
                    <a:pt x="3231" y="2135"/>
                    <a:pt x="0" y="0"/>
                  </a:cubicBezTo>
                  <a:lnTo>
                    <a:pt x="0" y="104101"/>
                  </a:lnTo>
                  <a:cubicBezTo>
                    <a:pt x="3231" y="105169"/>
                    <a:pt x="6460" y="106770"/>
                    <a:pt x="9691" y="108372"/>
                  </a:cubicBezTo>
                  <a:cubicBezTo>
                    <a:pt x="10230" y="108372"/>
                    <a:pt x="10768" y="108906"/>
                    <a:pt x="10768" y="108906"/>
                  </a:cubicBezTo>
                  <a:cubicBezTo>
                    <a:pt x="13999" y="109973"/>
                    <a:pt x="17767" y="111041"/>
                    <a:pt x="21537" y="112109"/>
                  </a:cubicBezTo>
                  <a:cubicBezTo>
                    <a:pt x="22075" y="112643"/>
                    <a:pt x="22075" y="112643"/>
                    <a:pt x="22614" y="113176"/>
                  </a:cubicBezTo>
                  <a:cubicBezTo>
                    <a:pt x="24229" y="113176"/>
                    <a:pt x="25306" y="113711"/>
                    <a:pt x="26921" y="113711"/>
                  </a:cubicBezTo>
                  <a:cubicBezTo>
                    <a:pt x="27998" y="114244"/>
                    <a:pt x="30151" y="114779"/>
                    <a:pt x="32305" y="115312"/>
                  </a:cubicBezTo>
                  <a:cubicBezTo>
                    <a:pt x="32843" y="115312"/>
                    <a:pt x="33382" y="115846"/>
                    <a:pt x="33920" y="115846"/>
                  </a:cubicBezTo>
                  <a:cubicBezTo>
                    <a:pt x="34997" y="116380"/>
                    <a:pt x="36613" y="116380"/>
                    <a:pt x="38228" y="116914"/>
                  </a:cubicBezTo>
                  <a:cubicBezTo>
                    <a:pt x="39842" y="116914"/>
                    <a:pt x="41458" y="117447"/>
                    <a:pt x="42535" y="117982"/>
                  </a:cubicBezTo>
                  <a:cubicBezTo>
                    <a:pt x="43612" y="117982"/>
                    <a:pt x="43612" y="117982"/>
                    <a:pt x="44689" y="117982"/>
                  </a:cubicBezTo>
                  <a:cubicBezTo>
                    <a:pt x="46304" y="118515"/>
                    <a:pt x="47920" y="119049"/>
                    <a:pt x="50074" y="119049"/>
                  </a:cubicBezTo>
                  <a:cubicBezTo>
                    <a:pt x="51688" y="119049"/>
                    <a:pt x="52226" y="119583"/>
                    <a:pt x="53842" y="119583"/>
                  </a:cubicBezTo>
                  <a:lnTo>
                    <a:pt x="54380" y="119583"/>
                  </a:lnTo>
                  <a:cubicBezTo>
                    <a:pt x="57611" y="120117"/>
                    <a:pt x="61380" y="120650"/>
                    <a:pt x="64610" y="121185"/>
                  </a:cubicBezTo>
                  <a:cubicBezTo>
                    <a:pt x="64610" y="121185"/>
                    <a:pt x="65148" y="121185"/>
                    <a:pt x="65687" y="121185"/>
                  </a:cubicBezTo>
                  <a:cubicBezTo>
                    <a:pt x="68918" y="121185"/>
                    <a:pt x="71610" y="121185"/>
                    <a:pt x="74840" y="121718"/>
                  </a:cubicBezTo>
                  <a:cubicBezTo>
                    <a:pt x="74840" y="121718"/>
                    <a:pt x="75378" y="121718"/>
                    <a:pt x="75917" y="121718"/>
                  </a:cubicBezTo>
                  <a:cubicBezTo>
                    <a:pt x="76994" y="121718"/>
                    <a:pt x="78071" y="121718"/>
                    <a:pt x="79686" y="121718"/>
                  </a:cubicBezTo>
                  <a:cubicBezTo>
                    <a:pt x="81840" y="122253"/>
                    <a:pt x="83456" y="122253"/>
                    <a:pt x="85070" y="122253"/>
                  </a:cubicBezTo>
                  <a:cubicBezTo>
                    <a:pt x="86147" y="122253"/>
                    <a:pt x="87762" y="122253"/>
                    <a:pt x="88839" y="122253"/>
                  </a:cubicBezTo>
                  <a:cubicBezTo>
                    <a:pt x="90993" y="122253"/>
                    <a:pt x="93685" y="122253"/>
                    <a:pt x="96915" y="122253"/>
                  </a:cubicBezTo>
                  <a:cubicBezTo>
                    <a:pt x="96915" y="122253"/>
                    <a:pt x="97992" y="121718"/>
                    <a:pt x="98530" y="121718"/>
                  </a:cubicBezTo>
                  <a:cubicBezTo>
                    <a:pt x="100684" y="121718"/>
                    <a:pt x="102838" y="121718"/>
                    <a:pt x="104992" y="121185"/>
                  </a:cubicBezTo>
                  <a:cubicBezTo>
                    <a:pt x="106608" y="121185"/>
                    <a:pt x="107683" y="121185"/>
                    <a:pt x="108760" y="121185"/>
                  </a:cubicBezTo>
                  <a:cubicBezTo>
                    <a:pt x="109837" y="121185"/>
                    <a:pt x="109837" y="121185"/>
                    <a:pt x="110376" y="121185"/>
                  </a:cubicBezTo>
                  <a:cubicBezTo>
                    <a:pt x="114684" y="120650"/>
                    <a:pt x="118990" y="120117"/>
                    <a:pt x="123298" y="119583"/>
                  </a:cubicBezTo>
                  <a:lnTo>
                    <a:pt x="123836" y="119583"/>
                  </a:lnTo>
                  <a:cubicBezTo>
                    <a:pt x="127606" y="119049"/>
                    <a:pt x="131912" y="118515"/>
                    <a:pt x="135682" y="117447"/>
                  </a:cubicBezTo>
                  <a:cubicBezTo>
                    <a:pt x="135682" y="117447"/>
                    <a:pt x="136220" y="117447"/>
                    <a:pt x="136759" y="116914"/>
                  </a:cubicBezTo>
                  <a:cubicBezTo>
                    <a:pt x="139990" y="116380"/>
                    <a:pt x="143758" y="115846"/>
                    <a:pt x="146989" y="114779"/>
                  </a:cubicBezTo>
                  <a:cubicBezTo>
                    <a:pt x="147527" y="114779"/>
                    <a:pt x="148065" y="114244"/>
                    <a:pt x="148604" y="114244"/>
                  </a:cubicBezTo>
                  <a:cubicBezTo>
                    <a:pt x="151835" y="113711"/>
                    <a:pt x="155064" y="112643"/>
                    <a:pt x="157757" y="111575"/>
                  </a:cubicBezTo>
                  <a:cubicBezTo>
                    <a:pt x="159372" y="111041"/>
                    <a:pt x="160449" y="110508"/>
                    <a:pt x="161526" y="110508"/>
                  </a:cubicBezTo>
                  <a:cubicBezTo>
                    <a:pt x="163680" y="109440"/>
                    <a:pt x="166371" y="108906"/>
                    <a:pt x="169064" y="107838"/>
                  </a:cubicBezTo>
                  <a:cubicBezTo>
                    <a:pt x="169064" y="107305"/>
                    <a:pt x="169602" y="107305"/>
                    <a:pt x="169602" y="106770"/>
                  </a:cubicBezTo>
                  <a:cubicBezTo>
                    <a:pt x="172295" y="106237"/>
                    <a:pt x="174448" y="105169"/>
                    <a:pt x="176601" y="104101"/>
                  </a:cubicBezTo>
                  <a:lnTo>
                    <a:pt x="176601" y="0"/>
                  </a:lnTo>
                  <a:cubicBezTo>
                    <a:pt x="173910" y="1601"/>
                    <a:pt x="171756" y="2670"/>
                    <a:pt x="169064" y="3736"/>
                  </a:cubicBezTo>
                </a:path>
              </a:pathLst>
            </a:custGeom>
            <a:solidFill>
              <a:srgbClr val="7030A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Freeform 47" id="47"/>
            <p:cNvSpPr/>
            <p:nvPr/>
          </p:nvSpPr>
          <p:spPr>
            <a:xfrm rot="0" flipH="false" flipV="false">
              <a:off x="7221489" y="2579698"/>
              <a:ext cx="448222" cy="105726"/>
            </a:xfrm>
            <a:custGeom>
              <a:avLst/>
              <a:gdLst/>
              <a:ahLst/>
              <a:cxnLst/>
              <a:rect r="r" b="b" t="t" l="l"/>
              <a:pathLst>
                <a:path h="105726" w="448222">
                  <a:moveTo>
                    <a:pt x="448222" y="52598"/>
                  </a:moveTo>
                  <a:cubicBezTo>
                    <a:pt x="448222" y="81818"/>
                    <a:pt x="347787" y="105726"/>
                    <a:pt x="224379" y="105726"/>
                  </a:cubicBezTo>
                  <a:cubicBezTo>
                    <a:pt x="100437" y="105726"/>
                    <a:pt x="0" y="81818"/>
                    <a:pt x="0" y="52598"/>
                  </a:cubicBezTo>
                  <a:cubicBezTo>
                    <a:pt x="0" y="23908"/>
                    <a:pt x="100437" y="0"/>
                    <a:pt x="224379" y="0"/>
                  </a:cubicBezTo>
                  <a:cubicBezTo>
                    <a:pt x="347787" y="0"/>
                    <a:pt x="448222" y="23908"/>
                    <a:pt x="448222" y="52598"/>
                  </a:cubicBezTo>
                </a:path>
              </a:pathLst>
            </a:custGeom>
            <a:solidFill>
              <a:srgbClr val="7030A0">
                <a:alpha val="100000"/>
              </a:srgbClr>
            </a:solidFill>
            <a:ln w="12700">
              <a:noFill/>
              <a:prstDash val="solid"/>
            </a:ln>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grpSp>
      <p:sp>
        <p:nvSpPr>
          <p:cNvPr name="Freeform 48" id="48"/>
          <p:cNvSpPr/>
          <p:nvPr/>
        </p:nvSpPr>
        <p:spPr>
          <a:xfrm rot="0" flipH="false" flipV="false">
            <a:off x="1532738" y="4126781"/>
            <a:ext cx="1152294" cy="1226097"/>
          </a:xfrm>
          <a:custGeom>
            <a:avLst/>
            <a:gdLst/>
            <a:ahLst/>
            <a:cxnLst/>
            <a:rect r="r" b="b" t="t" l="l"/>
            <a:pathLst>
              <a:path h="1226097" w="1152294">
                <a:moveTo>
                  <a:pt x="1152294" y="531528"/>
                </a:moveTo>
                <a:cubicBezTo>
                  <a:pt x="1152294" y="237694"/>
                  <a:pt x="894502" y="0"/>
                  <a:pt x="576471" y="0"/>
                </a:cubicBezTo>
                <a:cubicBezTo>
                  <a:pt x="258440" y="0"/>
                  <a:pt x="0" y="237694"/>
                  <a:pt x="0" y="531528"/>
                </a:cubicBezTo>
                <a:cubicBezTo>
                  <a:pt x="0" y="790722"/>
                  <a:pt x="201441" y="1006319"/>
                  <a:pt x="468302" y="1052902"/>
                </a:cubicBezTo>
                <a:lnTo>
                  <a:pt x="576471" y="1226097"/>
                </a:lnTo>
                <a:lnTo>
                  <a:pt x="685288" y="1052902"/>
                </a:lnTo>
                <a:cubicBezTo>
                  <a:pt x="951501" y="1006319"/>
                  <a:pt x="1152294" y="790722"/>
                  <a:pt x="1152294" y="531528"/>
                </a:cubicBezTo>
              </a:path>
            </a:pathLst>
          </a:custGeom>
          <a:solidFill>
            <a:srgbClr val="FFFFFF">
              <a:alpha val="100000"/>
            </a:srgbClr>
          </a:solidFill>
          <a:ln w="12700">
            <a:solidFill>
              <a:srgbClr val="FFA211">
                <a:alpha val="100000"/>
              </a:srgbClr>
            </a:solid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49" id="49"/>
          <p:cNvPicPr>
            <a:picLocks noChangeAspect="true"/>
          </p:cNvPicPr>
          <p:nvPr/>
        </p:nvPicPr>
        <p:blipFill>
          <a:blip r:embed="rId3"/>
          <a:srcRect l="0" r="0" t="0" b="0"/>
          <a:stretch>
            <a:fillRect/>
          </a:stretch>
        </p:blipFill>
        <p:spPr>
          <a:xfrm rot="0" flipH="false" flipV="false">
            <a:off x="1778503" y="4333839"/>
            <a:ext cx="691354" cy="691354"/>
          </a:xfrm>
          <a:prstGeom prst="rect">
            <a:avLst/>
          </a:prstGeom>
          <a:ln w="12700">
            <a:noFill/>
            <a:prstDash val="solid"/>
          </a:ln>
        </p:spPr>
      </p:pic>
      <p:sp>
        <p:nvSpPr>
          <p:cNvPr name="Freeform 50" id="50"/>
          <p:cNvSpPr/>
          <p:nvPr/>
        </p:nvSpPr>
        <p:spPr>
          <a:xfrm rot="0" flipH="false" flipV="false">
            <a:off x="3423648" y="3127252"/>
            <a:ext cx="1152294" cy="1226097"/>
          </a:xfrm>
          <a:custGeom>
            <a:avLst/>
            <a:gdLst/>
            <a:ahLst/>
            <a:cxnLst/>
            <a:rect r="r" b="b" t="t" l="l"/>
            <a:pathLst>
              <a:path h="1226097" w="1152294">
                <a:moveTo>
                  <a:pt x="1152294" y="531528"/>
                </a:moveTo>
                <a:cubicBezTo>
                  <a:pt x="1152294" y="237694"/>
                  <a:pt x="894502" y="0"/>
                  <a:pt x="576471" y="0"/>
                </a:cubicBezTo>
                <a:cubicBezTo>
                  <a:pt x="258440" y="0"/>
                  <a:pt x="0" y="237694"/>
                  <a:pt x="0" y="531528"/>
                </a:cubicBezTo>
                <a:cubicBezTo>
                  <a:pt x="0" y="790722"/>
                  <a:pt x="201441" y="1006319"/>
                  <a:pt x="468302" y="1052902"/>
                </a:cubicBezTo>
                <a:lnTo>
                  <a:pt x="576471" y="1226097"/>
                </a:lnTo>
                <a:lnTo>
                  <a:pt x="685288" y="1052902"/>
                </a:lnTo>
                <a:cubicBezTo>
                  <a:pt x="951501" y="1006319"/>
                  <a:pt x="1152294" y="790722"/>
                  <a:pt x="1152294" y="531528"/>
                </a:cubicBezTo>
              </a:path>
            </a:pathLst>
          </a:custGeom>
          <a:solidFill>
            <a:srgbClr val="FFFFFF">
              <a:alpha val="100000"/>
            </a:srgbClr>
          </a:solidFill>
          <a:ln w="12700">
            <a:solidFill>
              <a:srgbClr val="002060">
                <a:alpha val="100000"/>
              </a:srgbClr>
            </a:solid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1" id="51"/>
          <p:cNvPicPr>
            <a:picLocks noChangeAspect="true"/>
          </p:cNvPicPr>
          <p:nvPr/>
        </p:nvPicPr>
        <p:blipFill>
          <a:blip r:embed="rId4"/>
          <a:srcRect l="0" r="0" t="0" b="0"/>
          <a:stretch>
            <a:fillRect/>
          </a:stretch>
        </p:blipFill>
        <p:spPr>
          <a:xfrm rot="0" flipH="false" flipV="false">
            <a:off x="3634681" y="3273690"/>
            <a:ext cx="777631" cy="777631"/>
          </a:xfrm>
          <a:prstGeom prst="rect">
            <a:avLst/>
          </a:prstGeom>
          <a:ln w="12700">
            <a:noFill/>
            <a:prstDash val="solid"/>
          </a:ln>
        </p:spPr>
      </p:pic>
      <p:sp>
        <p:nvSpPr>
          <p:cNvPr name="Freeform 52" id="52"/>
          <p:cNvSpPr/>
          <p:nvPr/>
        </p:nvSpPr>
        <p:spPr>
          <a:xfrm rot="0" flipH="false" flipV="false">
            <a:off x="5136155" y="2312337"/>
            <a:ext cx="1152294" cy="1226097"/>
          </a:xfrm>
          <a:custGeom>
            <a:avLst/>
            <a:gdLst/>
            <a:ahLst/>
            <a:cxnLst/>
            <a:rect r="r" b="b" t="t" l="l"/>
            <a:pathLst>
              <a:path h="1226097" w="1152294">
                <a:moveTo>
                  <a:pt x="1152294" y="531528"/>
                </a:moveTo>
                <a:cubicBezTo>
                  <a:pt x="1152294" y="237694"/>
                  <a:pt x="894502" y="0"/>
                  <a:pt x="576471" y="0"/>
                </a:cubicBezTo>
                <a:cubicBezTo>
                  <a:pt x="258440" y="0"/>
                  <a:pt x="0" y="237694"/>
                  <a:pt x="0" y="531528"/>
                </a:cubicBezTo>
                <a:cubicBezTo>
                  <a:pt x="0" y="790722"/>
                  <a:pt x="201441" y="1006319"/>
                  <a:pt x="468302" y="1052902"/>
                </a:cubicBezTo>
                <a:lnTo>
                  <a:pt x="576471" y="1226097"/>
                </a:lnTo>
                <a:lnTo>
                  <a:pt x="685288" y="1052902"/>
                </a:lnTo>
                <a:cubicBezTo>
                  <a:pt x="951501" y="1006319"/>
                  <a:pt x="1152294" y="790722"/>
                  <a:pt x="1152294" y="531528"/>
                </a:cubicBezTo>
              </a:path>
            </a:pathLst>
          </a:custGeom>
          <a:solidFill>
            <a:srgbClr val="FFFFFF">
              <a:alpha val="100000"/>
            </a:srgbClr>
          </a:solidFill>
          <a:ln w="12700">
            <a:solidFill>
              <a:srgbClr val="01988D">
                <a:alpha val="100000"/>
              </a:srgbClr>
            </a:solid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3" id="53"/>
          <p:cNvPicPr>
            <a:picLocks noChangeAspect="true"/>
          </p:cNvPicPr>
          <p:nvPr/>
        </p:nvPicPr>
        <p:blipFill>
          <a:blip r:embed="rId5"/>
          <a:srcRect l="0" r="0" t="0" b="0"/>
          <a:stretch>
            <a:fillRect/>
          </a:stretch>
        </p:blipFill>
        <p:spPr>
          <a:xfrm rot="0" flipH="false" flipV="false">
            <a:off x="5292222" y="2405642"/>
            <a:ext cx="862617" cy="862617"/>
          </a:xfrm>
          <a:prstGeom prst="rect">
            <a:avLst/>
          </a:prstGeom>
          <a:ln w="12700">
            <a:noFill/>
            <a:prstDash val="solid"/>
          </a:ln>
        </p:spPr>
      </p:pic>
      <p:sp>
        <p:nvSpPr>
          <p:cNvPr name="Freeform 54" id="54"/>
          <p:cNvSpPr/>
          <p:nvPr/>
        </p:nvSpPr>
        <p:spPr>
          <a:xfrm rot="0" flipH="false" flipV="false">
            <a:off x="6869609" y="1403919"/>
            <a:ext cx="1152294" cy="1226097"/>
          </a:xfrm>
          <a:custGeom>
            <a:avLst/>
            <a:gdLst/>
            <a:ahLst/>
            <a:cxnLst/>
            <a:rect r="r" b="b" t="t" l="l"/>
            <a:pathLst>
              <a:path h="1226097" w="1152294">
                <a:moveTo>
                  <a:pt x="1152294" y="531528"/>
                </a:moveTo>
                <a:cubicBezTo>
                  <a:pt x="1152294" y="237694"/>
                  <a:pt x="894502" y="0"/>
                  <a:pt x="576471" y="0"/>
                </a:cubicBezTo>
                <a:cubicBezTo>
                  <a:pt x="258440" y="0"/>
                  <a:pt x="0" y="237694"/>
                  <a:pt x="0" y="531528"/>
                </a:cubicBezTo>
                <a:cubicBezTo>
                  <a:pt x="0" y="790722"/>
                  <a:pt x="201441" y="1006319"/>
                  <a:pt x="468302" y="1052902"/>
                </a:cubicBezTo>
                <a:lnTo>
                  <a:pt x="576471" y="1226097"/>
                </a:lnTo>
                <a:lnTo>
                  <a:pt x="685288" y="1052902"/>
                </a:lnTo>
                <a:cubicBezTo>
                  <a:pt x="951501" y="1006319"/>
                  <a:pt x="1152294" y="790722"/>
                  <a:pt x="1152294" y="531528"/>
                </a:cubicBezTo>
              </a:path>
            </a:pathLst>
          </a:custGeom>
          <a:solidFill>
            <a:srgbClr val="FFFFFF">
              <a:alpha val="100000"/>
            </a:srgbClr>
          </a:solidFill>
          <a:ln w="12700">
            <a:solidFill>
              <a:srgbClr val="7030A0">
                <a:alpha val="100000"/>
              </a:srgbClr>
            </a:solidFill>
            <a:prstDash val="solid"/>
          </a:ln>
          <a:effectLst>
            <a:outerShdw dir="0" dist="0" blurRad="63500" algn="ctr" sx="102000" sy="102000" rotWithShape="false">
              <a:srgbClr val="000000">
                <a:alpha val="40000"/>
              </a:srgbClr>
            </a:outerShdw>
          </a:effectLst>
        </p:spPr>
        <p:txBody>
          <a:bodyPr anchor="ctr" rtlCol="false" lIns="34300" rIns="34300" tIns="17150" bIns="1715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5" id="55"/>
          <p:cNvPicPr>
            <a:picLocks noChangeAspect="true"/>
          </p:cNvPicPr>
          <p:nvPr/>
        </p:nvPicPr>
        <p:blipFill>
          <a:blip r:embed="rId6"/>
          <a:srcRect l="0" r="0" t="0" b="0"/>
          <a:stretch>
            <a:fillRect/>
          </a:stretch>
        </p:blipFill>
        <p:spPr>
          <a:xfrm rot="0" flipH="false" flipV="false">
            <a:off x="7088688" y="1533130"/>
            <a:ext cx="748205" cy="748205"/>
          </a:xfrm>
          <a:prstGeom prst="rect">
            <a:avLst/>
          </a:prstGeom>
          <a:ln w="12700">
            <a:noFill/>
            <a:prstDash val="solid"/>
          </a:ln>
        </p:spPr>
      </p:pic>
      <p:pic>
        <p:nvPicPr>
          <p:cNvPr name="Picture 56" id="56"/>
          <p:cNvPicPr>
            <a:picLocks noChangeAspect="true"/>
          </p:cNvPicPr>
          <p:nvPr/>
        </p:nvPicPr>
        <p:blipFill>
          <a:blip r:embed="rId7"/>
          <a:srcRect l="0" r="0" t="0" b="0"/>
          <a:stretch>
            <a:fillRect/>
          </a:stretch>
        </p:blipFill>
        <p:spPr>
          <a:xfrm rot="0" flipH="false" flipV="false">
            <a:off x="3143720" y="2554512"/>
            <a:ext cx="471207" cy="471207"/>
          </a:xfrm>
          <a:prstGeom prst="rect">
            <a:avLst/>
          </a:prstGeom>
          <a:ln w="12700">
            <a:noFill/>
            <a:prstDash val="solid"/>
          </a:ln>
        </p:spPr>
      </p:pic>
      <p:pic>
        <p:nvPicPr>
          <p:cNvPr name="Picture 57" id="57"/>
          <p:cNvPicPr>
            <a:picLocks noChangeAspect="true"/>
          </p:cNvPicPr>
          <p:nvPr/>
        </p:nvPicPr>
        <p:blipFill>
          <a:blip r:embed="rId8"/>
          <a:srcRect l="0" r="0" t="0" b="0"/>
          <a:stretch>
            <a:fillRect/>
          </a:stretch>
        </p:blipFill>
        <p:spPr>
          <a:xfrm rot="0" flipH="false" flipV="false">
            <a:off x="11070567" y="195644"/>
            <a:ext cx="546100" cy="546100"/>
          </a:xfrm>
          <a:prstGeom prst="rect">
            <a:avLst/>
          </a:prstGeom>
          <a:ln w="12700">
            <a:noFill/>
            <a:prstDash val="solid"/>
          </a:ln>
        </p:spPr>
      </p:pic>
      <p:grpSp>
        <p:nvGrpSpPr>
          <p:cNvPr name="Group 58" id="58"/>
          <p:cNvGrpSpPr/>
          <p:nvPr/>
        </p:nvGrpSpPr>
        <p:grpSpPr>
          <a:xfrm>
            <a:off x="6105209" y="1126745"/>
            <a:ext cx="1123028" cy="599428"/>
            <a:chOff x="6105209" y="1126745"/>
            <a:chExt cx="1123028" cy="599428"/>
          </a:xfrm>
        </p:grpSpPr>
        <p:sp>
          <p:nvSpPr>
            <p:cNvPr name="AutoShape 59" id="59"/>
            <p:cNvSpPr/>
            <p:nvPr/>
          </p:nvSpPr>
          <p:spPr>
            <a:xfrm rot="0" flipH="false" flipV="false">
              <a:off x="6105209" y="1403038"/>
              <a:ext cx="1123028" cy="323135"/>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900">
                  <a:solidFill>
                    <a:srgbClr val="817065"/>
                  </a:solidFill>
                  <a:latin typeface="Roboto"/>
                  <a:ea typeface="Roboto"/>
                  <a:cs typeface="Roboto"/>
                  <a:sym typeface="Roboto"/>
                </a:rPr>
                <a:t>QR order</a:t>
              </a:r>
              <a:endParaRPr lang="en-US" sz="1100"/>
            </a:p>
          </p:txBody>
        </p:sp>
        <p:pic>
          <p:nvPicPr>
            <p:cNvPr name="Picture 60" id="60"/>
            <p:cNvPicPr>
              <a:picLocks noChangeAspect="true"/>
            </p:cNvPicPr>
            <p:nvPr/>
          </p:nvPicPr>
          <p:blipFill>
            <a:blip r:embed="rId9"/>
            <a:srcRect l="0" r="0" t="0" b="0"/>
            <a:stretch>
              <a:fillRect/>
            </a:stretch>
          </p:blipFill>
          <p:spPr>
            <a:xfrm rot="0" flipH="false" flipV="false">
              <a:off x="6133706" y="1126745"/>
              <a:ext cx="506900" cy="511559"/>
            </a:xfrm>
            <a:prstGeom prst="rect">
              <a:avLst/>
            </a:prstGeom>
            <a:ln w="12700">
              <a:noFill/>
              <a:prstDash val="solid"/>
            </a:ln>
          </p:spPr>
        </p:pic>
      </p:grpSp>
      <p:grpSp>
        <p:nvGrpSpPr>
          <p:cNvPr name="Group 61" id="61"/>
          <p:cNvGrpSpPr/>
          <p:nvPr/>
        </p:nvGrpSpPr>
        <p:grpSpPr>
          <a:xfrm>
            <a:off x="7908044" y="1149000"/>
            <a:ext cx="1393616" cy="615671"/>
            <a:chOff x="7908044" y="1149000"/>
            <a:chExt cx="1393616" cy="615671"/>
          </a:xfrm>
        </p:grpSpPr>
        <p:sp>
          <p:nvSpPr>
            <p:cNvPr name="AutoShape 62" id="62"/>
            <p:cNvSpPr/>
            <p:nvPr/>
          </p:nvSpPr>
          <p:spPr>
            <a:xfrm rot="0" flipH="false" flipV="false">
              <a:off x="8178632" y="1441538"/>
              <a:ext cx="1123028" cy="323133"/>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900">
                  <a:solidFill>
                    <a:srgbClr val="817065"/>
                  </a:solidFill>
                  <a:latin typeface="Roboto"/>
                  <a:ea typeface="Roboto"/>
                  <a:cs typeface="Roboto"/>
                  <a:sym typeface="Roboto"/>
                </a:rPr>
                <a:t>Online delivery</a:t>
              </a:r>
              <a:endParaRPr lang="en-US" sz="1100"/>
            </a:p>
          </p:txBody>
        </p:sp>
        <p:pic>
          <p:nvPicPr>
            <p:cNvPr name="Picture 63" id="63"/>
            <p:cNvPicPr>
              <a:picLocks noChangeAspect="true"/>
            </p:cNvPicPr>
            <p:nvPr/>
          </p:nvPicPr>
          <p:blipFill>
            <a:blip r:embed="rId10"/>
            <a:srcRect l="0" r="0" t="0" b="15418"/>
            <a:stretch>
              <a:fillRect/>
            </a:stretch>
          </p:blipFill>
          <p:spPr>
            <a:xfrm rot="0" flipH="false" flipV="false">
              <a:off x="7908044" y="1149000"/>
              <a:ext cx="492600" cy="417019"/>
            </a:xfrm>
            <a:prstGeom prst="rect">
              <a:avLst/>
            </a:prstGeom>
            <a:ln w="12700">
              <a:noFill/>
              <a:prstDash val="solid"/>
            </a:ln>
          </p:spPr>
        </p:pic>
      </p:grpSp>
      <p:sp>
        <p:nvSpPr>
          <p:cNvPr name="AutoShape 64" id="64"/>
          <p:cNvSpPr/>
          <p:nvPr/>
        </p:nvSpPr>
        <p:spPr>
          <a:xfrm rot="0" flipH="false" flipV="false">
            <a:off x="7298922" y="1035862"/>
            <a:ext cx="863600" cy="330200"/>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900">
                <a:solidFill>
                  <a:srgbClr val="817065"/>
                </a:solidFill>
                <a:latin typeface="Roboto"/>
                <a:ea typeface="Roboto"/>
                <a:cs typeface="Roboto"/>
                <a:sym typeface="Roboto"/>
              </a:rPr>
              <a:t>Membership</a:t>
            </a:r>
            <a:endParaRPr lang="en-US" sz="1100"/>
          </a:p>
        </p:txBody>
      </p:sp>
      <p:grpSp>
        <p:nvGrpSpPr>
          <p:cNvPr name="Group 65" id="65"/>
          <p:cNvGrpSpPr/>
          <p:nvPr/>
        </p:nvGrpSpPr>
        <p:grpSpPr>
          <a:xfrm>
            <a:off x="8103185" y="1912387"/>
            <a:ext cx="1117516" cy="485590"/>
            <a:chOff x="8103185" y="1912387"/>
            <a:chExt cx="1117516" cy="485590"/>
          </a:xfrm>
        </p:grpSpPr>
        <p:pic>
          <p:nvPicPr>
            <p:cNvPr name="Picture 66" id="66"/>
            <p:cNvPicPr>
              <a:picLocks noChangeAspect="true"/>
            </p:cNvPicPr>
            <p:nvPr/>
          </p:nvPicPr>
          <p:blipFill>
            <a:blip r:embed="rId11"/>
            <a:srcRect l="0" r="0" t="0" b="0"/>
            <a:stretch>
              <a:fillRect/>
            </a:stretch>
          </p:blipFill>
          <p:spPr>
            <a:xfrm rot="0" flipH="false" flipV="false">
              <a:off x="8103185" y="1912387"/>
              <a:ext cx="506900" cy="454195"/>
            </a:xfrm>
            <a:prstGeom prst="rect">
              <a:avLst/>
            </a:prstGeom>
            <a:ln w="12700">
              <a:noFill/>
              <a:prstDash val="solid"/>
            </a:ln>
          </p:spPr>
        </p:pic>
        <p:sp>
          <p:nvSpPr>
            <p:cNvPr name="AutoShape 67" id="67"/>
            <p:cNvSpPr/>
            <p:nvPr/>
          </p:nvSpPr>
          <p:spPr>
            <a:xfrm rot="0" flipH="false" flipV="false">
              <a:off x="8457201" y="2074842"/>
              <a:ext cx="763500" cy="323135"/>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900">
                  <a:solidFill>
                    <a:srgbClr val="817065"/>
                  </a:solidFill>
                  <a:latin typeface="Roboto"/>
                  <a:ea typeface="Roboto"/>
                  <a:cs typeface="Roboto"/>
                  <a:sym typeface="Roboto"/>
                </a:rPr>
                <a:t>Engage</a:t>
              </a:r>
              <a:endParaRPr lang="en-US" sz="1100"/>
            </a:p>
          </p:txBody>
        </p:sp>
      </p:grpSp>
      <p:grpSp>
        <p:nvGrpSpPr>
          <p:cNvPr name="Group 68" id="68"/>
          <p:cNvGrpSpPr/>
          <p:nvPr/>
        </p:nvGrpSpPr>
        <p:grpSpPr>
          <a:xfrm>
            <a:off x="4235508" y="2293244"/>
            <a:ext cx="960988" cy="609518"/>
            <a:chOff x="4235508" y="2293244"/>
            <a:chExt cx="960988" cy="609518"/>
          </a:xfrm>
        </p:grpSpPr>
        <p:pic>
          <p:nvPicPr>
            <p:cNvPr name="Picture 69" id="69"/>
            <p:cNvPicPr>
              <a:picLocks noChangeAspect="true"/>
            </p:cNvPicPr>
            <p:nvPr/>
          </p:nvPicPr>
          <p:blipFill>
            <a:blip r:embed="rId12"/>
            <a:srcRect l="0" r="0" t="0" b="0"/>
            <a:stretch>
              <a:fillRect/>
            </a:stretch>
          </p:blipFill>
          <p:spPr>
            <a:xfrm rot="0" flipH="false" flipV="false">
              <a:off x="4750018" y="2293244"/>
              <a:ext cx="446478" cy="446472"/>
            </a:xfrm>
            <a:prstGeom prst="rect">
              <a:avLst/>
            </a:prstGeom>
            <a:ln w="12700">
              <a:noFill/>
              <a:prstDash val="solid"/>
            </a:ln>
          </p:spPr>
        </p:pic>
        <p:sp>
          <p:nvSpPr>
            <p:cNvPr name="AutoShape 70" id="70"/>
            <p:cNvSpPr/>
            <p:nvPr/>
          </p:nvSpPr>
          <p:spPr>
            <a:xfrm rot="0" flipH="false" flipV="false">
              <a:off x="4235508" y="2595016"/>
              <a:ext cx="863198" cy="307746"/>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800">
                  <a:solidFill>
                    <a:srgbClr val="817065"/>
                  </a:solidFill>
                  <a:latin typeface="Roboto"/>
                  <a:ea typeface="Roboto"/>
                  <a:cs typeface="Roboto"/>
                  <a:sym typeface="Roboto"/>
                </a:rPr>
                <a:t>Cloud POS</a:t>
              </a:r>
              <a:endParaRPr lang="en-US" sz="1100"/>
            </a:p>
          </p:txBody>
        </p:sp>
      </p:grpSp>
      <p:grpSp>
        <p:nvGrpSpPr>
          <p:cNvPr name="Group 71" id="71"/>
          <p:cNvGrpSpPr/>
          <p:nvPr/>
        </p:nvGrpSpPr>
        <p:grpSpPr>
          <a:xfrm>
            <a:off x="4601201" y="1635500"/>
            <a:ext cx="1491975" cy="649527"/>
            <a:chOff x="4601201" y="1635500"/>
            <a:chExt cx="1491975" cy="649527"/>
          </a:xfrm>
        </p:grpSpPr>
        <p:sp>
          <p:nvSpPr>
            <p:cNvPr name="AutoShape 72" id="72"/>
            <p:cNvSpPr/>
            <p:nvPr/>
          </p:nvSpPr>
          <p:spPr>
            <a:xfrm rot="0" flipH="false" flipV="false">
              <a:off x="4601201" y="1977281"/>
              <a:ext cx="1491975" cy="307746"/>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800">
                  <a:solidFill>
                    <a:srgbClr val="817065"/>
                  </a:solidFill>
                  <a:latin typeface="Roboto"/>
                  <a:ea typeface="Roboto"/>
                  <a:cs typeface="Roboto"/>
                  <a:sym typeface="Roboto"/>
                </a:rPr>
                <a:t>Inventory management</a:t>
              </a:r>
              <a:endParaRPr lang="en-US" sz="1100"/>
            </a:p>
          </p:txBody>
        </p:sp>
        <p:pic>
          <p:nvPicPr>
            <p:cNvPr name="Picture 73" id="73"/>
            <p:cNvPicPr>
              <a:picLocks noChangeAspect="true"/>
            </p:cNvPicPr>
            <p:nvPr/>
          </p:nvPicPr>
          <p:blipFill>
            <a:blip r:embed="rId13"/>
            <a:srcRect l="0" r="0" t="0" b="0"/>
            <a:stretch>
              <a:fillRect/>
            </a:stretch>
          </p:blipFill>
          <p:spPr>
            <a:xfrm rot="0" flipH="false" flipV="false">
              <a:off x="5348022" y="1635500"/>
              <a:ext cx="446480" cy="446475"/>
            </a:xfrm>
            <a:prstGeom prst="rect">
              <a:avLst/>
            </a:prstGeom>
            <a:ln w="12700">
              <a:noFill/>
              <a:prstDash val="solid"/>
            </a:ln>
          </p:spPr>
        </p:pic>
      </p:grpSp>
      <p:sp>
        <p:nvSpPr>
          <p:cNvPr name="AutoShape 74" id="74"/>
          <p:cNvSpPr/>
          <p:nvPr/>
        </p:nvSpPr>
        <p:spPr>
          <a:xfrm rot="0" flipH="false" flipV="false">
            <a:off x="2837119" y="3023159"/>
            <a:ext cx="863198" cy="307746"/>
          </a:xfrm>
          <a:prstGeom prst="rect">
            <a:avLst/>
          </a:prstGeom>
          <a:noFill/>
          <a:ln w="12700">
            <a:noFill/>
            <a:prstDash val="solid"/>
          </a:ln>
        </p:spPr>
        <p:txBody>
          <a:bodyPr anchor="t" rtlCol="false" lIns="91425" rIns="91425" tIns="91425" bIns="91425"/>
          <a:lstStyle/>
          <a:p>
            <a:pPr algn="ctr" indent="0">
              <a:lnSpc>
                <a:spcPct val="100000"/>
              </a:lnSpc>
              <a:defRPr/>
            </a:pPr>
            <a:r>
              <a:rPr lang="en-US" b="false" i="false" strike="noStrike" u="none" sz="800">
                <a:solidFill>
                  <a:srgbClr val="817065"/>
                </a:solidFill>
                <a:latin typeface="Roboto"/>
                <a:ea typeface="Roboto"/>
                <a:cs typeface="Roboto"/>
                <a:sym typeface="Roboto"/>
              </a:rPr>
              <a:t>Software Plan</a:t>
            </a:r>
            <a:endParaRPr lang="en-US" sz="1100"/>
          </a:p>
        </p:txBody>
      </p:sp>
      <p:pic>
        <p:nvPicPr>
          <p:cNvPr name="Picture 75" id="75"/>
          <p:cNvPicPr>
            <a:picLocks noChangeAspect="true"/>
          </p:cNvPicPr>
          <p:nvPr/>
        </p:nvPicPr>
        <p:blipFill>
          <a:blip r:embed="rId14"/>
          <a:srcRect l="0" r="0" t="0" b="0"/>
          <a:stretch>
            <a:fillRect/>
          </a:stretch>
        </p:blipFill>
        <p:spPr>
          <a:xfrm rot="0" flipH="false" flipV="false">
            <a:off x="6826306" y="769247"/>
            <a:ext cx="472616" cy="472616"/>
          </a:xfrm>
          <a:prstGeom prst="rect">
            <a:avLst/>
          </a:prstGeom>
          <a:ln w="12700">
            <a:noFill/>
            <a:prstDash val="solid"/>
          </a:ln>
        </p:spPr>
      </p:pic>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flipH="false" flipV="false">
            <a:off x="8014349" y="2246040"/>
            <a:ext cx="3399542" cy="4087258"/>
          </a:xfrm>
          <a:prstGeom prst="rect">
            <a:avLst/>
          </a:prstGeom>
          <a:ln w="25400">
            <a:noFill/>
            <a:prstDash val="solid"/>
          </a:ln>
          <a:effectLst>
            <a:outerShdw dir="0" dist="0" blurRad="63500" algn="ctr" sx="102000" sy="102000" rotWithShape="false">
              <a:srgbClr val="000000">
                <a:alpha val="40000"/>
              </a:srgbClr>
            </a:outerShdw>
          </a:effectLst>
        </p:spPr>
      </p:pic>
      <p:pic>
        <p:nvPicPr>
          <p:cNvPr name="Picture 3" id="3"/>
          <p:cNvPicPr>
            <a:picLocks noChangeAspect="true"/>
          </p:cNvPicPr>
          <p:nvPr/>
        </p:nvPicPr>
        <p:blipFill>
          <a:blip r:embed="rId4"/>
          <a:stretch>
            <a:fillRect/>
          </a:stretch>
        </p:blipFill>
        <p:spPr>
          <a:xfrm rot="0" flipH="false" flipV="false">
            <a:off x="4107280" y="2254895"/>
            <a:ext cx="3399542" cy="4087258"/>
          </a:xfrm>
          <a:prstGeom prst="rect">
            <a:avLst/>
          </a:prstGeom>
          <a:ln w="25400">
            <a:noFill/>
            <a:prstDash val="solid"/>
          </a:ln>
          <a:effectLst>
            <a:outerShdw dir="0" dist="0" blurRad="63500" algn="ctr" sx="102000" sy="102000" rotWithShape="false">
              <a:srgbClr val="000000">
                <a:alpha val="40000"/>
              </a:srgbClr>
            </a:outerShdw>
          </a:effectLst>
        </p:spPr>
      </p:pic>
      <p:pic>
        <p:nvPicPr>
          <p:cNvPr name="Picture 4" id="4"/>
          <p:cNvPicPr>
            <a:picLocks noChangeAspect="true"/>
          </p:cNvPicPr>
          <p:nvPr/>
        </p:nvPicPr>
        <p:blipFill>
          <a:blip r:embed="rId5"/>
          <a:stretch>
            <a:fillRect/>
          </a:stretch>
        </p:blipFill>
        <p:spPr>
          <a:xfrm rot="0" flipH="false" flipV="false">
            <a:off x="242170" y="2254895"/>
            <a:ext cx="3399542" cy="4087258"/>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5" id="5"/>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6" id="6"/>
          <p:cNvSpPr/>
          <p:nvPr/>
        </p:nvSpPr>
        <p:spPr>
          <a:xfrm rot="0" flipH="false" flipV="false">
            <a:off x="1939901" y="111415"/>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Merchants Profile</a:t>
            </a:r>
            <a:endParaRPr lang="en-US" sz="1100"/>
          </a:p>
        </p:txBody>
      </p:sp>
      <p:sp>
        <p:nvSpPr>
          <p:cNvPr name="AutoShape 7" id="7"/>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8" id="8"/>
          <p:cNvPicPr>
            <a:picLocks noChangeAspect="true"/>
          </p:cNvPicPr>
          <p:nvPr/>
        </p:nvPicPr>
        <p:blipFill>
          <a:blip r:embed="rId6"/>
          <a:srcRect l="0" r="0" t="0" b="0"/>
          <a:stretch>
            <a:fillRect/>
          </a:stretch>
        </p:blipFill>
        <p:spPr>
          <a:xfrm rot="0" flipH="false" flipV="false">
            <a:off x="198893" y="230607"/>
            <a:ext cx="1596274" cy="238087"/>
          </a:xfrm>
          <a:prstGeom prst="rect">
            <a:avLst/>
          </a:prstGeom>
          <a:ln w="12700">
            <a:noFill/>
            <a:prstDash val="solid"/>
          </a:ln>
        </p:spPr>
      </p:pic>
      <p:sp>
        <p:nvSpPr>
          <p:cNvPr name="AutoShape 9" id="9"/>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10" id="10"/>
          <p:cNvSpPr/>
          <p:nvPr/>
        </p:nvSpPr>
        <p:spPr>
          <a:xfrm rot="0" flipH="false" flipV="false">
            <a:off x="-486855" y="728301"/>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Pain Points</a:t>
            </a:r>
            <a:endParaRPr lang="en-US" sz="1100"/>
          </a:p>
        </p:txBody>
      </p:sp>
      <p:sp>
        <p:nvSpPr>
          <p:cNvPr name="AutoShape 11" id="11"/>
          <p:cNvSpPr/>
          <p:nvPr/>
        </p:nvSpPr>
        <p:spPr>
          <a:xfrm rot="0" flipH="false" flipV="false">
            <a:off x="36994" y="1080829"/>
            <a:ext cx="9828441" cy="846718"/>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200">
                <a:solidFill>
                  <a:srgbClr val="000000"/>
                </a:solidFill>
                <a:latin typeface="Roboto"/>
                <a:ea typeface="Roboto"/>
                <a:cs typeface="Roboto"/>
                <a:sym typeface="Roboto"/>
              </a:rPr>
              <a:t>Identifying specific problems, challenges, or frustrations experienced by business owners in their processes, operations, or daily activities. Identifying pain points helps StoreHub provide solutions to address these issues effectively.</a:t>
            </a:r>
            <a:endParaRPr lang="en-US" sz="1100"/>
          </a:p>
        </p:txBody>
      </p:sp>
      <p:sp>
        <p:nvSpPr>
          <p:cNvPr name="AutoShape 12" id="12"/>
          <p:cNvSpPr/>
          <p:nvPr/>
        </p:nvSpPr>
        <p:spPr>
          <a:xfrm rot="0" flipH="false" flipV="false">
            <a:off x="532910" y="1766524"/>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EB6101"/>
                </a:solidFill>
                <a:latin typeface="Roboto"/>
                <a:ea typeface="Roboto"/>
                <a:cs typeface="Roboto"/>
                <a:sym typeface="Roboto"/>
              </a:rPr>
              <a:t>Run</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FFAB40"/>
                </a:solidFill>
                <a:latin typeface="Roboto"/>
                <a:ea typeface="Roboto"/>
                <a:cs typeface="Roboto"/>
                <a:sym typeface="Roboto"/>
              </a:rPr>
              <a:t>Excellent Operations</a:t>
            </a:r>
            <a:endParaRPr lang="en-US" sz="1100"/>
          </a:p>
        </p:txBody>
      </p:sp>
      <p:sp>
        <p:nvSpPr>
          <p:cNvPr name="AutoShape 13" id="13"/>
          <p:cNvSpPr/>
          <p:nvPr/>
        </p:nvSpPr>
        <p:spPr>
          <a:xfrm rot="0" flipH="false" flipV="false">
            <a:off x="4479740" y="1790114"/>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135CE0"/>
                </a:solidFill>
                <a:latin typeface="Roboto"/>
                <a:ea typeface="Roboto"/>
                <a:cs typeface="Roboto"/>
                <a:sym typeface="Roboto"/>
              </a:rPr>
              <a:t>Know</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00B0F0"/>
                </a:solidFill>
                <a:latin typeface="Roboto"/>
                <a:ea typeface="Roboto"/>
                <a:cs typeface="Roboto"/>
                <a:sym typeface="Roboto"/>
              </a:rPr>
              <a:t>Your Customers</a:t>
            </a:r>
            <a:endParaRPr lang="en-US" sz="1100"/>
          </a:p>
        </p:txBody>
      </p:sp>
      <p:sp>
        <p:nvSpPr>
          <p:cNvPr name="AutoShape 14" id="14"/>
          <p:cNvSpPr/>
          <p:nvPr/>
        </p:nvSpPr>
        <p:spPr>
          <a:xfrm rot="0" flipH="false" flipV="false">
            <a:off x="8336894" y="1758012"/>
            <a:ext cx="2754451"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Roboto"/>
                <a:ea typeface="Roboto"/>
                <a:cs typeface="Roboto"/>
                <a:sym typeface="Roboto"/>
              </a:rPr>
              <a:t>Get</a:t>
            </a:r>
            <a:r>
              <a:rPr lang="en-US" b="true" i="false" strike="noStrike" u="none" sz="1600">
                <a:solidFill>
                  <a:srgbClr val="25CF7A"/>
                </a:solidFill>
                <a:latin typeface="Roboto"/>
                <a:ea typeface="Roboto"/>
                <a:cs typeface="Roboto"/>
                <a:sym typeface="Roboto"/>
              </a:rPr>
              <a:t> </a:t>
            </a:r>
            <a:r>
              <a:rPr lang="en-US" b="true" i="false" strike="noStrike" u="none" sz="1400">
                <a:solidFill>
                  <a:srgbClr val="00BC4E"/>
                </a:solidFill>
                <a:latin typeface="Roboto"/>
                <a:ea typeface="Roboto"/>
                <a:cs typeface="Roboto"/>
                <a:sym typeface="Roboto"/>
              </a:rPr>
              <a:t>Customers Returning </a:t>
            </a:r>
            <a:endParaRPr lang="en-US" sz="1100"/>
          </a:p>
        </p:txBody>
      </p:sp>
      <p:sp>
        <p:nvSpPr>
          <p:cNvPr name="AutoShape 15" id="15"/>
          <p:cNvSpPr/>
          <p:nvPr/>
        </p:nvSpPr>
        <p:spPr>
          <a:xfrm rot="0" flipH="false" flipV="false">
            <a:off x="531609" y="2551174"/>
            <a:ext cx="3092602" cy="2036799"/>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100">
                <a:solidFill>
                  <a:srgbClr val="000000"/>
                </a:solidFill>
                <a:latin typeface="Roboto"/>
                <a:ea typeface="Roboto"/>
                <a:cs typeface="Roboto"/>
                <a:sym typeface="Roboto"/>
              </a:rPr>
              <a:t>Pain Points:</a:t>
            </a:r>
            <a:endParaRPr lang="en-US" sz="1100"/>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Manual Inventory tracking</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Sales reports are not real time or done manually</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Employee shifts &amp; performance are unclear</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Difficulty to track multiple stores, promotions, etc</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Long queue, long waiting times; potential loss of sale</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Low manpower, rapid-fire orders	</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6" id="16"/>
          <p:cNvSpPr/>
          <p:nvPr/>
        </p:nvSpPr>
        <p:spPr>
          <a:xfrm rot="0" flipH="false" flipV="false">
            <a:off x="4379531" y="2531747"/>
            <a:ext cx="3169721" cy="2894827"/>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100">
                <a:solidFill>
                  <a:srgbClr val="000000"/>
                </a:solidFill>
                <a:latin typeface="Roboto"/>
                <a:ea typeface="Roboto"/>
                <a:cs typeface="Roboto"/>
                <a:sym typeface="Roboto"/>
              </a:rPr>
              <a:t>Pain Points:</a:t>
            </a:r>
            <a:endParaRPr lang="en-US" sz="1100"/>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Manually collecting customer’s data</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 to keep track of customers' records</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Lengthy process of collecting customer’s data</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Lack of time to engage with customers</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7" id="17"/>
          <p:cNvSpPr/>
          <p:nvPr/>
        </p:nvSpPr>
        <p:spPr>
          <a:xfrm rot="0" flipH="false" flipV="false">
            <a:off x="8170545" y="2551113"/>
            <a:ext cx="3169721" cy="1481952"/>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100">
                <a:solidFill>
                  <a:srgbClr val="000000"/>
                </a:solidFill>
                <a:latin typeface="Roboto"/>
                <a:ea typeface="Roboto"/>
                <a:cs typeface="Roboto"/>
                <a:sym typeface="Roboto"/>
              </a:rPr>
              <a:t>Pain Points:</a:t>
            </a:r>
            <a:endParaRPr lang="en-US" sz="1100"/>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Complex loyalty programs</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Manually sending SMS; is time-consuming and expensive</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Concern about offering excessive promotions</a:t>
            </a:r>
          </a:p>
          <a:p>
            <a:pPr algn="l" indent="-139700" marL="139700">
              <a:lnSpc>
                <a:spcPct val="150000"/>
              </a:lnSpc>
              <a:buClr>
                <a:srgbClr val="000000"/>
              </a:buClr>
              <a:buChar char="•"/>
            </a:pPr>
            <a:r>
              <a:rPr lang="en-US" b="false" i="false" strike="noStrike" u="none" sz="1100">
                <a:solidFill>
                  <a:srgbClr val="000000"/>
                </a:solidFill>
                <a:latin typeface="Roboto"/>
                <a:ea typeface="Roboto"/>
                <a:cs typeface="Roboto"/>
                <a:sym typeface="Roboto"/>
              </a:rPr>
              <a:t>Lack of clear marketing strategy</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8" id="18"/>
          <p:cNvSpPr/>
          <p:nvPr/>
        </p:nvSpPr>
        <p:spPr>
          <a:xfrm rot="0" flipH="false" flipV="false">
            <a:off x="360464" y="4999832"/>
            <a:ext cx="2754451" cy="461624"/>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400">
                <a:solidFill>
                  <a:srgbClr val="EB6101"/>
                </a:solidFill>
                <a:latin typeface="Roboto"/>
                <a:ea typeface="Roboto"/>
                <a:cs typeface="Roboto"/>
                <a:sym typeface="Roboto"/>
              </a:rPr>
              <a:t>Solution:</a:t>
            </a:r>
            <a:endParaRPr lang="en-US" sz="1100"/>
          </a:p>
        </p:txBody>
      </p:sp>
      <p:sp>
        <p:nvSpPr>
          <p:cNvPr name="AutoShape 19" id="19"/>
          <p:cNvSpPr/>
          <p:nvPr/>
        </p:nvSpPr>
        <p:spPr>
          <a:xfrm rot="0" flipH="false" flipV="false">
            <a:off x="352168" y="5642750"/>
            <a:ext cx="820776" cy="35291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Cloud POS</a:t>
            </a:r>
            <a:endParaRPr lang="en-US" sz="1100"/>
          </a:p>
        </p:txBody>
      </p:sp>
      <p:pic>
        <p:nvPicPr>
          <p:cNvPr name="Picture 20" id="20"/>
          <p:cNvPicPr>
            <a:picLocks noChangeAspect="true"/>
          </p:cNvPicPr>
          <p:nvPr/>
        </p:nvPicPr>
        <p:blipFill>
          <a:blip r:embed="rId7"/>
          <a:srcRect l="0" r="0" t="0" b="0"/>
          <a:stretch>
            <a:fillRect/>
          </a:stretch>
        </p:blipFill>
        <p:spPr>
          <a:xfrm rot="0" flipH="false" flipV="false">
            <a:off x="473741" y="5251053"/>
            <a:ext cx="479879" cy="474506"/>
          </a:xfrm>
          <a:prstGeom prst="rect">
            <a:avLst/>
          </a:prstGeom>
          <a:ln w="12700">
            <a:noFill/>
            <a:prstDash val="solid"/>
          </a:ln>
        </p:spPr>
      </p:pic>
      <p:sp>
        <p:nvSpPr>
          <p:cNvPr name="AutoShape 21" id="21"/>
          <p:cNvSpPr/>
          <p:nvPr/>
        </p:nvSpPr>
        <p:spPr>
          <a:xfrm rot="0" flipH="false" flipV="false">
            <a:off x="1058537" y="5603286"/>
            <a:ext cx="820776"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&amp; Pay</a:t>
            </a:r>
            <a:endParaRPr lang="en-US" sz="1100"/>
          </a:p>
        </p:txBody>
      </p:sp>
      <p:pic>
        <p:nvPicPr>
          <p:cNvPr name="Picture 22" id="22"/>
          <p:cNvPicPr>
            <a:picLocks noChangeAspect="true"/>
          </p:cNvPicPr>
          <p:nvPr/>
        </p:nvPicPr>
        <p:blipFill>
          <a:blip r:embed="rId8"/>
          <a:srcRect l="0" r="0" t="0" b="0"/>
          <a:stretch>
            <a:fillRect/>
          </a:stretch>
        </p:blipFill>
        <p:spPr>
          <a:xfrm rot="0" flipH="false" flipV="false">
            <a:off x="1288201" y="5283318"/>
            <a:ext cx="434394" cy="396807"/>
          </a:xfrm>
          <a:prstGeom prst="rect">
            <a:avLst/>
          </a:prstGeom>
          <a:ln w="12700">
            <a:noFill/>
            <a:prstDash val="solid"/>
          </a:ln>
        </p:spPr>
      </p:pic>
      <p:sp>
        <p:nvSpPr>
          <p:cNvPr name="AutoShape 23" id="23"/>
          <p:cNvSpPr/>
          <p:nvPr/>
        </p:nvSpPr>
        <p:spPr>
          <a:xfrm rot="0" flipH="false" flipV="false">
            <a:off x="1753730" y="5539641"/>
            <a:ext cx="820776"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Integrated food delivery</a:t>
            </a:r>
            <a:endParaRPr lang="en-US" sz="1100"/>
          </a:p>
        </p:txBody>
      </p:sp>
      <p:pic>
        <p:nvPicPr>
          <p:cNvPr name="Picture 24" id="24"/>
          <p:cNvPicPr>
            <a:picLocks noChangeAspect="true"/>
          </p:cNvPicPr>
          <p:nvPr/>
        </p:nvPicPr>
        <p:blipFill>
          <a:blip r:embed="rId9"/>
          <a:srcRect l="0" r="0" t="0" b="0"/>
          <a:stretch>
            <a:fillRect/>
          </a:stretch>
        </p:blipFill>
        <p:spPr>
          <a:xfrm rot="0" flipH="false" flipV="false">
            <a:off x="1982970" y="5174245"/>
            <a:ext cx="380368" cy="396796"/>
          </a:xfrm>
          <a:prstGeom prst="rect">
            <a:avLst/>
          </a:prstGeom>
          <a:ln w="12700">
            <a:noFill/>
            <a:prstDash val="solid"/>
          </a:ln>
        </p:spPr>
      </p:pic>
      <p:sp>
        <p:nvSpPr>
          <p:cNvPr name="AutoShape 25" id="25"/>
          <p:cNvSpPr/>
          <p:nvPr/>
        </p:nvSpPr>
        <p:spPr>
          <a:xfrm rot="0" flipH="false" flipV="false">
            <a:off x="2460099" y="5603286"/>
            <a:ext cx="992401" cy="470559"/>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Multi-location management</a:t>
            </a:r>
            <a:endParaRPr lang="en-US" sz="1100"/>
          </a:p>
        </p:txBody>
      </p:sp>
      <p:pic>
        <p:nvPicPr>
          <p:cNvPr name="Picture 26" id="26"/>
          <p:cNvPicPr>
            <a:picLocks noChangeAspect="true"/>
          </p:cNvPicPr>
          <p:nvPr/>
        </p:nvPicPr>
        <p:blipFill>
          <a:blip r:embed="rId10"/>
          <a:srcRect l="0" r="0" t="0" b="0"/>
          <a:stretch>
            <a:fillRect/>
          </a:stretch>
        </p:blipFill>
        <p:spPr>
          <a:xfrm rot="0" flipH="false" flipV="false">
            <a:off x="2627821" y="5246421"/>
            <a:ext cx="608793" cy="314620"/>
          </a:xfrm>
          <a:prstGeom prst="rect">
            <a:avLst/>
          </a:prstGeom>
          <a:ln w="12700">
            <a:noFill/>
            <a:prstDash val="solid"/>
          </a:ln>
        </p:spPr>
      </p:pic>
      <p:sp>
        <p:nvSpPr>
          <p:cNvPr name="AutoShape 27" id="27"/>
          <p:cNvSpPr/>
          <p:nvPr/>
        </p:nvSpPr>
        <p:spPr>
          <a:xfrm rot="0" flipH="false" flipV="false">
            <a:off x="4309170" y="4823897"/>
            <a:ext cx="2754451" cy="461624"/>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400">
                <a:solidFill>
                  <a:srgbClr val="0043DA"/>
                </a:solidFill>
                <a:latin typeface="Roboto"/>
                <a:ea typeface="Roboto"/>
                <a:cs typeface="Roboto"/>
                <a:sym typeface="Roboto"/>
              </a:rPr>
              <a:t>Solution:</a:t>
            </a:r>
            <a:endParaRPr lang="en-US" sz="1100"/>
          </a:p>
        </p:txBody>
      </p:sp>
      <p:sp>
        <p:nvSpPr>
          <p:cNvPr name="AutoShape 28" id="28"/>
          <p:cNvSpPr/>
          <p:nvPr/>
        </p:nvSpPr>
        <p:spPr>
          <a:xfrm rot="0" flipH="false" flipV="false">
            <a:off x="4302604" y="5638214"/>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sp>
        <p:nvSpPr>
          <p:cNvPr name="AutoShape 29" id="29"/>
          <p:cNvSpPr/>
          <p:nvPr/>
        </p:nvSpPr>
        <p:spPr>
          <a:xfrm rot="0" flipH="false" flipV="false">
            <a:off x="5058081" y="5539598"/>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30" id="30"/>
          <p:cNvSpPr/>
          <p:nvPr/>
        </p:nvSpPr>
        <p:spPr>
          <a:xfrm rot="0" flipH="false" flipV="false">
            <a:off x="6072901" y="5581843"/>
            <a:ext cx="105150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pic>
        <p:nvPicPr>
          <p:cNvPr name="Picture 31" id="31"/>
          <p:cNvPicPr>
            <a:picLocks noChangeAspect="true"/>
          </p:cNvPicPr>
          <p:nvPr/>
        </p:nvPicPr>
        <p:blipFill>
          <a:blip r:embed="rId11"/>
          <a:srcRect l="0" r="0" t="0" b="0"/>
          <a:stretch>
            <a:fillRect/>
          </a:stretch>
        </p:blipFill>
        <p:spPr>
          <a:xfrm rot="0" flipH="false" flipV="false">
            <a:off x="6376628" y="5183788"/>
            <a:ext cx="324634" cy="405421"/>
          </a:xfrm>
          <a:prstGeom prst="rect">
            <a:avLst/>
          </a:prstGeom>
          <a:ln w="12700">
            <a:noFill/>
            <a:prstDash val="solid"/>
          </a:ln>
        </p:spPr>
      </p:pic>
      <p:pic>
        <p:nvPicPr>
          <p:cNvPr name="Picture 32" id="32"/>
          <p:cNvPicPr>
            <a:picLocks noChangeAspect="true"/>
          </p:cNvPicPr>
          <p:nvPr/>
        </p:nvPicPr>
        <p:blipFill>
          <a:blip r:embed="rId12"/>
          <a:srcRect l="0" r="0" t="0" b="0"/>
          <a:stretch>
            <a:fillRect/>
          </a:stretch>
        </p:blipFill>
        <p:spPr>
          <a:xfrm rot="0" flipH="false" flipV="false">
            <a:off x="5472791" y="5011606"/>
            <a:ext cx="517767" cy="511971"/>
          </a:xfrm>
          <a:prstGeom prst="rect">
            <a:avLst/>
          </a:prstGeom>
          <a:ln w="12700">
            <a:noFill/>
            <a:prstDash val="solid"/>
          </a:ln>
        </p:spPr>
      </p:pic>
      <p:pic>
        <p:nvPicPr>
          <p:cNvPr name="Picture 33" id="33"/>
          <p:cNvPicPr>
            <a:picLocks noChangeAspect="true"/>
          </p:cNvPicPr>
          <p:nvPr/>
        </p:nvPicPr>
        <p:blipFill>
          <a:blip r:embed="rId13"/>
          <a:srcRect l="0" r="0" t="0" b="0"/>
          <a:stretch>
            <a:fillRect/>
          </a:stretch>
        </p:blipFill>
        <p:spPr>
          <a:xfrm rot="0" flipH="false" flipV="false">
            <a:off x="4473026" y="5056454"/>
            <a:ext cx="791658" cy="772761"/>
          </a:xfrm>
          <a:prstGeom prst="rect">
            <a:avLst/>
          </a:prstGeom>
          <a:ln w="12700">
            <a:noFill/>
            <a:prstDash val="solid"/>
          </a:ln>
        </p:spPr>
      </p:pic>
      <p:sp>
        <p:nvSpPr>
          <p:cNvPr name="AutoShape 34" id="34"/>
          <p:cNvSpPr/>
          <p:nvPr/>
        </p:nvSpPr>
        <p:spPr>
          <a:xfrm rot="5400000" flipH="false" flipV="false">
            <a:off x="5778674" y="4510854"/>
            <a:ext cx="156584" cy="3050910"/>
          </a:xfrm>
          <a:prstGeom prst="rightBrace">
            <a:avLst>
              <a:gd name="adj1" fmla="val 8333"/>
              <a:gd name="adj2" fmla="val 50000"/>
            </a:avLst>
          </a:prstGeom>
          <a:noFill/>
          <a:ln w="12700" cap="flat">
            <a:solidFill>
              <a:srgbClr val="FEA83A">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5" id="35"/>
          <p:cNvSpPr/>
          <p:nvPr/>
        </p:nvSpPr>
        <p:spPr>
          <a:xfrm rot="0" flipH="false" flipV="false">
            <a:off x="4451681" y="6041944"/>
            <a:ext cx="2754451"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800">
                <a:solidFill>
                  <a:srgbClr val="0043DA"/>
                </a:solidFill>
                <a:latin typeface="Roboto"/>
                <a:ea typeface="Roboto"/>
                <a:cs typeface="Roboto"/>
                <a:sym typeface="Roboto"/>
              </a:rPr>
              <a:t>Ways of Collecting Customer Data</a:t>
            </a:r>
            <a:endParaRPr lang="en-US" sz="1100"/>
          </a:p>
        </p:txBody>
      </p:sp>
      <p:sp>
        <p:nvSpPr>
          <p:cNvPr name="AutoShape 36" id="36"/>
          <p:cNvSpPr/>
          <p:nvPr/>
        </p:nvSpPr>
        <p:spPr>
          <a:xfrm rot="0" flipH="false" flipV="false">
            <a:off x="9865435" y="5703734"/>
            <a:ext cx="1467639"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 Trackable Promotions </a:t>
            </a:r>
            <a:endParaRPr lang="en-US" sz="1100"/>
          </a:p>
        </p:txBody>
      </p:sp>
      <p:sp>
        <p:nvSpPr>
          <p:cNvPr name="AutoShape 37" id="37"/>
          <p:cNvSpPr/>
          <p:nvPr/>
        </p:nvSpPr>
        <p:spPr>
          <a:xfrm rot="0" flipH="false" flipV="false">
            <a:off x="8055904" y="5703734"/>
            <a:ext cx="1220445"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Engage</a:t>
            </a:r>
            <a:endParaRPr lang="en-US" sz="1100"/>
          </a:p>
        </p:txBody>
      </p:sp>
      <p:pic>
        <p:nvPicPr>
          <p:cNvPr name="Picture 38" id="38"/>
          <p:cNvPicPr>
            <a:picLocks noChangeAspect="true"/>
          </p:cNvPicPr>
          <p:nvPr/>
        </p:nvPicPr>
        <p:blipFill>
          <a:blip r:embed="rId14"/>
          <a:srcRect l="0" r="0" t="0" b="0"/>
          <a:stretch>
            <a:fillRect/>
          </a:stretch>
        </p:blipFill>
        <p:spPr>
          <a:xfrm rot="0" flipH="false" flipV="false">
            <a:off x="10266105" y="5205918"/>
            <a:ext cx="539009" cy="399117"/>
          </a:xfrm>
          <a:prstGeom prst="rect">
            <a:avLst/>
          </a:prstGeom>
          <a:ln w="12700">
            <a:noFill/>
            <a:prstDash val="solid"/>
          </a:ln>
        </p:spPr>
      </p:pic>
      <p:pic>
        <p:nvPicPr>
          <p:cNvPr name="Picture 39" id="39"/>
          <p:cNvPicPr>
            <a:picLocks noChangeAspect="true"/>
          </p:cNvPicPr>
          <p:nvPr/>
        </p:nvPicPr>
        <p:blipFill>
          <a:blip r:embed="rId15"/>
          <a:srcRect l="0" r="0" t="0" b="0"/>
          <a:stretch>
            <a:fillRect/>
          </a:stretch>
        </p:blipFill>
        <p:spPr>
          <a:xfrm rot="0" flipH="false" flipV="false">
            <a:off x="8503874" y="5335447"/>
            <a:ext cx="324639" cy="323954"/>
          </a:xfrm>
          <a:prstGeom prst="rect">
            <a:avLst/>
          </a:prstGeom>
          <a:ln w="12700">
            <a:noFill/>
            <a:prstDash val="solid"/>
          </a:ln>
        </p:spPr>
      </p:pic>
      <p:sp>
        <p:nvSpPr>
          <p:cNvPr name="AutoShape 40" id="40"/>
          <p:cNvSpPr/>
          <p:nvPr/>
        </p:nvSpPr>
        <p:spPr>
          <a:xfrm rot="0" flipH="false" flipV="false">
            <a:off x="9021965" y="5695674"/>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41" id="41"/>
          <p:cNvPicPr>
            <a:picLocks noChangeAspect="true"/>
          </p:cNvPicPr>
          <p:nvPr/>
        </p:nvPicPr>
        <p:blipFill>
          <a:blip r:embed="rId13"/>
          <a:srcRect l="0" r="0" t="0" b="0"/>
          <a:stretch>
            <a:fillRect/>
          </a:stretch>
        </p:blipFill>
        <p:spPr>
          <a:xfrm rot="0" flipH="false" flipV="false">
            <a:off x="9192387" y="5113914"/>
            <a:ext cx="791658" cy="772761"/>
          </a:xfrm>
          <a:prstGeom prst="rect">
            <a:avLst/>
          </a:prstGeom>
          <a:ln w="12700">
            <a:noFill/>
            <a:prstDash val="solid"/>
          </a:ln>
        </p:spPr>
      </p:pic>
      <p:sp>
        <p:nvSpPr>
          <p:cNvPr name="AutoShape 42" id="42"/>
          <p:cNvSpPr/>
          <p:nvPr/>
        </p:nvSpPr>
        <p:spPr>
          <a:xfrm rot="0" flipH="false" flipV="false">
            <a:off x="8170493" y="4818613"/>
            <a:ext cx="2754451" cy="461624"/>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400">
                <a:solidFill>
                  <a:srgbClr val="00602B"/>
                </a:solidFill>
                <a:latin typeface="Roboto"/>
                <a:ea typeface="Roboto"/>
                <a:cs typeface="Roboto"/>
                <a:sym typeface="Roboto"/>
              </a:rPr>
              <a:t>Solution:</a:t>
            </a:r>
            <a:endParaRPr lang="en-US" sz="1100"/>
          </a:p>
        </p:txBody>
      </p:sp>
      <p:pic>
        <p:nvPicPr>
          <p:cNvPr name="Picture 43" id="43"/>
          <p:cNvPicPr>
            <a:picLocks noChangeAspect="true"/>
          </p:cNvPicPr>
          <p:nvPr/>
        </p:nvPicPr>
        <p:blipFill>
          <a:blip r:embed="rId16"/>
          <a:srcRect l="0" r="0" t="0" b="0"/>
          <a:stretch>
            <a:fillRect/>
          </a:stretch>
        </p:blipFill>
        <p:spPr>
          <a:xfrm rot="0" flipH="false" flipV="false">
            <a:off x="10763790" y="205297"/>
            <a:ext cx="921383" cy="929836"/>
          </a:xfrm>
          <a:prstGeom prst="rect">
            <a:avLst/>
          </a:prstGeom>
          <a:ln w="12700">
            <a:noFill/>
            <a:prstDash val="solid"/>
          </a:ln>
        </p:spPr>
      </p:pic>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1012" y="722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Merchants Profile</a:t>
            </a:r>
            <a:endParaRPr lang="en-US" sz="1100"/>
          </a:p>
        </p:txBody>
      </p:sp>
      <p:sp>
        <p:nvSpPr>
          <p:cNvPr name="AutoShape 4" id="4"/>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6" id="6"/>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470551" y="681495"/>
            <a:ext cx="6138619"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Business Type: Quick Service – F&amp;B</a:t>
            </a:r>
            <a:endParaRPr lang="en-US" sz="1100"/>
          </a:p>
        </p:txBody>
      </p:sp>
      <p:sp>
        <p:nvSpPr>
          <p:cNvPr name="AutoShape 8" id="8"/>
          <p:cNvSpPr/>
          <p:nvPr/>
        </p:nvSpPr>
        <p:spPr>
          <a:xfrm rot="0" flipH="false" flipV="false">
            <a:off x="112450" y="1035676"/>
            <a:ext cx="10470900" cy="656150"/>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2000">
                <a:solidFill>
                  <a:srgbClr val="EF8600"/>
                </a:solidFill>
                <a:latin typeface="Roboto"/>
                <a:ea typeface="Roboto"/>
                <a:cs typeface="Roboto"/>
                <a:sym typeface="Roboto"/>
              </a:rPr>
              <a:t>?</a:t>
            </a:r>
            <a:r>
              <a:rPr lang="en-US" b="false" i="false" strike="noStrike" u="none" sz="1400">
                <a:solidFill>
                  <a:srgbClr val="000000"/>
                </a:solidFill>
                <a:latin typeface="Roboto"/>
                <a:ea typeface="Roboto"/>
                <a:cs typeface="Roboto"/>
                <a:sym typeface="Roboto"/>
              </a:rPr>
              <a:t> Quick-service restaurants (QSR) provide customers with convenience, speed, and basic services at lower prices. Customer usually would need to pick up their food with que numbers with fewer employees </a:t>
            </a:r>
            <a:r>
              <a:rPr lang="en-US" b="false" i="true" strike="noStrike" u="none" sz="1400">
                <a:solidFill>
                  <a:srgbClr val="000000"/>
                </a:solidFill>
                <a:latin typeface="Roboto"/>
                <a:ea typeface="Roboto"/>
                <a:cs typeface="Roboto"/>
                <a:sym typeface="Roboto"/>
              </a:rPr>
              <a:t>(only behind kitchen &amp; cashier).</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00000"/>
              </a:lnSpc>
            </a:pPr>
            <a:r>
              <a:rPr lang="en-US" b="false" i="false" strike="noStrike" u="none" sz="1400">
                <a:solidFill>
                  <a:srgbClr val="000000"/>
                </a:solidFill>
                <a:latin typeface="Arial"/>
                <a:ea typeface="Arial"/>
                <a:cs typeface="Arial"/>
                <a:sym typeface="Arial"/>
              </a:rPr>
              <a:t> </a:t>
            </a:r>
          </a:p>
        </p:txBody>
      </p:sp>
      <p:sp>
        <p:nvSpPr>
          <p:cNvPr name="AutoShape 9" id="9"/>
          <p:cNvSpPr/>
          <p:nvPr/>
        </p:nvSpPr>
        <p:spPr>
          <a:xfrm rot="0" flipH="false" flipV="false">
            <a:off x="-412344" y="1956757"/>
            <a:ext cx="4621388" cy="1297663"/>
          </a:xfrm>
          <a:prstGeom prst="rect">
            <a:avLst/>
          </a:prstGeom>
          <a:noFill/>
          <a:ln w="12700">
            <a:noFill/>
            <a:prstDash val="solid"/>
          </a:ln>
        </p:spPr>
        <p:txBody>
          <a:bodyPr anchor="ctr" rtlCol="false" lIns="25400" rIns="25400" tIns="25400" bIns="25400"/>
          <a:lstStyle/>
          <a:p>
            <a:pPr algn="l" indent="0" marL="609600">
              <a:lnSpc>
                <a:spcPct val="150000"/>
              </a:lnSpc>
              <a:defRPr/>
            </a:pPr>
            <a:r>
              <a:rPr lang="en-US" b="true" i="false" strike="noStrike" u="none" sz="1400">
                <a:solidFill>
                  <a:srgbClr val="FF0000"/>
                </a:solidFill>
                <a:latin typeface="Roboto"/>
                <a:ea typeface="Roboto"/>
                <a:cs typeface="Roboto"/>
                <a:sym typeface="Roboto"/>
              </a:rPr>
              <a:t>Pain Points:</a:t>
            </a:r>
            <a:endParaRPr lang="en-US" sz="1100"/>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Long queue, long waiting times; potential loss of sale</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Low manpower, rapid-fire orders</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Difficulty tracking inventory</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Not collecting customers data</a:t>
            </a:r>
          </a:p>
        </p:txBody>
      </p:sp>
      <p:pic>
        <p:nvPicPr>
          <p:cNvPr name="Picture 10" id="10"/>
          <p:cNvPicPr>
            <a:picLocks noChangeAspect="true"/>
          </p:cNvPicPr>
          <p:nvPr/>
        </p:nvPicPr>
        <p:blipFill>
          <a:blip r:embed="rId4"/>
          <a:stretch>
            <a:fillRect/>
          </a:stretch>
        </p:blipFill>
        <p:spPr>
          <a:xfrm rot="0" flipH="false" flipV="false">
            <a:off x="1067916" y="3485396"/>
            <a:ext cx="2295426"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11" id="11"/>
          <p:cNvSpPr/>
          <p:nvPr/>
        </p:nvSpPr>
        <p:spPr>
          <a:xfrm rot="0" flipH="false" flipV="false">
            <a:off x="855010" y="3441642"/>
            <a:ext cx="2754451" cy="461624"/>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400">
                <a:solidFill>
                  <a:srgbClr val="EB6101"/>
                </a:solidFill>
                <a:latin typeface="Roboto"/>
                <a:ea typeface="Roboto"/>
                <a:cs typeface="Roboto"/>
                <a:sym typeface="Roboto"/>
              </a:rPr>
              <a:t>Run</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FFAB40"/>
                </a:solidFill>
                <a:latin typeface="Roboto"/>
                <a:ea typeface="Roboto"/>
                <a:cs typeface="Roboto"/>
                <a:sym typeface="Roboto"/>
              </a:rPr>
              <a:t>Excellent Operations</a:t>
            </a:r>
            <a:endParaRPr lang="en-US" sz="1100"/>
          </a:p>
        </p:txBody>
      </p:sp>
      <p:sp>
        <p:nvSpPr>
          <p:cNvPr name="AutoShape 12" id="12"/>
          <p:cNvSpPr/>
          <p:nvPr/>
        </p:nvSpPr>
        <p:spPr>
          <a:xfrm rot="0" flipH="false" flipV="false">
            <a:off x="112450" y="3916682"/>
            <a:ext cx="2754451"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Software Plan</a:t>
            </a:r>
            <a:r>
              <a:rPr lang="en-US" b="false" i="false" strike="noStrike" u="none" sz="1200">
                <a:solidFill>
                  <a:srgbClr val="EB6101"/>
                </a:solidFill>
                <a:latin typeface="Roboto"/>
                <a:ea typeface="Roboto"/>
                <a:cs typeface="Roboto"/>
                <a:sym typeface="Roboto"/>
              </a:rPr>
              <a:t>: </a:t>
            </a:r>
            <a:r>
              <a:rPr lang="en-US" b="false" i="false" strike="noStrike" u="none" sz="1000">
                <a:solidFill>
                  <a:srgbClr val="000000"/>
                </a:solidFill>
                <a:latin typeface="Roboto"/>
                <a:ea typeface="Roboto"/>
                <a:cs typeface="Roboto"/>
                <a:sym typeface="Roboto"/>
              </a:rPr>
              <a:t>Advance Plan</a:t>
            </a:r>
            <a:endParaRPr lang="en-US" sz="1100"/>
          </a:p>
        </p:txBody>
      </p:sp>
      <p:sp>
        <p:nvSpPr>
          <p:cNvPr name="AutoShape 13" id="13"/>
          <p:cNvSpPr/>
          <p:nvPr/>
        </p:nvSpPr>
        <p:spPr>
          <a:xfrm rot="0" flipH="false" flipV="false">
            <a:off x="112450" y="4207665"/>
            <a:ext cx="2754451"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Hardware Setup</a:t>
            </a:r>
            <a:r>
              <a:rPr lang="en-US" b="false" i="false" strike="noStrike" u="none" sz="1200">
                <a:solidFill>
                  <a:srgbClr val="EB6101"/>
                </a:solidFill>
                <a:latin typeface="Roboto"/>
                <a:ea typeface="Roboto"/>
                <a:cs typeface="Roboto"/>
                <a:sym typeface="Roboto"/>
              </a:rPr>
              <a:t>:</a:t>
            </a:r>
            <a:endParaRPr lang="en-US" sz="1100"/>
          </a:p>
        </p:txBody>
      </p:sp>
      <p:grpSp>
        <p:nvGrpSpPr>
          <p:cNvPr name="Group 14" id="14"/>
          <p:cNvGrpSpPr/>
          <p:nvPr/>
        </p:nvGrpSpPr>
        <p:grpSpPr>
          <a:xfrm>
            <a:off x="126356" y="4707549"/>
            <a:ext cx="3287172" cy="1845306"/>
            <a:chOff x="126356" y="4707549"/>
            <a:chExt cx="3287172" cy="1845306"/>
          </a:xfrm>
        </p:grpSpPr>
        <p:sp>
          <p:nvSpPr>
            <p:cNvPr name="AutoShape 15" id="15"/>
            <p:cNvSpPr/>
            <p:nvPr/>
          </p:nvSpPr>
          <p:spPr>
            <a:xfrm rot="0" flipH="false" flipV="false">
              <a:off x="594939" y="6302113"/>
              <a:ext cx="700794"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Router</a:t>
              </a:r>
              <a:endParaRPr lang="en-US" sz="1100"/>
            </a:p>
          </p:txBody>
        </p:sp>
        <p:grpSp>
          <p:nvGrpSpPr>
            <p:cNvPr name="Group 16" id="16"/>
            <p:cNvGrpSpPr/>
            <p:nvPr/>
          </p:nvGrpSpPr>
          <p:grpSpPr>
            <a:xfrm>
              <a:off x="126356" y="4707549"/>
              <a:ext cx="3287172" cy="1597956"/>
              <a:chOff x="126356" y="4707549"/>
              <a:chExt cx="3287172" cy="1597956"/>
            </a:xfrm>
          </p:grpSpPr>
          <p:pic>
            <p:nvPicPr>
              <p:cNvPr name="Picture 17" id="17"/>
              <p:cNvPicPr>
                <a:picLocks noChangeAspect="true"/>
              </p:cNvPicPr>
              <p:nvPr/>
            </p:nvPicPr>
            <p:blipFill>
              <a:blip r:embed="rId5"/>
              <a:srcRect l="0" r="0" t="0" b="0"/>
              <a:stretch>
                <a:fillRect/>
              </a:stretch>
            </p:blipFill>
            <p:spPr>
              <a:xfrm rot="0" flipH="false" flipV="false">
                <a:off x="194424" y="4907383"/>
                <a:ext cx="589178" cy="58917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18" id="18"/>
              <p:cNvSpPr/>
              <p:nvPr/>
            </p:nvSpPr>
            <p:spPr>
              <a:xfrm rot="0" flipH="false" flipV="false">
                <a:off x="126356" y="5471349"/>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Sunmi D3 Pro</a:t>
                </a:r>
                <a:endParaRPr lang="en-US" sz="1100"/>
              </a:p>
            </p:txBody>
          </p:sp>
          <p:pic>
            <p:nvPicPr>
              <p:cNvPr name="Picture 19" id="19"/>
              <p:cNvPicPr>
                <a:picLocks noChangeAspect="true"/>
              </p:cNvPicPr>
              <p:nvPr/>
            </p:nvPicPr>
            <p:blipFill>
              <a:blip r:embed="rId6"/>
              <a:srcRect l="28971" r="26690" t="27784" b="28441"/>
              <a:stretch>
                <a:fillRect/>
              </a:stretch>
            </p:blipFill>
            <p:spPr>
              <a:xfrm rot="0" flipH="false" flipV="false">
                <a:off x="2442051" y="4980955"/>
                <a:ext cx="784751" cy="433878"/>
              </a:xfrm>
              <a:prstGeom prst="rect">
                <a:avLst/>
              </a:prstGeom>
              <a:ln w="12700">
                <a:noFill/>
                <a:prstDash val="solid"/>
              </a:ln>
            </p:spPr>
          </p:pic>
          <p:sp>
            <p:nvSpPr>
              <p:cNvPr name="AutoShape 20" id="20"/>
              <p:cNvSpPr/>
              <p:nvPr/>
            </p:nvSpPr>
            <p:spPr>
              <a:xfrm rot="0" flipH="false" flipV="false">
                <a:off x="2459091" y="5429856"/>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Cash drawer</a:t>
                </a:r>
                <a:endParaRPr lang="en-US" sz="1100"/>
              </a:p>
            </p:txBody>
          </p:sp>
          <p:pic>
            <p:nvPicPr>
              <p:cNvPr name="Picture 21" id="21"/>
              <p:cNvPicPr>
                <a:picLocks noChangeAspect="true"/>
              </p:cNvPicPr>
              <p:nvPr/>
            </p:nvPicPr>
            <p:blipFill>
              <a:blip r:embed="rId7"/>
              <a:srcRect l="33816" r="34387" t="24875" b="23184"/>
              <a:stretch>
                <a:fillRect/>
              </a:stretch>
            </p:blipFill>
            <p:spPr>
              <a:xfrm rot="0" flipH="false" flipV="false">
                <a:off x="1366743" y="4950431"/>
                <a:ext cx="555389" cy="508038"/>
              </a:xfrm>
              <a:prstGeom prst="rect">
                <a:avLst/>
              </a:prstGeom>
              <a:ln w="12700">
                <a:noFill/>
                <a:prstDash val="solid"/>
              </a:ln>
            </p:spPr>
          </p:pic>
          <p:sp>
            <p:nvSpPr>
              <p:cNvPr name="AutoShape 22" id="22"/>
              <p:cNvSpPr/>
              <p:nvPr/>
            </p:nvSpPr>
            <p:spPr>
              <a:xfrm rot="0" flipH="false" flipV="false">
                <a:off x="1139984" y="5456085"/>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Receipt Printer</a:t>
                </a:r>
                <a:endParaRPr lang="en-US" sz="1100"/>
              </a:p>
            </p:txBody>
          </p:sp>
          <p:cxnSp>
            <p:nvCxnSpPr>
              <p:cNvPr name="Connector 23" id="23"/>
              <p:cNvCxnSpPr/>
              <p:nvPr/>
            </p:nvCxnSpPr>
            <p:spPr>
              <a:xfrm rot="0" flipH="false" flipV="false">
                <a:off x="783602" y="5201972"/>
                <a:ext cx="583141" cy="2478"/>
              </a:xfrm>
              <a:prstGeom prst="straightConnector1">
                <a:avLst/>
              </a:prstGeom>
              <a:noFill/>
              <a:ln w="12700" cap="flat">
                <a:solidFill>
                  <a:srgbClr val="000000">
                    <a:alpha val="100000"/>
                  </a:srgbClr>
                </a:solidFill>
                <a:prstDash val="solid"/>
                <a:headEnd type="none" w="med" len="med"/>
                <a:tailEnd type="triangle" w="med" len="med"/>
              </a:ln>
            </p:spPr>
          </p:cxnSp>
          <p:cxnSp>
            <p:nvCxnSpPr>
              <p:cNvPr name="Connector 24" id="24"/>
              <p:cNvCxnSpPr/>
              <p:nvPr/>
            </p:nvCxnSpPr>
            <p:spPr>
              <a:xfrm rot="0" flipH="false" flipV="true">
                <a:off x="1922132" y="5197894"/>
                <a:ext cx="519919" cy="6556"/>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25" id="25"/>
              <p:cNvSpPr/>
              <p:nvPr/>
            </p:nvSpPr>
            <p:spPr>
              <a:xfrm rot="0" flipH="false" flipV="false">
                <a:off x="657738" y="4894642"/>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sp>
            <p:nvSpPr>
              <p:cNvPr name="AutoShape 26" id="26"/>
              <p:cNvSpPr/>
              <p:nvPr/>
            </p:nvSpPr>
            <p:spPr>
              <a:xfrm rot="0" flipH="false" flipV="false">
                <a:off x="1780012" y="4889323"/>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RJ11 Connection</a:t>
                </a:r>
                <a:endParaRPr lang="en-US" sz="1100"/>
              </a:p>
            </p:txBody>
          </p:sp>
          <p:pic>
            <p:nvPicPr>
              <p:cNvPr name="Picture 27" id="27"/>
              <p:cNvPicPr>
                <a:picLocks noChangeAspect="true"/>
              </p:cNvPicPr>
              <p:nvPr/>
            </p:nvPicPr>
            <p:blipFill>
              <a:blip r:embed="rId8"/>
              <a:srcRect l="0" r="0" t="0" b="0"/>
              <a:stretch>
                <a:fillRect/>
              </a:stretch>
            </p:blipFill>
            <p:spPr>
              <a:xfrm rot="0" flipH="false" flipV="false">
                <a:off x="2659720" y="4742669"/>
                <a:ext cx="522374" cy="329427"/>
              </a:xfrm>
              <a:prstGeom prst="ellipse">
                <a:avLst/>
              </a:prstGeom>
              <a:ln w="12700">
                <a:solidFill>
                  <a:srgbClr val="FF0000">
                    <a:alpha val="100000"/>
                  </a:srgbClr>
                </a:solidFill>
                <a:prstDash val="solid"/>
              </a:ln>
            </p:spPr>
          </p:pic>
          <p:pic>
            <p:nvPicPr>
              <p:cNvPr name="Picture 28" id="28"/>
              <p:cNvPicPr>
                <a:picLocks noChangeAspect="true"/>
              </p:cNvPicPr>
              <p:nvPr/>
            </p:nvPicPr>
            <p:blipFill>
              <a:blip r:embed="rId9"/>
              <a:srcRect l="0" r="0" t="0" b="0"/>
              <a:stretch>
                <a:fillRect/>
              </a:stretch>
            </p:blipFill>
            <p:spPr>
              <a:xfrm rot="0" flipH="false" flipV="false">
                <a:off x="1563742" y="4707549"/>
                <a:ext cx="455981" cy="279962"/>
              </a:xfrm>
              <a:prstGeom prst="ellipse">
                <a:avLst/>
              </a:prstGeom>
              <a:ln w="12700">
                <a:solidFill>
                  <a:srgbClr val="FF0000">
                    <a:alpha val="100000"/>
                  </a:srgbClr>
                </a:solidFill>
                <a:prstDash val="solid"/>
              </a:ln>
            </p:spPr>
          </p:pic>
          <p:pic>
            <p:nvPicPr>
              <p:cNvPr name="Picture 29" id="29"/>
              <p:cNvPicPr>
                <a:picLocks noChangeAspect="true"/>
              </p:cNvPicPr>
              <p:nvPr/>
            </p:nvPicPr>
            <p:blipFill>
              <a:blip r:embed="rId10"/>
              <a:srcRect l="30771" r="30615" t="23981" b="21619"/>
              <a:stretch>
                <a:fillRect/>
              </a:stretch>
            </p:blipFill>
            <p:spPr>
              <a:xfrm rot="0" flipH="false" flipV="false">
                <a:off x="658308" y="5836769"/>
                <a:ext cx="594125" cy="468736"/>
              </a:xfrm>
              <a:prstGeom prst="rect">
                <a:avLst/>
              </a:prstGeom>
              <a:ln w="12700">
                <a:noFill/>
                <a:prstDash val="solid"/>
              </a:ln>
            </p:spPr>
          </p:pic>
          <p:pic>
            <p:nvPicPr>
              <p:cNvPr name="Picture 30" id="30"/>
              <p:cNvPicPr>
                <a:picLocks noChangeAspect="true"/>
              </p:cNvPicPr>
              <p:nvPr/>
            </p:nvPicPr>
            <p:blipFill>
              <a:blip r:embed="rId11"/>
              <a:srcRect l="0" r="0" t="0" b="0"/>
              <a:stretch>
                <a:fillRect/>
              </a:stretch>
            </p:blipFill>
            <p:spPr>
              <a:xfrm rot="0" flipH="false" flipV="false">
                <a:off x="898763" y="5620385"/>
                <a:ext cx="203200" cy="203200"/>
              </a:xfrm>
              <a:prstGeom prst="rect">
                <a:avLst/>
              </a:prstGeom>
              <a:ln w="12700">
                <a:noFill/>
                <a:prstDash val="solid"/>
              </a:ln>
            </p:spPr>
          </p:pic>
        </p:grpSp>
      </p:grpSp>
      <p:sp>
        <p:nvSpPr>
          <p:cNvPr name="AutoShape 31" id="31"/>
          <p:cNvSpPr/>
          <p:nvPr/>
        </p:nvSpPr>
        <p:spPr>
          <a:xfrm rot="0" flipH="false" flipV="false">
            <a:off x="194425" y="4503489"/>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Counter</a:t>
            </a:r>
            <a:endParaRPr lang="en-US" sz="1100"/>
          </a:p>
        </p:txBody>
      </p:sp>
      <p:sp>
        <p:nvSpPr>
          <p:cNvPr name="AutoShape 32" id="32"/>
          <p:cNvSpPr/>
          <p:nvPr/>
        </p:nvSpPr>
        <p:spPr>
          <a:xfrm rot="0" flipH="false" flipV="false">
            <a:off x="3352451" y="4507587"/>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Kitchen:</a:t>
            </a:r>
            <a:endParaRPr lang="en-US" sz="1100"/>
          </a:p>
        </p:txBody>
      </p:sp>
      <p:pic>
        <p:nvPicPr>
          <p:cNvPr name="Picture 33" id="33"/>
          <p:cNvPicPr>
            <a:picLocks noChangeAspect="true"/>
          </p:cNvPicPr>
          <p:nvPr/>
        </p:nvPicPr>
        <p:blipFill>
          <a:blip r:embed="rId7"/>
          <a:srcRect l="33815" r="34387" t="24875" b="23184"/>
          <a:stretch>
            <a:fillRect/>
          </a:stretch>
        </p:blipFill>
        <p:spPr>
          <a:xfrm rot="0" flipH="false" flipV="false">
            <a:off x="3917931" y="4850350"/>
            <a:ext cx="555389" cy="508038"/>
          </a:xfrm>
          <a:prstGeom prst="rect">
            <a:avLst/>
          </a:prstGeom>
          <a:ln w="12700">
            <a:noFill/>
            <a:prstDash val="solid"/>
          </a:ln>
        </p:spPr>
      </p:pic>
      <p:sp>
        <p:nvSpPr>
          <p:cNvPr name="AutoShape 34" id="34"/>
          <p:cNvSpPr/>
          <p:nvPr/>
        </p:nvSpPr>
        <p:spPr>
          <a:xfrm rot="0" flipH="false" flipV="false">
            <a:off x="3713503" y="4626705"/>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Kitchen Printer</a:t>
            </a:r>
            <a:endParaRPr lang="en-US" sz="1100"/>
          </a:p>
        </p:txBody>
      </p:sp>
      <p:cxnSp>
        <p:nvCxnSpPr>
          <p:cNvPr name="Connector 35" id="35"/>
          <p:cNvCxnSpPr/>
          <p:nvPr/>
        </p:nvCxnSpPr>
        <p:spPr>
          <a:xfrm rot="5400000" flipH="false" flipV="false">
            <a:off x="2367656" y="4243166"/>
            <a:ext cx="712749" cy="2943193"/>
          </a:xfrm>
          <a:prstGeom prst="bentConnector2">
            <a:avLst/>
          </a:prstGeom>
          <a:noFill/>
          <a:ln w="12700" cap="flat">
            <a:solidFill>
              <a:srgbClr val="000000">
                <a:alpha val="100000"/>
              </a:srgbClr>
            </a:solidFill>
            <a:prstDash val="solid"/>
            <a:headEnd type="none" w="med" len="med"/>
            <a:tailEnd type="triangle" w="med" len="med"/>
          </a:ln>
        </p:spPr>
      </p:cxnSp>
      <p:pic>
        <p:nvPicPr>
          <p:cNvPr name="Picture 36" id="36"/>
          <p:cNvPicPr>
            <a:picLocks noChangeAspect="true"/>
          </p:cNvPicPr>
          <p:nvPr/>
        </p:nvPicPr>
        <p:blipFill>
          <a:blip r:embed="rId12"/>
          <a:srcRect l="-1520" r="1520" t="3672" b="6536"/>
          <a:stretch>
            <a:fillRect/>
          </a:stretch>
        </p:blipFill>
        <p:spPr>
          <a:xfrm rot="0" flipH="false" flipV="false">
            <a:off x="3979267" y="5729265"/>
            <a:ext cx="494053" cy="364310"/>
          </a:xfrm>
          <a:prstGeom prst="ellipse">
            <a:avLst/>
          </a:prstGeom>
          <a:ln w="12700">
            <a:solidFill>
              <a:srgbClr val="FF0000">
                <a:alpha val="100000"/>
              </a:srgbClr>
            </a:solidFill>
            <a:prstDash val="solid"/>
          </a:ln>
        </p:spPr>
      </p:pic>
      <p:sp>
        <p:nvSpPr>
          <p:cNvPr name="AutoShape 37" id="37"/>
          <p:cNvSpPr/>
          <p:nvPr/>
        </p:nvSpPr>
        <p:spPr>
          <a:xfrm rot="0" flipH="false" flipV="false">
            <a:off x="2487632" y="5780446"/>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LAN &gt; LAN Connection</a:t>
            </a:r>
            <a:endParaRPr lang="en-US" sz="1100"/>
          </a:p>
        </p:txBody>
      </p:sp>
      <p:grpSp>
        <p:nvGrpSpPr>
          <p:cNvPr name="Group 38" id="38"/>
          <p:cNvGrpSpPr/>
          <p:nvPr/>
        </p:nvGrpSpPr>
        <p:grpSpPr>
          <a:xfrm>
            <a:off x="5375199" y="3441007"/>
            <a:ext cx="2754451" cy="446126"/>
            <a:chOff x="5375199" y="3441007"/>
            <a:chExt cx="2754451" cy="446126"/>
          </a:xfrm>
        </p:grpSpPr>
        <p:pic>
          <p:nvPicPr>
            <p:cNvPr name="Picture 39" id="39"/>
            <p:cNvPicPr>
              <a:picLocks noChangeAspect="true"/>
            </p:cNvPicPr>
            <p:nvPr/>
          </p:nvPicPr>
          <p:blipFill>
            <a:blip r:embed="rId13"/>
            <a:stretch>
              <a:fillRect/>
            </a:stretch>
          </p:blipFill>
          <p:spPr>
            <a:xfrm rot="0" flipH="false" flipV="false">
              <a:off x="5380086" y="3496708"/>
              <a:ext cx="2697607" cy="369688"/>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40" id="40"/>
            <p:cNvSpPr/>
            <p:nvPr/>
          </p:nvSpPr>
          <p:spPr>
            <a:xfrm rot="0" flipH="false" flipV="false">
              <a:off x="5375199" y="3441007"/>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135CE0"/>
                  </a:solidFill>
                  <a:latin typeface="Roboto"/>
                  <a:ea typeface="Roboto"/>
                  <a:cs typeface="Roboto"/>
                  <a:sym typeface="Roboto"/>
                </a:rPr>
                <a:t>Know</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00B0F0"/>
                  </a:solidFill>
                  <a:latin typeface="Roboto"/>
                  <a:ea typeface="Roboto"/>
                  <a:cs typeface="Roboto"/>
                  <a:sym typeface="Roboto"/>
                </a:rPr>
                <a:t>Your Customers</a:t>
              </a:r>
              <a:endParaRPr lang="en-US" sz="1100"/>
            </a:p>
          </p:txBody>
        </p:sp>
      </p:grpSp>
      <p:sp>
        <p:nvSpPr>
          <p:cNvPr name="AutoShape 41" id="41"/>
          <p:cNvSpPr/>
          <p:nvPr/>
        </p:nvSpPr>
        <p:spPr>
          <a:xfrm rot="0" flipH="false" flipV="false">
            <a:off x="5579257" y="4880186"/>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42" id="42"/>
          <p:cNvSpPr/>
          <p:nvPr/>
        </p:nvSpPr>
        <p:spPr>
          <a:xfrm rot="0" flipH="false" flipV="false">
            <a:off x="6657577" y="4843056"/>
            <a:ext cx="105150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pic>
        <p:nvPicPr>
          <p:cNvPr name="Picture 43" id="43"/>
          <p:cNvPicPr>
            <a:picLocks noChangeAspect="true"/>
          </p:cNvPicPr>
          <p:nvPr/>
        </p:nvPicPr>
        <p:blipFill>
          <a:blip r:embed="rId14"/>
          <a:srcRect l="0" r="0" t="0" b="0"/>
          <a:stretch>
            <a:fillRect/>
          </a:stretch>
        </p:blipFill>
        <p:spPr>
          <a:xfrm rot="0" flipH="false" flipV="false">
            <a:off x="6961304" y="4445001"/>
            <a:ext cx="324634" cy="405421"/>
          </a:xfrm>
          <a:prstGeom prst="rect">
            <a:avLst/>
          </a:prstGeom>
          <a:ln w="12700">
            <a:noFill/>
            <a:prstDash val="solid"/>
          </a:ln>
        </p:spPr>
      </p:pic>
      <p:pic>
        <p:nvPicPr>
          <p:cNvPr name="Picture 44" id="44"/>
          <p:cNvPicPr>
            <a:picLocks noChangeAspect="true"/>
          </p:cNvPicPr>
          <p:nvPr/>
        </p:nvPicPr>
        <p:blipFill>
          <a:blip r:embed="rId15"/>
          <a:srcRect l="0" r="0" t="0" b="0"/>
          <a:stretch>
            <a:fillRect/>
          </a:stretch>
        </p:blipFill>
        <p:spPr>
          <a:xfrm rot="0" flipH="false" flipV="false">
            <a:off x="5993967" y="4352194"/>
            <a:ext cx="517767" cy="511971"/>
          </a:xfrm>
          <a:prstGeom prst="rect">
            <a:avLst/>
          </a:prstGeom>
          <a:ln w="12700">
            <a:noFill/>
            <a:prstDash val="solid"/>
          </a:ln>
        </p:spPr>
      </p:pic>
      <p:pic>
        <p:nvPicPr>
          <p:cNvPr name="Picture 45" id="45"/>
          <p:cNvPicPr>
            <a:picLocks noChangeAspect="true"/>
          </p:cNvPicPr>
          <p:nvPr/>
        </p:nvPicPr>
        <p:blipFill>
          <a:blip r:embed="rId16"/>
          <a:stretch>
            <a:fillRect/>
          </a:stretch>
        </p:blipFill>
        <p:spPr>
          <a:xfrm rot="0" flipH="false" flipV="false">
            <a:off x="8874895" y="3485396"/>
            <a:ext cx="2697607"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46" id="46"/>
          <p:cNvSpPr/>
          <p:nvPr/>
        </p:nvSpPr>
        <p:spPr>
          <a:xfrm rot="0" flipH="false" flipV="false">
            <a:off x="8818051" y="3429000"/>
            <a:ext cx="2754451"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Roboto"/>
                <a:ea typeface="Roboto"/>
                <a:cs typeface="Roboto"/>
                <a:sym typeface="Roboto"/>
              </a:rPr>
              <a:t>Get</a:t>
            </a:r>
            <a:r>
              <a:rPr lang="en-US" b="true" i="false" strike="noStrike" u="none" sz="1600">
                <a:solidFill>
                  <a:srgbClr val="25CF7A"/>
                </a:solidFill>
                <a:latin typeface="Roboto"/>
                <a:ea typeface="Roboto"/>
                <a:cs typeface="Roboto"/>
                <a:sym typeface="Roboto"/>
              </a:rPr>
              <a:t> </a:t>
            </a:r>
            <a:r>
              <a:rPr lang="en-US" b="true" i="false" strike="noStrike" u="none" sz="1400">
                <a:solidFill>
                  <a:srgbClr val="00BC4E"/>
                </a:solidFill>
                <a:latin typeface="Roboto"/>
                <a:ea typeface="Roboto"/>
                <a:cs typeface="Roboto"/>
                <a:sym typeface="Roboto"/>
              </a:rPr>
              <a:t>Customers Returning </a:t>
            </a:r>
            <a:endParaRPr lang="en-US" sz="1100"/>
          </a:p>
        </p:txBody>
      </p:sp>
      <p:sp>
        <p:nvSpPr>
          <p:cNvPr name="AutoShape 47" id="47"/>
          <p:cNvSpPr/>
          <p:nvPr/>
        </p:nvSpPr>
        <p:spPr>
          <a:xfrm rot="0" flipH="false" flipV="false">
            <a:off x="10190564" y="5082439"/>
            <a:ext cx="1467639"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 Trackable Promotions </a:t>
            </a:r>
            <a:endParaRPr lang="en-US" sz="1100"/>
          </a:p>
        </p:txBody>
      </p:sp>
      <p:sp>
        <p:nvSpPr>
          <p:cNvPr name="AutoShape 48" id="48"/>
          <p:cNvSpPr/>
          <p:nvPr/>
        </p:nvSpPr>
        <p:spPr>
          <a:xfrm rot="0" flipH="false" flipV="false">
            <a:off x="8381033" y="5082439"/>
            <a:ext cx="1220445"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Engage</a:t>
            </a:r>
            <a:endParaRPr lang="en-US" sz="1100"/>
          </a:p>
        </p:txBody>
      </p:sp>
      <p:pic>
        <p:nvPicPr>
          <p:cNvPr name="Picture 49" id="49"/>
          <p:cNvPicPr>
            <a:picLocks noChangeAspect="true"/>
          </p:cNvPicPr>
          <p:nvPr/>
        </p:nvPicPr>
        <p:blipFill>
          <a:blip r:embed="rId17"/>
          <a:srcRect l="0" r="0" t="0" b="0"/>
          <a:stretch>
            <a:fillRect/>
          </a:stretch>
        </p:blipFill>
        <p:spPr>
          <a:xfrm rot="0" flipH="false" flipV="false">
            <a:off x="10591234" y="4584623"/>
            <a:ext cx="539009" cy="399117"/>
          </a:xfrm>
          <a:prstGeom prst="rect">
            <a:avLst/>
          </a:prstGeom>
          <a:ln w="12700">
            <a:noFill/>
            <a:prstDash val="solid"/>
          </a:ln>
        </p:spPr>
      </p:pic>
      <p:pic>
        <p:nvPicPr>
          <p:cNvPr name="Picture 50" id="50"/>
          <p:cNvPicPr>
            <a:picLocks noChangeAspect="true"/>
          </p:cNvPicPr>
          <p:nvPr/>
        </p:nvPicPr>
        <p:blipFill>
          <a:blip r:embed="rId18"/>
          <a:srcRect l="0" r="0" t="0" b="0"/>
          <a:stretch>
            <a:fillRect/>
          </a:stretch>
        </p:blipFill>
        <p:spPr>
          <a:xfrm rot="0" flipH="false" flipV="false">
            <a:off x="8829003" y="4714152"/>
            <a:ext cx="324639" cy="323954"/>
          </a:xfrm>
          <a:prstGeom prst="rect">
            <a:avLst/>
          </a:prstGeom>
          <a:ln w="12700">
            <a:noFill/>
            <a:prstDash val="solid"/>
          </a:ln>
        </p:spPr>
      </p:pic>
      <p:sp>
        <p:nvSpPr>
          <p:cNvPr name="AutoShape 51" id="51"/>
          <p:cNvSpPr/>
          <p:nvPr/>
        </p:nvSpPr>
        <p:spPr>
          <a:xfrm rot="0" flipH="false" flipV="false">
            <a:off x="9347094" y="5074379"/>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52" id="52"/>
          <p:cNvPicPr>
            <a:picLocks noChangeAspect="true"/>
          </p:cNvPicPr>
          <p:nvPr/>
        </p:nvPicPr>
        <p:blipFill>
          <a:blip r:embed="rId19"/>
          <a:srcRect l="0" r="0" t="0" b="0"/>
          <a:stretch>
            <a:fillRect/>
          </a:stretch>
        </p:blipFill>
        <p:spPr>
          <a:xfrm rot="0" flipH="false" flipV="false">
            <a:off x="9517516" y="4492619"/>
            <a:ext cx="791658" cy="772761"/>
          </a:xfrm>
          <a:prstGeom prst="rect">
            <a:avLst/>
          </a:prstGeom>
          <a:ln w="12700">
            <a:noFill/>
            <a:prstDash val="solid"/>
          </a:ln>
        </p:spPr>
      </p:pic>
      <p:cxnSp>
        <p:nvCxnSpPr>
          <p:cNvPr name="Connector 53" id="53"/>
          <p:cNvCxnSpPr/>
          <p:nvPr/>
        </p:nvCxnSpPr>
        <p:spPr>
          <a:xfrm rot="0" flipH="false" flipV="false">
            <a:off x="4977727" y="3524874"/>
            <a:ext cx="0" cy="2705145"/>
          </a:xfrm>
          <a:prstGeom prst="straightConnector1">
            <a:avLst/>
          </a:prstGeom>
          <a:noFill/>
          <a:ln w="12700" cap="flat">
            <a:solidFill>
              <a:srgbClr val="0094A3">
                <a:alpha val="100000"/>
              </a:srgbClr>
            </a:solidFill>
            <a:prstDash val="solid"/>
            <a:headEnd type="none" w="med" len="med"/>
            <a:tailEnd type="none" w="med" len="med"/>
          </a:ln>
        </p:spPr>
      </p:cxnSp>
      <p:cxnSp>
        <p:nvCxnSpPr>
          <p:cNvPr name="Connector 54" id="54"/>
          <p:cNvCxnSpPr/>
          <p:nvPr/>
        </p:nvCxnSpPr>
        <p:spPr>
          <a:xfrm rot="0" flipH="false" flipV="false">
            <a:off x="8539446" y="3497777"/>
            <a:ext cx="0" cy="2705145"/>
          </a:xfrm>
          <a:prstGeom prst="straightConnector1">
            <a:avLst/>
          </a:prstGeom>
          <a:noFill/>
          <a:ln w="12700" cap="flat">
            <a:solidFill>
              <a:srgbClr val="0094A3">
                <a:alpha val="100000"/>
              </a:srgbClr>
            </a:solidFill>
            <a:prstDash val="solid"/>
            <a:headEnd type="none" w="med" len="med"/>
            <a:tailEnd type="none" w="med" len="med"/>
          </a:ln>
        </p:spPr>
      </p:cxnSp>
      <p:sp>
        <p:nvSpPr>
          <p:cNvPr name="AutoShape 55" id="55"/>
          <p:cNvSpPr/>
          <p:nvPr/>
        </p:nvSpPr>
        <p:spPr>
          <a:xfrm rot="0" flipH="false" flipV="false">
            <a:off x="4272418" y="6445340"/>
            <a:ext cx="4477966" cy="282106"/>
          </a:xfrm>
          <a:prstGeom prst="roundRect">
            <a:avLst>
              <a:gd name="adj" fmla="val 16667"/>
            </a:avLst>
          </a:prstGeom>
          <a:solidFill>
            <a:srgbClr val="FFFFFF">
              <a:alpha val="100000"/>
            </a:srgbClr>
          </a:solidFill>
          <a:ln w="12700" cmpd="sng" cap="flat">
            <a:solidFill>
              <a:srgbClr val="FF0000">
                <a:alpha val="100000"/>
              </a:srgbClr>
            </a:solidFill>
            <a:prstDash val="dash"/>
            <a:miter lim="8000000"/>
          </a:ln>
        </p:spPr>
        <p:txBody>
          <a:bodyPr anchor="ctr"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Solutions may vary based on the specific needs of each merchant</a:t>
            </a:r>
            <a:endParaRPr lang="en-US" sz="1100"/>
          </a:p>
        </p:txBody>
      </p:sp>
      <p:pic>
        <p:nvPicPr>
          <p:cNvPr name="Picture 56" id="56"/>
          <p:cNvPicPr>
            <a:picLocks noChangeAspect="true"/>
          </p:cNvPicPr>
          <p:nvPr/>
        </p:nvPicPr>
        <p:blipFill>
          <a:blip r:embed="rId20"/>
          <a:srcRect l="0" r="0" t="0" b="0"/>
          <a:stretch>
            <a:fillRect/>
          </a:stretch>
        </p:blipFill>
        <p:spPr>
          <a:xfrm rot="0" flipH="false" flipV="false">
            <a:off x="10763790" y="205297"/>
            <a:ext cx="921383" cy="929836"/>
          </a:xfrm>
          <a:prstGeom prst="rect">
            <a:avLst/>
          </a:prstGeom>
          <a:ln w="12700">
            <a:noFill/>
            <a:prstDash val="solid"/>
          </a:ln>
        </p:spPr>
      </p:pic>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1951012" y="595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Merchants Profile</a:t>
            </a:r>
            <a:endParaRPr lang="en-US" sz="1100"/>
          </a:p>
        </p:txBody>
      </p:sp>
      <p:sp>
        <p:nvSpPr>
          <p:cNvPr name="AutoShape 4" id="4"/>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5" id="5"/>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6" id="6"/>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7" id="7"/>
          <p:cNvSpPr/>
          <p:nvPr/>
        </p:nvSpPr>
        <p:spPr>
          <a:xfrm rot="0" flipH="false" flipV="false">
            <a:off x="-551186" y="690484"/>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Business Type: Restaurant – F&amp;B</a:t>
            </a:r>
            <a:endParaRPr lang="en-US" sz="1100"/>
          </a:p>
        </p:txBody>
      </p:sp>
      <p:sp>
        <p:nvSpPr>
          <p:cNvPr name="AutoShape 8" id="8"/>
          <p:cNvSpPr/>
          <p:nvPr/>
        </p:nvSpPr>
        <p:spPr>
          <a:xfrm rot="0" flipH="false" flipV="false">
            <a:off x="112450" y="1058884"/>
            <a:ext cx="10325100" cy="876300"/>
          </a:xfrm>
          <a:prstGeom prst="rect">
            <a:avLst/>
          </a:prstGeom>
          <a:noFill/>
          <a:ln w="12700">
            <a:noFill/>
            <a:prstDash val="solid"/>
          </a:ln>
        </p:spPr>
        <p:txBody>
          <a:bodyPr anchor="t" rtlCol="false" wrap="square" lIns="91440" rIns="91440" tIns="45720" bIns="45720">
            <a:spAutoFit/>
          </a:bodyPr>
          <a:lstStyle/>
          <a:p>
            <a:pPr algn="l" indent="0">
              <a:lnSpc>
                <a:spcPct val="150000"/>
              </a:lnSpc>
              <a:defRPr/>
            </a:pPr>
            <a:r>
              <a:rPr lang="en-US" b="false" i="false" strike="noStrike" u="none" sz="2000">
                <a:solidFill>
                  <a:srgbClr val="EF8600"/>
                </a:solidFill>
                <a:latin typeface="Roboto"/>
                <a:ea typeface="Roboto"/>
                <a:cs typeface="Roboto"/>
                <a:sym typeface="Roboto"/>
              </a:rPr>
              <a:t>?</a:t>
            </a:r>
            <a:r>
              <a:rPr lang="en-US" b="false" i="false" strike="noStrike" u="none" sz="1400">
                <a:solidFill>
                  <a:srgbClr val="EF8600"/>
                </a:solidFill>
                <a:latin typeface="Roboto"/>
                <a:ea typeface="Roboto"/>
                <a:cs typeface="Roboto"/>
                <a:sym typeface="Roboto"/>
              </a:rPr>
              <a:t> </a:t>
            </a:r>
            <a:r>
              <a:rPr lang="en-US" b="false" i="false" strike="noStrike" u="none" sz="1400">
                <a:solidFill>
                  <a:srgbClr val="000000"/>
                </a:solidFill>
                <a:latin typeface="Roboto"/>
                <a:ea typeface="Roboto"/>
                <a:cs typeface="Roboto"/>
                <a:sym typeface="Roboto"/>
              </a:rPr>
              <a:t>A restaurant is a place where usually customer service is vital to serve their customers. Food &amp; drinks are usually served to you at your table by a waiter or waitress. </a:t>
            </a:r>
            <a:endParaRPr lang="en-US" sz="1100"/>
          </a:p>
        </p:txBody>
      </p:sp>
      <p:sp>
        <p:nvSpPr>
          <p:cNvPr name="AutoShape 9" id="9"/>
          <p:cNvSpPr/>
          <p:nvPr/>
        </p:nvSpPr>
        <p:spPr>
          <a:xfrm rot="0" flipH="false" flipV="false">
            <a:off x="-425763" y="2005346"/>
            <a:ext cx="4622800" cy="1422400"/>
          </a:xfrm>
          <a:prstGeom prst="rect">
            <a:avLst/>
          </a:prstGeom>
          <a:noFill/>
          <a:ln w="12700">
            <a:noFill/>
            <a:prstDash val="solid"/>
          </a:ln>
        </p:spPr>
        <p:txBody>
          <a:bodyPr anchor="ctr" rtlCol="false" wrap="square" lIns="25400" rIns="25400" tIns="25400" bIns="25400">
            <a:spAutoFit/>
          </a:bodyPr>
          <a:lstStyle/>
          <a:p>
            <a:pPr algn="l" indent="0" marL="609600">
              <a:lnSpc>
                <a:spcPct val="150000"/>
              </a:lnSpc>
              <a:defRPr/>
            </a:pPr>
            <a:r>
              <a:rPr lang="en-US" b="true" i="false" strike="noStrike" u="none" sz="1400">
                <a:solidFill>
                  <a:srgbClr val="FF0000"/>
                </a:solidFill>
                <a:latin typeface="Roboto"/>
                <a:ea typeface="Roboto"/>
                <a:cs typeface="Roboto"/>
                <a:sym typeface="Roboto"/>
              </a:rPr>
              <a:t>Pain Points:</a:t>
            </a:r>
            <a:endParaRPr lang="en-US" sz="1100"/>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Difficulty handling rapid fire orders</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Messy sales tracking</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Difficulty tracking Inventory (multiple store)</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Lengthy process of collecting customers data</a:t>
            </a:r>
          </a:p>
        </p:txBody>
      </p:sp>
      <p:pic>
        <p:nvPicPr>
          <p:cNvPr name="Picture 10" id="10"/>
          <p:cNvPicPr>
            <a:picLocks noChangeAspect="true"/>
          </p:cNvPicPr>
          <p:nvPr/>
        </p:nvPicPr>
        <p:blipFill>
          <a:blip r:embed="rId4"/>
          <a:stretch>
            <a:fillRect/>
          </a:stretch>
        </p:blipFill>
        <p:spPr>
          <a:xfrm rot="0" flipH="false" flipV="false">
            <a:off x="1067916" y="3485396"/>
            <a:ext cx="2295426"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11" id="11"/>
          <p:cNvSpPr/>
          <p:nvPr/>
        </p:nvSpPr>
        <p:spPr>
          <a:xfrm rot="0" flipH="false" flipV="false">
            <a:off x="855010" y="3441642"/>
            <a:ext cx="2754451" cy="461624"/>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400">
                <a:solidFill>
                  <a:srgbClr val="EB6101"/>
                </a:solidFill>
                <a:latin typeface="Roboto"/>
                <a:ea typeface="Roboto"/>
                <a:cs typeface="Roboto"/>
                <a:sym typeface="Roboto"/>
              </a:rPr>
              <a:t>Run</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FFAB40"/>
                </a:solidFill>
                <a:latin typeface="Roboto"/>
                <a:ea typeface="Roboto"/>
                <a:cs typeface="Roboto"/>
                <a:sym typeface="Roboto"/>
              </a:rPr>
              <a:t>Excellent Operations</a:t>
            </a:r>
            <a:endParaRPr lang="en-US" sz="1100"/>
          </a:p>
        </p:txBody>
      </p:sp>
      <p:sp>
        <p:nvSpPr>
          <p:cNvPr name="AutoShape 12" id="12"/>
          <p:cNvSpPr/>
          <p:nvPr/>
        </p:nvSpPr>
        <p:spPr>
          <a:xfrm rot="0" flipH="false" flipV="false">
            <a:off x="112450" y="3916682"/>
            <a:ext cx="3401217"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Software Plan</a:t>
            </a:r>
            <a:r>
              <a:rPr lang="en-US" b="false" i="false" strike="noStrike" u="none" sz="1200">
                <a:solidFill>
                  <a:srgbClr val="EB6101"/>
                </a:solidFill>
                <a:latin typeface="Roboto"/>
                <a:ea typeface="Roboto"/>
                <a:cs typeface="Roboto"/>
                <a:sym typeface="Roboto"/>
              </a:rPr>
              <a:t>: </a:t>
            </a:r>
            <a:r>
              <a:rPr lang="en-US" b="false" i="false" strike="noStrike" u="none" sz="1200">
                <a:solidFill>
                  <a:srgbClr val="000000"/>
                </a:solidFill>
                <a:latin typeface="Roboto"/>
                <a:ea typeface="Roboto"/>
                <a:cs typeface="Roboto"/>
                <a:sym typeface="Roboto"/>
              </a:rPr>
              <a:t>Advance Plan + Store License</a:t>
            </a:r>
            <a:endParaRPr lang="en-US" sz="1100"/>
          </a:p>
        </p:txBody>
      </p:sp>
      <p:sp>
        <p:nvSpPr>
          <p:cNvPr name="AutoShape 13" id="13"/>
          <p:cNvSpPr/>
          <p:nvPr/>
        </p:nvSpPr>
        <p:spPr>
          <a:xfrm rot="0" flipH="false" flipV="false">
            <a:off x="112450" y="4207665"/>
            <a:ext cx="2754451"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Hardware Setup</a:t>
            </a:r>
            <a:r>
              <a:rPr lang="en-US" b="false" i="false" strike="noStrike" u="none" sz="1200">
                <a:solidFill>
                  <a:srgbClr val="EB6101"/>
                </a:solidFill>
                <a:latin typeface="Roboto"/>
                <a:ea typeface="Roboto"/>
                <a:cs typeface="Roboto"/>
                <a:sym typeface="Roboto"/>
              </a:rPr>
              <a:t>: </a:t>
            </a:r>
            <a:r>
              <a:rPr lang="en-US" b="false" i="false" strike="noStrike" u="none" sz="1200">
                <a:solidFill>
                  <a:srgbClr val="000000"/>
                </a:solidFill>
                <a:latin typeface="Roboto"/>
                <a:ea typeface="Roboto"/>
                <a:cs typeface="Roboto"/>
                <a:sym typeface="Roboto"/>
              </a:rPr>
              <a:t>Per store</a:t>
            </a:r>
            <a:endParaRPr lang="en-US" sz="1100"/>
          </a:p>
        </p:txBody>
      </p:sp>
      <p:grpSp>
        <p:nvGrpSpPr>
          <p:cNvPr name="Group 14" id="14"/>
          <p:cNvGrpSpPr/>
          <p:nvPr/>
        </p:nvGrpSpPr>
        <p:grpSpPr>
          <a:xfrm>
            <a:off x="126356" y="4707549"/>
            <a:ext cx="3287172" cy="1845306"/>
            <a:chOff x="126356" y="4707549"/>
            <a:chExt cx="3287172" cy="1845306"/>
          </a:xfrm>
        </p:grpSpPr>
        <p:sp>
          <p:nvSpPr>
            <p:cNvPr name="AutoShape 15" id="15"/>
            <p:cNvSpPr/>
            <p:nvPr/>
          </p:nvSpPr>
          <p:spPr>
            <a:xfrm rot="0" flipH="false" flipV="false">
              <a:off x="594939" y="6302113"/>
              <a:ext cx="700794"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Router</a:t>
              </a:r>
              <a:endParaRPr lang="en-US" sz="1100"/>
            </a:p>
          </p:txBody>
        </p:sp>
        <p:grpSp>
          <p:nvGrpSpPr>
            <p:cNvPr name="Group 16" id="16"/>
            <p:cNvGrpSpPr/>
            <p:nvPr/>
          </p:nvGrpSpPr>
          <p:grpSpPr>
            <a:xfrm>
              <a:off x="126356" y="4707549"/>
              <a:ext cx="3287172" cy="1597956"/>
              <a:chOff x="126356" y="4707549"/>
              <a:chExt cx="3287172" cy="1597956"/>
            </a:xfrm>
          </p:grpSpPr>
          <p:pic>
            <p:nvPicPr>
              <p:cNvPr name="Picture 17" id="17"/>
              <p:cNvPicPr>
                <a:picLocks noChangeAspect="true"/>
              </p:cNvPicPr>
              <p:nvPr/>
            </p:nvPicPr>
            <p:blipFill>
              <a:blip r:embed="rId5"/>
              <a:srcRect l="0" r="0" t="0" b="0"/>
              <a:stretch>
                <a:fillRect/>
              </a:stretch>
            </p:blipFill>
            <p:spPr>
              <a:xfrm rot="0" flipH="false" flipV="false">
                <a:off x="194424" y="4907383"/>
                <a:ext cx="589178" cy="58917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18" id="18"/>
              <p:cNvSpPr/>
              <p:nvPr/>
            </p:nvSpPr>
            <p:spPr>
              <a:xfrm rot="0" flipH="false" flipV="false">
                <a:off x="126356" y="5471349"/>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Sunmi D3 Pro</a:t>
                </a:r>
                <a:endParaRPr lang="en-US" sz="1100"/>
              </a:p>
            </p:txBody>
          </p:sp>
          <p:pic>
            <p:nvPicPr>
              <p:cNvPr name="Picture 19" id="19"/>
              <p:cNvPicPr>
                <a:picLocks noChangeAspect="true"/>
              </p:cNvPicPr>
              <p:nvPr/>
            </p:nvPicPr>
            <p:blipFill>
              <a:blip r:embed="rId6"/>
              <a:srcRect l="28971" r="26690" t="27784" b="28441"/>
              <a:stretch>
                <a:fillRect/>
              </a:stretch>
            </p:blipFill>
            <p:spPr>
              <a:xfrm rot="0" flipH="false" flipV="false">
                <a:off x="2442051" y="4980955"/>
                <a:ext cx="784751" cy="433878"/>
              </a:xfrm>
              <a:prstGeom prst="rect">
                <a:avLst/>
              </a:prstGeom>
              <a:ln w="12700">
                <a:noFill/>
                <a:prstDash val="solid"/>
              </a:ln>
            </p:spPr>
          </p:pic>
          <p:sp>
            <p:nvSpPr>
              <p:cNvPr name="AutoShape 20" id="20"/>
              <p:cNvSpPr/>
              <p:nvPr/>
            </p:nvSpPr>
            <p:spPr>
              <a:xfrm rot="0" flipH="false" flipV="false">
                <a:off x="2459091" y="5429856"/>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Cash drawer</a:t>
                </a:r>
                <a:endParaRPr lang="en-US" sz="1100"/>
              </a:p>
            </p:txBody>
          </p:sp>
          <p:pic>
            <p:nvPicPr>
              <p:cNvPr name="Picture 21" id="21"/>
              <p:cNvPicPr>
                <a:picLocks noChangeAspect="true"/>
              </p:cNvPicPr>
              <p:nvPr/>
            </p:nvPicPr>
            <p:blipFill>
              <a:blip r:embed="rId7"/>
              <a:srcRect l="33816" r="34387" t="24875" b="23184"/>
              <a:stretch>
                <a:fillRect/>
              </a:stretch>
            </p:blipFill>
            <p:spPr>
              <a:xfrm rot="0" flipH="false" flipV="false">
                <a:off x="1366743" y="4950431"/>
                <a:ext cx="555389" cy="508038"/>
              </a:xfrm>
              <a:prstGeom prst="rect">
                <a:avLst/>
              </a:prstGeom>
              <a:ln w="12700">
                <a:noFill/>
                <a:prstDash val="solid"/>
              </a:ln>
            </p:spPr>
          </p:pic>
          <p:sp>
            <p:nvSpPr>
              <p:cNvPr name="AutoShape 22" id="22"/>
              <p:cNvSpPr/>
              <p:nvPr/>
            </p:nvSpPr>
            <p:spPr>
              <a:xfrm rot="0" flipH="false" flipV="false">
                <a:off x="1139984" y="5456085"/>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Receipt Printer</a:t>
                </a:r>
                <a:endParaRPr lang="en-US" sz="1100"/>
              </a:p>
            </p:txBody>
          </p:sp>
          <p:cxnSp>
            <p:nvCxnSpPr>
              <p:cNvPr name="Connector 23" id="23"/>
              <p:cNvCxnSpPr/>
              <p:nvPr/>
            </p:nvCxnSpPr>
            <p:spPr>
              <a:xfrm rot="0" flipH="false" flipV="false">
                <a:off x="783602" y="5201972"/>
                <a:ext cx="583141" cy="2478"/>
              </a:xfrm>
              <a:prstGeom prst="straightConnector1">
                <a:avLst/>
              </a:prstGeom>
              <a:noFill/>
              <a:ln w="12700" cap="flat">
                <a:solidFill>
                  <a:srgbClr val="000000">
                    <a:alpha val="100000"/>
                  </a:srgbClr>
                </a:solidFill>
                <a:prstDash val="solid"/>
                <a:headEnd type="none" w="med" len="med"/>
                <a:tailEnd type="triangle" w="med" len="med"/>
              </a:ln>
            </p:spPr>
          </p:cxnSp>
          <p:cxnSp>
            <p:nvCxnSpPr>
              <p:cNvPr name="Connector 24" id="24"/>
              <p:cNvCxnSpPr/>
              <p:nvPr/>
            </p:nvCxnSpPr>
            <p:spPr>
              <a:xfrm rot="0" flipH="false" flipV="true">
                <a:off x="1922132" y="5197894"/>
                <a:ext cx="519919" cy="6556"/>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25" id="25"/>
              <p:cNvSpPr/>
              <p:nvPr/>
            </p:nvSpPr>
            <p:spPr>
              <a:xfrm rot="0" flipH="false" flipV="false">
                <a:off x="657738" y="4894642"/>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sp>
            <p:nvSpPr>
              <p:cNvPr name="AutoShape 26" id="26"/>
              <p:cNvSpPr/>
              <p:nvPr/>
            </p:nvSpPr>
            <p:spPr>
              <a:xfrm rot="0" flipH="false" flipV="false">
                <a:off x="1780012" y="4889323"/>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RJ11 Connection</a:t>
                </a:r>
                <a:endParaRPr lang="en-US" sz="1100"/>
              </a:p>
            </p:txBody>
          </p:sp>
          <p:pic>
            <p:nvPicPr>
              <p:cNvPr name="Picture 27" id="27"/>
              <p:cNvPicPr>
                <a:picLocks noChangeAspect="true"/>
              </p:cNvPicPr>
              <p:nvPr/>
            </p:nvPicPr>
            <p:blipFill>
              <a:blip r:embed="rId8"/>
              <a:srcRect l="0" r="0" t="0" b="0"/>
              <a:stretch>
                <a:fillRect/>
              </a:stretch>
            </p:blipFill>
            <p:spPr>
              <a:xfrm rot="0" flipH="false" flipV="false">
                <a:off x="2659720" y="4742669"/>
                <a:ext cx="522374" cy="329427"/>
              </a:xfrm>
              <a:prstGeom prst="ellipse">
                <a:avLst/>
              </a:prstGeom>
              <a:ln w="12700">
                <a:solidFill>
                  <a:srgbClr val="FF0000">
                    <a:alpha val="100000"/>
                  </a:srgbClr>
                </a:solidFill>
                <a:prstDash val="solid"/>
              </a:ln>
            </p:spPr>
          </p:pic>
          <p:pic>
            <p:nvPicPr>
              <p:cNvPr name="Picture 28" id="28"/>
              <p:cNvPicPr>
                <a:picLocks noChangeAspect="true"/>
              </p:cNvPicPr>
              <p:nvPr/>
            </p:nvPicPr>
            <p:blipFill>
              <a:blip r:embed="rId9"/>
              <a:srcRect l="0" r="0" t="0" b="0"/>
              <a:stretch>
                <a:fillRect/>
              </a:stretch>
            </p:blipFill>
            <p:spPr>
              <a:xfrm rot="0" flipH="false" flipV="false">
                <a:off x="1563742" y="4707549"/>
                <a:ext cx="455981" cy="279962"/>
              </a:xfrm>
              <a:prstGeom prst="ellipse">
                <a:avLst/>
              </a:prstGeom>
              <a:ln w="12700">
                <a:solidFill>
                  <a:srgbClr val="FF0000">
                    <a:alpha val="100000"/>
                  </a:srgbClr>
                </a:solidFill>
                <a:prstDash val="solid"/>
              </a:ln>
            </p:spPr>
          </p:pic>
          <p:pic>
            <p:nvPicPr>
              <p:cNvPr name="Picture 29" id="29"/>
              <p:cNvPicPr>
                <a:picLocks noChangeAspect="true"/>
              </p:cNvPicPr>
              <p:nvPr/>
            </p:nvPicPr>
            <p:blipFill>
              <a:blip r:embed="rId10"/>
              <a:srcRect l="30771" r="30615" t="23981" b="21619"/>
              <a:stretch>
                <a:fillRect/>
              </a:stretch>
            </p:blipFill>
            <p:spPr>
              <a:xfrm rot="0" flipH="false" flipV="false">
                <a:off x="658308" y="5836769"/>
                <a:ext cx="594125" cy="468736"/>
              </a:xfrm>
              <a:prstGeom prst="rect">
                <a:avLst/>
              </a:prstGeom>
              <a:ln w="12700">
                <a:noFill/>
                <a:prstDash val="solid"/>
              </a:ln>
            </p:spPr>
          </p:pic>
          <p:pic>
            <p:nvPicPr>
              <p:cNvPr name="Picture 30" id="30"/>
              <p:cNvPicPr>
                <a:picLocks noChangeAspect="true"/>
              </p:cNvPicPr>
              <p:nvPr/>
            </p:nvPicPr>
            <p:blipFill>
              <a:blip r:embed="rId11"/>
              <a:srcRect l="0" r="0" t="0" b="0"/>
              <a:stretch>
                <a:fillRect/>
              </a:stretch>
            </p:blipFill>
            <p:spPr>
              <a:xfrm rot="0" flipH="false" flipV="false">
                <a:off x="898763" y="5620385"/>
                <a:ext cx="203200" cy="203200"/>
              </a:xfrm>
              <a:prstGeom prst="rect">
                <a:avLst/>
              </a:prstGeom>
              <a:ln w="12700">
                <a:noFill/>
                <a:prstDash val="solid"/>
              </a:ln>
            </p:spPr>
          </p:pic>
        </p:grpSp>
      </p:grpSp>
      <p:sp>
        <p:nvSpPr>
          <p:cNvPr name="AutoShape 31" id="31"/>
          <p:cNvSpPr/>
          <p:nvPr/>
        </p:nvSpPr>
        <p:spPr>
          <a:xfrm rot="0" flipH="false" flipV="false">
            <a:off x="194425" y="4503489"/>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Counter</a:t>
            </a:r>
            <a:endParaRPr lang="en-US" sz="1100"/>
          </a:p>
        </p:txBody>
      </p:sp>
      <p:sp>
        <p:nvSpPr>
          <p:cNvPr name="AutoShape 32" id="32"/>
          <p:cNvSpPr/>
          <p:nvPr/>
        </p:nvSpPr>
        <p:spPr>
          <a:xfrm rot="0" flipH="false" flipV="false">
            <a:off x="3352451" y="4507587"/>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Kitchen:</a:t>
            </a:r>
            <a:endParaRPr lang="en-US" sz="1100"/>
          </a:p>
        </p:txBody>
      </p:sp>
      <p:pic>
        <p:nvPicPr>
          <p:cNvPr name="Picture 33" id="33"/>
          <p:cNvPicPr>
            <a:picLocks noChangeAspect="true"/>
          </p:cNvPicPr>
          <p:nvPr/>
        </p:nvPicPr>
        <p:blipFill>
          <a:blip r:embed="rId7"/>
          <a:srcRect l="33815" r="34387" t="24875" b="23184"/>
          <a:stretch>
            <a:fillRect/>
          </a:stretch>
        </p:blipFill>
        <p:spPr>
          <a:xfrm rot="0" flipH="false" flipV="false">
            <a:off x="3917931" y="4850350"/>
            <a:ext cx="555389" cy="508038"/>
          </a:xfrm>
          <a:prstGeom prst="rect">
            <a:avLst/>
          </a:prstGeom>
          <a:ln w="12700">
            <a:noFill/>
            <a:prstDash val="solid"/>
          </a:ln>
        </p:spPr>
      </p:pic>
      <p:sp>
        <p:nvSpPr>
          <p:cNvPr name="AutoShape 34" id="34"/>
          <p:cNvSpPr/>
          <p:nvPr/>
        </p:nvSpPr>
        <p:spPr>
          <a:xfrm rot="0" flipH="false" flipV="false">
            <a:off x="3713503" y="4626705"/>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Kitchen Printer</a:t>
            </a:r>
            <a:endParaRPr lang="en-US" sz="1100"/>
          </a:p>
        </p:txBody>
      </p:sp>
      <p:cxnSp>
        <p:nvCxnSpPr>
          <p:cNvPr name="Connector 35" id="35"/>
          <p:cNvCxnSpPr/>
          <p:nvPr/>
        </p:nvCxnSpPr>
        <p:spPr>
          <a:xfrm rot="5400000" flipH="false" flipV="false">
            <a:off x="2367656" y="4243166"/>
            <a:ext cx="712749" cy="2943193"/>
          </a:xfrm>
          <a:prstGeom prst="bentConnector2">
            <a:avLst/>
          </a:prstGeom>
          <a:noFill/>
          <a:ln w="12700" cap="flat">
            <a:solidFill>
              <a:srgbClr val="000000">
                <a:alpha val="100000"/>
              </a:srgbClr>
            </a:solidFill>
            <a:prstDash val="solid"/>
            <a:headEnd type="none" w="med" len="med"/>
            <a:tailEnd type="triangle" w="med" len="med"/>
          </a:ln>
        </p:spPr>
      </p:cxnSp>
      <p:pic>
        <p:nvPicPr>
          <p:cNvPr name="Picture 36" id="36"/>
          <p:cNvPicPr>
            <a:picLocks noChangeAspect="true"/>
          </p:cNvPicPr>
          <p:nvPr/>
        </p:nvPicPr>
        <p:blipFill>
          <a:blip r:embed="rId12"/>
          <a:srcRect l="-1520" r="1520" t="3672" b="6536"/>
          <a:stretch>
            <a:fillRect/>
          </a:stretch>
        </p:blipFill>
        <p:spPr>
          <a:xfrm rot="0" flipH="false" flipV="false">
            <a:off x="3979267" y="5835677"/>
            <a:ext cx="494053" cy="364310"/>
          </a:xfrm>
          <a:prstGeom prst="ellipse">
            <a:avLst/>
          </a:prstGeom>
          <a:ln w="12700">
            <a:solidFill>
              <a:srgbClr val="FF0000">
                <a:alpha val="100000"/>
              </a:srgbClr>
            </a:solidFill>
            <a:prstDash val="solid"/>
          </a:ln>
        </p:spPr>
      </p:pic>
      <p:sp>
        <p:nvSpPr>
          <p:cNvPr name="AutoShape 37" id="37"/>
          <p:cNvSpPr/>
          <p:nvPr/>
        </p:nvSpPr>
        <p:spPr>
          <a:xfrm rot="0" flipH="false" flipV="false">
            <a:off x="2487632" y="5780446"/>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LAN &gt; LAN Connection</a:t>
            </a:r>
            <a:endParaRPr lang="en-US" sz="1100"/>
          </a:p>
        </p:txBody>
      </p:sp>
      <p:pic>
        <p:nvPicPr>
          <p:cNvPr name="Picture 38" id="38"/>
          <p:cNvPicPr>
            <a:picLocks noChangeAspect="true"/>
          </p:cNvPicPr>
          <p:nvPr/>
        </p:nvPicPr>
        <p:blipFill>
          <a:blip r:embed="rId7"/>
          <a:srcRect l="33815" r="34386" t="24875" b="23184"/>
          <a:stretch>
            <a:fillRect/>
          </a:stretch>
        </p:blipFill>
        <p:spPr>
          <a:xfrm rot="0" flipH="false" flipV="false">
            <a:off x="4636558" y="4847530"/>
            <a:ext cx="555389" cy="508038"/>
          </a:xfrm>
          <a:prstGeom prst="rect">
            <a:avLst/>
          </a:prstGeom>
          <a:ln w="12700">
            <a:noFill/>
            <a:prstDash val="solid"/>
          </a:ln>
        </p:spPr>
      </p:pic>
      <p:cxnSp>
        <p:nvCxnSpPr>
          <p:cNvPr name="Connector 39" id="39"/>
          <p:cNvCxnSpPr/>
          <p:nvPr/>
        </p:nvCxnSpPr>
        <p:spPr>
          <a:xfrm rot="5400000" flipH="false" flipV="false">
            <a:off x="2725559" y="3882442"/>
            <a:ext cx="715569" cy="3661820"/>
          </a:xfrm>
          <a:prstGeom prst="bentConnector2">
            <a:avLst/>
          </a:prstGeom>
          <a:noFill/>
          <a:ln w="12700" cap="flat">
            <a:solidFill>
              <a:srgbClr val="000000">
                <a:alpha val="100000"/>
              </a:srgbClr>
            </a:solidFill>
            <a:prstDash val="solid"/>
            <a:headEnd type="none" w="med" len="med"/>
            <a:tailEnd type="triangle" w="med" len="med"/>
          </a:ln>
        </p:spPr>
      </p:cxnSp>
      <p:sp>
        <p:nvSpPr>
          <p:cNvPr name="AutoShape 40" id="40"/>
          <p:cNvSpPr/>
          <p:nvPr/>
        </p:nvSpPr>
        <p:spPr>
          <a:xfrm rot="0" flipH="false" flipV="false">
            <a:off x="4514822" y="4618668"/>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Drinks Printer</a:t>
            </a:r>
            <a:endParaRPr lang="en-US" sz="1100"/>
          </a:p>
        </p:txBody>
      </p:sp>
      <p:grpSp>
        <p:nvGrpSpPr>
          <p:cNvPr name="Group 41" id="41"/>
          <p:cNvGrpSpPr/>
          <p:nvPr/>
        </p:nvGrpSpPr>
        <p:grpSpPr>
          <a:xfrm>
            <a:off x="5935622" y="3460004"/>
            <a:ext cx="2754451" cy="446126"/>
            <a:chOff x="5935622" y="3460004"/>
            <a:chExt cx="2754451" cy="446126"/>
          </a:xfrm>
        </p:grpSpPr>
        <p:pic>
          <p:nvPicPr>
            <p:cNvPr name="Picture 42" id="42"/>
            <p:cNvPicPr>
              <a:picLocks noChangeAspect="true"/>
            </p:cNvPicPr>
            <p:nvPr/>
          </p:nvPicPr>
          <p:blipFill>
            <a:blip r:embed="rId13"/>
            <a:stretch>
              <a:fillRect/>
            </a:stretch>
          </p:blipFill>
          <p:spPr>
            <a:xfrm rot="0" flipH="false" flipV="false">
              <a:off x="5940509" y="3515705"/>
              <a:ext cx="2697607" cy="369688"/>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43" id="43"/>
            <p:cNvSpPr/>
            <p:nvPr/>
          </p:nvSpPr>
          <p:spPr>
            <a:xfrm rot="0" flipH="false" flipV="false">
              <a:off x="5935622" y="3460004"/>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135CE0"/>
                  </a:solidFill>
                  <a:latin typeface="Roboto"/>
                  <a:ea typeface="Roboto"/>
                  <a:cs typeface="Roboto"/>
                  <a:sym typeface="Roboto"/>
                </a:rPr>
                <a:t>Know</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00B0F0"/>
                  </a:solidFill>
                  <a:latin typeface="Roboto"/>
                  <a:ea typeface="Roboto"/>
                  <a:cs typeface="Roboto"/>
                  <a:sym typeface="Roboto"/>
                </a:rPr>
                <a:t>Your Customers</a:t>
              </a:r>
              <a:endParaRPr lang="en-US" sz="1100"/>
            </a:p>
          </p:txBody>
        </p:sp>
      </p:grpSp>
      <p:sp>
        <p:nvSpPr>
          <p:cNvPr name="AutoShape 44" id="44"/>
          <p:cNvSpPr/>
          <p:nvPr/>
        </p:nvSpPr>
        <p:spPr>
          <a:xfrm rot="0" flipH="false" flipV="false">
            <a:off x="6651241" y="4888503"/>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45" id="45"/>
          <p:cNvSpPr/>
          <p:nvPr/>
        </p:nvSpPr>
        <p:spPr>
          <a:xfrm rot="0" flipH="false" flipV="false">
            <a:off x="7666061" y="4930748"/>
            <a:ext cx="105150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pic>
        <p:nvPicPr>
          <p:cNvPr name="Picture 46" id="46"/>
          <p:cNvPicPr>
            <a:picLocks noChangeAspect="true"/>
          </p:cNvPicPr>
          <p:nvPr/>
        </p:nvPicPr>
        <p:blipFill>
          <a:blip r:embed="rId14"/>
          <a:srcRect l="0" r="0" t="0" b="0"/>
          <a:stretch>
            <a:fillRect/>
          </a:stretch>
        </p:blipFill>
        <p:spPr>
          <a:xfrm rot="0" flipH="false" flipV="false">
            <a:off x="7969788" y="4532693"/>
            <a:ext cx="324634" cy="405421"/>
          </a:xfrm>
          <a:prstGeom prst="rect">
            <a:avLst/>
          </a:prstGeom>
          <a:ln w="12700">
            <a:noFill/>
            <a:prstDash val="solid"/>
          </a:ln>
        </p:spPr>
      </p:pic>
      <p:pic>
        <p:nvPicPr>
          <p:cNvPr name="Picture 47" id="47"/>
          <p:cNvPicPr>
            <a:picLocks noChangeAspect="true"/>
          </p:cNvPicPr>
          <p:nvPr/>
        </p:nvPicPr>
        <p:blipFill>
          <a:blip r:embed="rId15"/>
          <a:srcRect l="0" r="0" t="0" b="0"/>
          <a:stretch>
            <a:fillRect/>
          </a:stretch>
        </p:blipFill>
        <p:spPr>
          <a:xfrm rot="0" flipH="false" flipV="false">
            <a:off x="7065951" y="4360511"/>
            <a:ext cx="517767" cy="511971"/>
          </a:xfrm>
          <a:prstGeom prst="rect">
            <a:avLst/>
          </a:prstGeom>
          <a:ln w="12700">
            <a:noFill/>
            <a:prstDash val="solid"/>
          </a:ln>
        </p:spPr>
      </p:pic>
      <p:pic>
        <p:nvPicPr>
          <p:cNvPr name="Picture 48" id="48"/>
          <p:cNvPicPr>
            <a:picLocks noChangeAspect="true"/>
          </p:cNvPicPr>
          <p:nvPr/>
        </p:nvPicPr>
        <p:blipFill>
          <a:blip r:embed="rId16"/>
          <a:stretch>
            <a:fillRect/>
          </a:stretch>
        </p:blipFill>
        <p:spPr>
          <a:xfrm rot="0" flipH="false" flipV="false">
            <a:off x="9001417" y="3514436"/>
            <a:ext cx="2697607"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49" id="49"/>
          <p:cNvSpPr/>
          <p:nvPr/>
        </p:nvSpPr>
        <p:spPr>
          <a:xfrm rot="0" flipH="false" flipV="false">
            <a:off x="8944573" y="3458040"/>
            <a:ext cx="2754451"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Roboto"/>
                <a:ea typeface="Roboto"/>
                <a:cs typeface="Roboto"/>
                <a:sym typeface="Roboto"/>
              </a:rPr>
              <a:t>Get</a:t>
            </a:r>
            <a:r>
              <a:rPr lang="en-US" b="true" i="false" strike="noStrike" u="none" sz="1600">
                <a:solidFill>
                  <a:srgbClr val="25CF7A"/>
                </a:solidFill>
                <a:latin typeface="Roboto"/>
                <a:ea typeface="Roboto"/>
                <a:cs typeface="Roboto"/>
                <a:sym typeface="Roboto"/>
              </a:rPr>
              <a:t> </a:t>
            </a:r>
            <a:r>
              <a:rPr lang="en-US" b="true" i="false" strike="noStrike" u="none" sz="1400">
                <a:solidFill>
                  <a:srgbClr val="00BC4E"/>
                </a:solidFill>
                <a:latin typeface="Roboto"/>
                <a:ea typeface="Roboto"/>
                <a:cs typeface="Roboto"/>
                <a:sym typeface="Roboto"/>
              </a:rPr>
              <a:t>Customers Returning </a:t>
            </a:r>
            <a:endParaRPr lang="en-US" sz="1100"/>
          </a:p>
        </p:txBody>
      </p:sp>
      <p:sp>
        <p:nvSpPr>
          <p:cNvPr name="AutoShape 50" id="50"/>
          <p:cNvSpPr/>
          <p:nvPr/>
        </p:nvSpPr>
        <p:spPr>
          <a:xfrm rot="0" flipH="false" flipV="false">
            <a:off x="10376981" y="5014953"/>
            <a:ext cx="1467639"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 Trackable Promotions </a:t>
            </a:r>
            <a:endParaRPr lang="en-US" sz="1100"/>
          </a:p>
        </p:txBody>
      </p:sp>
      <p:sp>
        <p:nvSpPr>
          <p:cNvPr name="AutoShape 51" id="51"/>
          <p:cNvSpPr/>
          <p:nvPr/>
        </p:nvSpPr>
        <p:spPr>
          <a:xfrm rot="0" flipH="false" flipV="false">
            <a:off x="8567450" y="5014953"/>
            <a:ext cx="1220445"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Engage</a:t>
            </a:r>
            <a:endParaRPr lang="en-US" sz="1100"/>
          </a:p>
        </p:txBody>
      </p:sp>
      <p:pic>
        <p:nvPicPr>
          <p:cNvPr name="Picture 52" id="52"/>
          <p:cNvPicPr>
            <a:picLocks noChangeAspect="true"/>
          </p:cNvPicPr>
          <p:nvPr/>
        </p:nvPicPr>
        <p:blipFill>
          <a:blip r:embed="rId17"/>
          <a:srcRect l="0" r="0" t="0" b="0"/>
          <a:stretch>
            <a:fillRect/>
          </a:stretch>
        </p:blipFill>
        <p:spPr>
          <a:xfrm rot="0" flipH="false" flipV="false">
            <a:off x="10777651" y="4517137"/>
            <a:ext cx="539009" cy="399117"/>
          </a:xfrm>
          <a:prstGeom prst="rect">
            <a:avLst/>
          </a:prstGeom>
          <a:ln w="12700">
            <a:noFill/>
            <a:prstDash val="solid"/>
          </a:ln>
        </p:spPr>
      </p:pic>
      <p:pic>
        <p:nvPicPr>
          <p:cNvPr name="Picture 53" id="53"/>
          <p:cNvPicPr>
            <a:picLocks noChangeAspect="true"/>
          </p:cNvPicPr>
          <p:nvPr/>
        </p:nvPicPr>
        <p:blipFill>
          <a:blip r:embed="rId18"/>
          <a:srcRect l="0" r="0" t="0" b="0"/>
          <a:stretch>
            <a:fillRect/>
          </a:stretch>
        </p:blipFill>
        <p:spPr>
          <a:xfrm rot="0" flipH="false" flipV="false">
            <a:off x="9015420" y="4646666"/>
            <a:ext cx="324639" cy="323954"/>
          </a:xfrm>
          <a:prstGeom prst="rect">
            <a:avLst/>
          </a:prstGeom>
          <a:ln w="12700">
            <a:noFill/>
            <a:prstDash val="solid"/>
          </a:ln>
        </p:spPr>
      </p:pic>
      <p:sp>
        <p:nvSpPr>
          <p:cNvPr name="AutoShape 54" id="54"/>
          <p:cNvSpPr/>
          <p:nvPr/>
        </p:nvSpPr>
        <p:spPr>
          <a:xfrm rot="0" flipH="false" flipV="false">
            <a:off x="9533511" y="5006893"/>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55" id="55"/>
          <p:cNvPicPr>
            <a:picLocks noChangeAspect="true"/>
          </p:cNvPicPr>
          <p:nvPr/>
        </p:nvPicPr>
        <p:blipFill>
          <a:blip r:embed="rId19"/>
          <a:srcRect l="0" r="0" t="0" b="0"/>
          <a:stretch>
            <a:fillRect/>
          </a:stretch>
        </p:blipFill>
        <p:spPr>
          <a:xfrm rot="0" flipH="false" flipV="false">
            <a:off x="9703933" y="4425133"/>
            <a:ext cx="791658" cy="772761"/>
          </a:xfrm>
          <a:prstGeom prst="rect">
            <a:avLst/>
          </a:prstGeom>
          <a:ln w="12700">
            <a:noFill/>
            <a:prstDash val="solid"/>
          </a:ln>
        </p:spPr>
      </p:pic>
      <p:cxnSp>
        <p:nvCxnSpPr>
          <p:cNvPr name="Connector 56" id="56"/>
          <p:cNvCxnSpPr/>
          <p:nvPr/>
        </p:nvCxnSpPr>
        <p:spPr>
          <a:xfrm rot="0" flipH="false" flipV="false">
            <a:off x="5730782" y="3571914"/>
            <a:ext cx="0" cy="2705145"/>
          </a:xfrm>
          <a:prstGeom prst="straightConnector1">
            <a:avLst/>
          </a:prstGeom>
          <a:noFill/>
          <a:ln w="12700" cap="flat">
            <a:solidFill>
              <a:srgbClr val="0094A3">
                <a:alpha val="100000"/>
              </a:srgbClr>
            </a:solidFill>
            <a:prstDash val="solid"/>
            <a:headEnd type="none" w="med" len="med"/>
            <a:tailEnd type="none" w="med" len="med"/>
          </a:ln>
        </p:spPr>
      </p:cxnSp>
      <p:cxnSp>
        <p:nvCxnSpPr>
          <p:cNvPr name="Connector 57" id="57"/>
          <p:cNvCxnSpPr/>
          <p:nvPr/>
        </p:nvCxnSpPr>
        <p:spPr>
          <a:xfrm rot="0" flipH="false" flipV="false">
            <a:off x="8809901" y="3536750"/>
            <a:ext cx="0" cy="2705145"/>
          </a:xfrm>
          <a:prstGeom prst="straightConnector1">
            <a:avLst/>
          </a:prstGeom>
          <a:noFill/>
          <a:ln w="12700" cap="flat">
            <a:solidFill>
              <a:srgbClr val="0094A3">
                <a:alpha val="100000"/>
              </a:srgbClr>
            </a:solidFill>
            <a:prstDash val="solid"/>
            <a:headEnd type="none" w="med" len="med"/>
            <a:tailEnd type="none" w="med" len="med"/>
          </a:ln>
        </p:spPr>
      </p:cxnSp>
      <p:pic>
        <p:nvPicPr>
          <p:cNvPr name="Picture 58" id="58"/>
          <p:cNvPicPr>
            <a:picLocks noChangeAspect="true"/>
          </p:cNvPicPr>
          <p:nvPr/>
        </p:nvPicPr>
        <p:blipFill>
          <a:blip r:embed="rId12"/>
          <a:srcRect l="-1520" r="1520" t="3672" b="6536"/>
          <a:stretch>
            <a:fillRect/>
          </a:stretch>
        </p:blipFill>
        <p:spPr>
          <a:xfrm rot="0" flipH="false" flipV="false">
            <a:off x="4647741" y="5825045"/>
            <a:ext cx="494053" cy="364310"/>
          </a:xfrm>
          <a:prstGeom prst="ellipse">
            <a:avLst/>
          </a:prstGeom>
          <a:ln w="12700">
            <a:solidFill>
              <a:srgbClr val="FF0000">
                <a:alpha val="100000"/>
              </a:srgbClr>
            </a:solidFill>
            <a:prstDash val="solid"/>
          </a:ln>
        </p:spPr>
      </p:pic>
      <p:sp>
        <p:nvSpPr>
          <p:cNvPr name="AutoShape 59" id="59"/>
          <p:cNvSpPr/>
          <p:nvPr/>
        </p:nvSpPr>
        <p:spPr>
          <a:xfrm rot="0" flipH="false" flipV="false">
            <a:off x="5935622" y="4958229"/>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60" id="60"/>
          <p:cNvPicPr>
            <a:picLocks noChangeAspect="true"/>
          </p:cNvPicPr>
          <p:nvPr/>
        </p:nvPicPr>
        <p:blipFill>
          <a:blip r:embed="rId19"/>
          <a:srcRect l="0" r="0" t="0" b="0"/>
          <a:stretch>
            <a:fillRect/>
          </a:stretch>
        </p:blipFill>
        <p:spPr>
          <a:xfrm rot="0" flipH="false" flipV="false">
            <a:off x="6032042" y="4375106"/>
            <a:ext cx="791658" cy="772761"/>
          </a:xfrm>
          <a:prstGeom prst="rect">
            <a:avLst/>
          </a:prstGeom>
          <a:ln w="12700">
            <a:noFill/>
            <a:prstDash val="solid"/>
          </a:ln>
        </p:spPr>
      </p:pic>
      <p:pic>
        <p:nvPicPr>
          <p:cNvPr name="Picture 61" id="61"/>
          <p:cNvPicPr>
            <a:picLocks noChangeAspect="true"/>
          </p:cNvPicPr>
          <p:nvPr/>
        </p:nvPicPr>
        <p:blipFill>
          <a:blip r:embed="rId20"/>
          <a:srcRect l="0" r="0" t="0" b="0"/>
          <a:stretch>
            <a:fillRect/>
          </a:stretch>
        </p:blipFill>
        <p:spPr>
          <a:xfrm rot="0" flipH="false" flipV="false">
            <a:off x="10763790" y="205297"/>
            <a:ext cx="921383" cy="929836"/>
          </a:xfrm>
          <a:prstGeom prst="rect">
            <a:avLst/>
          </a:prstGeom>
          <a:ln w="12700">
            <a:noFill/>
            <a:prstDash val="solid"/>
          </a:ln>
        </p:spPr>
      </p:pic>
      <p:sp>
        <p:nvSpPr>
          <p:cNvPr name="AutoShape 62" id="62"/>
          <p:cNvSpPr/>
          <p:nvPr/>
        </p:nvSpPr>
        <p:spPr>
          <a:xfrm rot="0" flipH="false" flipV="false">
            <a:off x="4272418" y="6445340"/>
            <a:ext cx="4477966" cy="282106"/>
          </a:xfrm>
          <a:prstGeom prst="roundRect">
            <a:avLst>
              <a:gd name="adj" fmla="val 16667"/>
            </a:avLst>
          </a:prstGeom>
          <a:solidFill>
            <a:srgbClr val="FFFFFF">
              <a:alpha val="100000"/>
            </a:srgbClr>
          </a:solidFill>
          <a:ln w="12700" cmpd="sng" cap="flat">
            <a:solidFill>
              <a:srgbClr val="FF0000">
                <a:alpha val="100000"/>
              </a:srgbClr>
            </a:solidFill>
            <a:prstDash val="dash"/>
            <a:miter lim="8000000"/>
          </a:ln>
        </p:spPr>
        <p:txBody>
          <a:bodyPr anchor="ctr"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Solutions may vary based on the specific needs of each merchant</a:t>
            </a:r>
            <a:endParaRPr lang="en-US" sz="1100"/>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cxnSp>
        <p:nvCxnSpPr>
          <p:cNvPr name="Connector 2" id="2"/>
          <p:cNvCxnSpPr/>
          <p:nvPr/>
        </p:nvCxnSpPr>
        <p:spPr>
          <a:xfrm rot="10800000" flipH="false" flipV="false">
            <a:off x="920035" y="5820810"/>
            <a:ext cx="168725" cy="401057"/>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3" id="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1951012" y="595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Merchants Profile</a:t>
            </a:r>
            <a:endParaRPr lang="en-US" sz="1100"/>
          </a:p>
        </p:txBody>
      </p:sp>
      <p:sp>
        <p:nvSpPr>
          <p:cNvPr name="AutoShape 5" id="5"/>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7" id="7"/>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8" id="8"/>
          <p:cNvSpPr/>
          <p:nvPr/>
        </p:nvSpPr>
        <p:spPr>
          <a:xfrm rot="0" flipH="false" flipV="false">
            <a:off x="-551186" y="690484"/>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Business Type: Clothing Store – Retail</a:t>
            </a:r>
            <a:endParaRPr lang="en-US" sz="1100"/>
          </a:p>
        </p:txBody>
      </p:sp>
      <p:sp>
        <p:nvSpPr>
          <p:cNvPr name="AutoShape 9" id="9"/>
          <p:cNvSpPr/>
          <p:nvPr/>
        </p:nvSpPr>
        <p:spPr>
          <a:xfrm rot="0" flipH="false" flipV="false">
            <a:off x="112450" y="1058884"/>
            <a:ext cx="11080483" cy="818577"/>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2000">
                <a:solidFill>
                  <a:srgbClr val="EF8600"/>
                </a:solidFill>
                <a:latin typeface="Roboto"/>
                <a:ea typeface="Roboto"/>
                <a:cs typeface="Roboto"/>
                <a:sym typeface="Roboto"/>
              </a:rPr>
              <a:t>?</a:t>
            </a:r>
            <a:r>
              <a:rPr lang="en-US" b="false" i="false" strike="noStrike" u="none" sz="1400">
                <a:solidFill>
                  <a:srgbClr val="EF8600"/>
                </a:solidFill>
                <a:latin typeface="Roboto"/>
                <a:ea typeface="Roboto"/>
                <a:cs typeface="Roboto"/>
                <a:sym typeface="Roboto"/>
              </a:rPr>
              <a:t> </a:t>
            </a:r>
            <a:r>
              <a:rPr lang="en-US" b="false" i="false" strike="noStrike" u="none" sz="1400">
                <a:solidFill>
                  <a:srgbClr val="000000"/>
                </a:solidFill>
                <a:latin typeface="Roboto"/>
                <a:ea typeface="Roboto"/>
                <a:cs typeface="Roboto"/>
                <a:sym typeface="Roboto"/>
              </a:rPr>
              <a:t>Offers a curated selection of apparel and accessories, focusing on personalized customer experiences and adapting to fashion trends. Effective inventory management, engaging promotions, and exceptional service help build lasting customer loyalty.</a:t>
            </a:r>
            <a:endParaRPr lang="en-US" sz="1100"/>
          </a:p>
          <a:p>
            <a:pPr algn="l" indent="0">
              <a:lnSpc>
                <a:spcPct val="150000"/>
              </a:lnSpc>
            </a:pPr>
            <a:r>
              <a:rPr lang="en-US" b="false" i="false" strike="noStrike" u="none" sz="1400">
                <a:solidFill>
                  <a:srgbClr val="000000"/>
                </a:solidFill>
                <a:latin typeface="Arial"/>
                <a:ea typeface="Arial"/>
                <a:cs typeface="Arial"/>
                <a:sym typeface="Arial"/>
              </a:rPr>
              <a:t> </a:t>
            </a:r>
          </a:p>
        </p:txBody>
      </p:sp>
      <p:sp>
        <p:nvSpPr>
          <p:cNvPr name="AutoShape 10" id="10"/>
          <p:cNvSpPr/>
          <p:nvPr/>
        </p:nvSpPr>
        <p:spPr>
          <a:xfrm rot="0" flipH="false" flipV="false">
            <a:off x="-412344" y="2080605"/>
            <a:ext cx="4621388" cy="1297663"/>
          </a:xfrm>
          <a:prstGeom prst="rect">
            <a:avLst/>
          </a:prstGeom>
          <a:noFill/>
          <a:ln w="12700">
            <a:noFill/>
            <a:prstDash val="solid"/>
          </a:ln>
        </p:spPr>
        <p:txBody>
          <a:bodyPr anchor="ctr" rtlCol="false" lIns="25400" rIns="25400" tIns="25400" bIns="25400"/>
          <a:lstStyle/>
          <a:p>
            <a:pPr algn="l" indent="0" marL="609600">
              <a:lnSpc>
                <a:spcPct val="150000"/>
              </a:lnSpc>
              <a:defRPr/>
            </a:pPr>
            <a:r>
              <a:rPr lang="en-US" b="true" i="false" strike="noStrike" u="none" sz="1400">
                <a:solidFill>
                  <a:srgbClr val="FF0000"/>
                </a:solidFill>
                <a:latin typeface="Roboto"/>
                <a:ea typeface="Roboto"/>
                <a:cs typeface="Roboto"/>
                <a:sym typeface="Roboto"/>
              </a:rPr>
              <a:t>Pain Points:</a:t>
            </a:r>
            <a:endParaRPr lang="en-US" sz="1100"/>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Messy Inventory Management</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Promotion Tracking</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Manually collecting customer data</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Selling Online </a:t>
            </a:r>
          </a:p>
          <a:p>
            <a:pPr algn="l" indent="0" marL="609600">
              <a:lnSpc>
                <a:spcPct val="150000"/>
              </a:lnSpc>
            </a:pPr>
            <a:r>
              <a:rPr lang="en-US" b="false" i="false" strike="noStrike" u="none" sz="1400">
                <a:solidFill>
                  <a:srgbClr val="000000"/>
                </a:solidFill>
                <a:latin typeface="Arial"/>
                <a:ea typeface="Arial"/>
                <a:cs typeface="Arial"/>
                <a:sym typeface="Arial"/>
              </a:rPr>
              <a:t> </a:t>
            </a:r>
          </a:p>
        </p:txBody>
      </p:sp>
      <p:pic>
        <p:nvPicPr>
          <p:cNvPr name="Picture 11" id="11"/>
          <p:cNvPicPr>
            <a:picLocks noChangeAspect="true"/>
          </p:cNvPicPr>
          <p:nvPr/>
        </p:nvPicPr>
        <p:blipFill>
          <a:blip r:embed="rId4"/>
          <a:stretch>
            <a:fillRect/>
          </a:stretch>
        </p:blipFill>
        <p:spPr>
          <a:xfrm rot="0" flipH="false" flipV="false">
            <a:off x="1509959" y="3472754"/>
            <a:ext cx="2295426"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12" id="12"/>
          <p:cNvSpPr/>
          <p:nvPr/>
        </p:nvSpPr>
        <p:spPr>
          <a:xfrm rot="0" flipH="false" flipV="false">
            <a:off x="1297053" y="3429000"/>
            <a:ext cx="2754451" cy="461624"/>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400">
                <a:solidFill>
                  <a:srgbClr val="EB6101"/>
                </a:solidFill>
                <a:latin typeface="Roboto"/>
                <a:ea typeface="Roboto"/>
                <a:cs typeface="Roboto"/>
                <a:sym typeface="Roboto"/>
              </a:rPr>
              <a:t>Run</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FFAB40"/>
                </a:solidFill>
                <a:latin typeface="Roboto"/>
                <a:ea typeface="Roboto"/>
                <a:cs typeface="Roboto"/>
                <a:sym typeface="Roboto"/>
              </a:rPr>
              <a:t>Excellent Operations</a:t>
            </a:r>
            <a:endParaRPr lang="en-US" sz="1100"/>
          </a:p>
        </p:txBody>
      </p:sp>
      <p:sp>
        <p:nvSpPr>
          <p:cNvPr name="AutoShape 13" id="13"/>
          <p:cNvSpPr/>
          <p:nvPr/>
        </p:nvSpPr>
        <p:spPr>
          <a:xfrm rot="0" flipH="false" flipV="false">
            <a:off x="554493" y="3904040"/>
            <a:ext cx="3401217"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Software Plan</a:t>
            </a:r>
            <a:r>
              <a:rPr lang="en-US" b="false" i="false" strike="noStrike" u="none" sz="1200">
                <a:solidFill>
                  <a:srgbClr val="EB6101"/>
                </a:solidFill>
                <a:latin typeface="Roboto"/>
                <a:ea typeface="Roboto"/>
                <a:cs typeface="Roboto"/>
                <a:sym typeface="Roboto"/>
              </a:rPr>
              <a:t>: </a:t>
            </a:r>
            <a:r>
              <a:rPr lang="en-US" b="false" i="false" strike="noStrike" u="none" sz="1200">
                <a:solidFill>
                  <a:srgbClr val="000000"/>
                </a:solidFill>
                <a:latin typeface="Roboto"/>
                <a:ea typeface="Roboto"/>
                <a:cs typeface="Roboto"/>
                <a:sym typeface="Roboto"/>
              </a:rPr>
              <a:t>Advance Plan</a:t>
            </a:r>
            <a:endParaRPr lang="en-US" sz="1100"/>
          </a:p>
        </p:txBody>
      </p:sp>
      <p:sp>
        <p:nvSpPr>
          <p:cNvPr name="AutoShape 14" id="14"/>
          <p:cNvSpPr/>
          <p:nvPr/>
        </p:nvSpPr>
        <p:spPr>
          <a:xfrm rot="0" flipH="false" flipV="false">
            <a:off x="554493" y="4195023"/>
            <a:ext cx="2754451"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Hardware Setup</a:t>
            </a:r>
            <a:r>
              <a:rPr lang="en-US" b="false" i="false" strike="noStrike" u="none" sz="1200">
                <a:solidFill>
                  <a:srgbClr val="EB6101"/>
                </a:solidFill>
                <a:latin typeface="Roboto"/>
                <a:ea typeface="Roboto"/>
                <a:cs typeface="Roboto"/>
                <a:sym typeface="Roboto"/>
              </a:rPr>
              <a:t>:</a:t>
            </a:r>
            <a:endParaRPr lang="en-US" sz="1100"/>
          </a:p>
        </p:txBody>
      </p:sp>
      <p:grpSp>
        <p:nvGrpSpPr>
          <p:cNvPr name="Group 15" id="15"/>
          <p:cNvGrpSpPr/>
          <p:nvPr/>
        </p:nvGrpSpPr>
        <p:grpSpPr>
          <a:xfrm>
            <a:off x="604002" y="4856271"/>
            <a:ext cx="3287172" cy="1014542"/>
            <a:chOff x="604002" y="4856271"/>
            <a:chExt cx="3287172" cy="1014542"/>
          </a:xfrm>
        </p:grpSpPr>
        <p:pic>
          <p:nvPicPr>
            <p:cNvPr name="Picture 16" id="16"/>
            <p:cNvPicPr>
              <a:picLocks noChangeAspect="true"/>
            </p:cNvPicPr>
            <p:nvPr/>
          </p:nvPicPr>
          <p:blipFill>
            <a:blip r:embed="rId5"/>
            <a:srcRect l="0" r="0" t="0" b="0"/>
            <a:stretch>
              <a:fillRect/>
            </a:stretch>
          </p:blipFill>
          <p:spPr>
            <a:xfrm rot="0" flipH="false" flipV="false">
              <a:off x="672070" y="5056105"/>
              <a:ext cx="589178" cy="58917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17" id="17"/>
            <p:cNvSpPr/>
            <p:nvPr/>
          </p:nvSpPr>
          <p:spPr>
            <a:xfrm rot="0" flipH="false" flipV="false">
              <a:off x="604002" y="5620071"/>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highlight>
                    <a:srgbClr val="F0FBFF">
                      <a:alpha val="100000"/>
                    </a:srgbClr>
                  </a:highlight>
                  <a:latin typeface="Roboto"/>
                  <a:ea typeface="Roboto"/>
                  <a:cs typeface="Roboto"/>
                  <a:sym typeface="Roboto"/>
                </a:rPr>
                <a:t>Sunmi D3 Pro</a:t>
              </a:r>
              <a:endParaRPr lang="en-US" sz="1100"/>
            </a:p>
          </p:txBody>
        </p:sp>
        <p:pic>
          <p:nvPicPr>
            <p:cNvPr name="Picture 18" id="18"/>
            <p:cNvPicPr>
              <a:picLocks noChangeAspect="true"/>
            </p:cNvPicPr>
            <p:nvPr/>
          </p:nvPicPr>
          <p:blipFill>
            <a:blip r:embed="rId6"/>
            <a:srcRect l="28971" r="26690" t="27784" b="28441"/>
            <a:stretch>
              <a:fillRect/>
            </a:stretch>
          </p:blipFill>
          <p:spPr>
            <a:xfrm rot="0" flipH="false" flipV="false">
              <a:off x="2919697" y="5129677"/>
              <a:ext cx="784751" cy="433878"/>
            </a:xfrm>
            <a:prstGeom prst="rect">
              <a:avLst/>
            </a:prstGeom>
            <a:ln w="12700">
              <a:noFill/>
              <a:prstDash val="solid"/>
            </a:ln>
          </p:spPr>
        </p:pic>
        <p:sp>
          <p:nvSpPr>
            <p:cNvPr name="AutoShape 19" id="19"/>
            <p:cNvSpPr/>
            <p:nvPr/>
          </p:nvSpPr>
          <p:spPr>
            <a:xfrm rot="0" flipH="false" flipV="false">
              <a:off x="2936737" y="5578578"/>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Cash drawer</a:t>
              </a:r>
              <a:endParaRPr lang="en-US" sz="1100"/>
            </a:p>
          </p:txBody>
        </p:sp>
        <p:pic>
          <p:nvPicPr>
            <p:cNvPr name="Picture 20" id="20"/>
            <p:cNvPicPr>
              <a:picLocks noChangeAspect="true"/>
            </p:cNvPicPr>
            <p:nvPr/>
          </p:nvPicPr>
          <p:blipFill>
            <a:blip r:embed="rId7"/>
            <a:srcRect l="33816" r="34387" t="24874" b="23184"/>
            <a:stretch>
              <a:fillRect/>
            </a:stretch>
          </p:blipFill>
          <p:spPr>
            <a:xfrm rot="0" flipH="false" flipV="false">
              <a:off x="1844389" y="5099153"/>
              <a:ext cx="555389" cy="508038"/>
            </a:xfrm>
            <a:prstGeom prst="rect">
              <a:avLst/>
            </a:prstGeom>
            <a:ln w="12700">
              <a:noFill/>
              <a:prstDash val="solid"/>
            </a:ln>
          </p:spPr>
        </p:pic>
        <p:sp>
          <p:nvSpPr>
            <p:cNvPr name="AutoShape 21" id="21"/>
            <p:cNvSpPr/>
            <p:nvPr/>
          </p:nvSpPr>
          <p:spPr>
            <a:xfrm rot="0" flipH="false" flipV="false">
              <a:off x="1617630" y="5604807"/>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Receipt Printer</a:t>
              </a:r>
              <a:endParaRPr lang="en-US" sz="1100"/>
            </a:p>
          </p:txBody>
        </p:sp>
        <p:cxnSp>
          <p:nvCxnSpPr>
            <p:cNvPr name="Connector 22" id="22"/>
            <p:cNvCxnSpPr/>
            <p:nvPr/>
          </p:nvCxnSpPr>
          <p:spPr>
            <a:xfrm rot="0" flipH="false" flipV="false">
              <a:off x="1261248" y="5350694"/>
              <a:ext cx="583141" cy="2478"/>
            </a:xfrm>
            <a:prstGeom prst="straightConnector1">
              <a:avLst/>
            </a:prstGeom>
            <a:noFill/>
            <a:ln w="12700" cap="flat">
              <a:solidFill>
                <a:srgbClr val="000000">
                  <a:alpha val="100000"/>
                </a:srgbClr>
              </a:solidFill>
              <a:prstDash val="solid"/>
              <a:headEnd type="none" w="med" len="med"/>
              <a:tailEnd type="triangle" w="med" len="med"/>
            </a:ln>
          </p:spPr>
        </p:cxnSp>
        <p:cxnSp>
          <p:nvCxnSpPr>
            <p:cNvPr name="Connector 23" id="23"/>
            <p:cNvCxnSpPr/>
            <p:nvPr/>
          </p:nvCxnSpPr>
          <p:spPr>
            <a:xfrm rot="0" flipH="false" flipV="true">
              <a:off x="2399778" y="5346616"/>
              <a:ext cx="519919" cy="6556"/>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24" id="24"/>
            <p:cNvSpPr/>
            <p:nvPr/>
          </p:nvSpPr>
          <p:spPr>
            <a:xfrm rot="0" flipH="false" flipV="false">
              <a:off x="1135384" y="5043364"/>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sp>
          <p:nvSpPr>
            <p:cNvPr name="AutoShape 25" id="25"/>
            <p:cNvSpPr/>
            <p:nvPr/>
          </p:nvSpPr>
          <p:spPr>
            <a:xfrm rot="0" flipH="false" flipV="false">
              <a:off x="2257658" y="5038045"/>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RJ11 Connection</a:t>
              </a:r>
              <a:endParaRPr lang="en-US" sz="1100"/>
            </a:p>
          </p:txBody>
        </p:sp>
        <p:pic>
          <p:nvPicPr>
            <p:cNvPr name="Picture 26" id="26"/>
            <p:cNvPicPr>
              <a:picLocks noChangeAspect="true"/>
            </p:cNvPicPr>
            <p:nvPr/>
          </p:nvPicPr>
          <p:blipFill>
            <a:blip r:embed="rId8"/>
            <a:srcRect l="0" r="0" t="0" b="0"/>
            <a:stretch>
              <a:fillRect/>
            </a:stretch>
          </p:blipFill>
          <p:spPr>
            <a:xfrm rot="0" flipH="false" flipV="false">
              <a:off x="3137366" y="4891391"/>
              <a:ext cx="522374" cy="329427"/>
            </a:xfrm>
            <a:prstGeom prst="ellipse">
              <a:avLst/>
            </a:prstGeom>
            <a:ln w="12700">
              <a:solidFill>
                <a:srgbClr val="FF0000">
                  <a:alpha val="100000"/>
                </a:srgbClr>
              </a:solidFill>
              <a:prstDash val="solid"/>
            </a:ln>
          </p:spPr>
        </p:pic>
        <p:pic>
          <p:nvPicPr>
            <p:cNvPr name="Picture 27" id="27"/>
            <p:cNvPicPr>
              <a:picLocks noChangeAspect="true"/>
            </p:cNvPicPr>
            <p:nvPr/>
          </p:nvPicPr>
          <p:blipFill>
            <a:blip r:embed="rId9"/>
            <a:srcRect l="0" r="0" t="0" b="0"/>
            <a:stretch>
              <a:fillRect/>
            </a:stretch>
          </p:blipFill>
          <p:spPr>
            <a:xfrm rot="0" flipH="false" flipV="false">
              <a:off x="2041388" y="4856271"/>
              <a:ext cx="455981" cy="279962"/>
            </a:xfrm>
            <a:prstGeom prst="ellipse">
              <a:avLst/>
            </a:prstGeom>
            <a:ln w="12700">
              <a:solidFill>
                <a:srgbClr val="FF0000">
                  <a:alpha val="100000"/>
                </a:srgbClr>
              </a:solidFill>
              <a:prstDash val="solid"/>
            </a:ln>
          </p:spPr>
        </p:pic>
      </p:grpSp>
      <p:sp>
        <p:nvSpPr>
          <p:cNvPr name="AutoShape 28" id="28"/>
          <p:cNvSpPr/>
          <p:nvPr/>
        </p:nvSpPr>
        <p:spPr>
          <a:xfrm rot="0" flipH="false" flipV="false">
            <a:off x="758317" y="4650321"/>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Counter</a:t>
            </a:r>
            <a:endParaRPr lang="en-US" sz="1100"/>
          </a:p>
        </p:txBody>
      </p:sp>
      <p:grpSp>
        <p:nvGrpSpPr>
          <p:cNvPr name="Group 29" id="29"/>
          <p:cNvGrpSpPr/>
          <p:nvPr/>
        </p:nvGrpSpPr>
        <p:grpSpPr>
          <a:xfrm>
            <a:off x="4960010" y="3495892"/>
            <a:ext cx="2754451" cy="446126"/>
            <a:chOff x="4960010" y="3495892"/>
            <a:chExt cx="2754451" cy="446126"/>
          </a:xfrm>
        </p:grpSpPr>
        <p:pic>
          <p:nvPicPr>
            <p:cNvPr name="Picture 30" id="30"/>
            <p:cNvPicPr>
              <a:picLocks noChangeAspect="true"/>
            </p:cNvPicPr>
            <p:nvPr/>
          </p:nvPicPr>
          <p:blipFill>
            <a:blip r:embed="rId10"/>
            <a:stretch>
              <a:fillRect/>
            </a:stretch>
          </p:blipFill>
          <p:spPr>
            <a:xfrm rot="0" flipH="false" flipV="false">
              <a:off x="4964897" y="3551593"/>
              <a:ext cx="2697607" cy="369688"/>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31" id="31"/>
            <p:cNvSpPr/>
            <p:nvPr/>
          </p:nvSpPr>
          <p:spPr>
            <a:xfrm rot="0" flipH="false" flipV="false">
              <a:off x="4960010" y="3495892"/>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135CE0"/>
                  </a:solidFill>
                  <a:latin typeface="Roboto"/>
                  <a:ea typeface="Roboto"/>
                  <a:cs typeface="Roboto"/>
                  <a:sym typeface="Roboto"/>
                </a:rPr>
                <a:t>Know</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00B0F0"/>
                  </a:solidFill>
                  <a:latin typeface="Roboto"/>
                  <a:ea typeface="Roboto"/>
                  <a:cs typeface="Roboto"/>
                  <a:sym typeface="Roboto"/>
                </a:rPr>
                <a:t>Your Customers</a:t>
              </a:r>
              <a:endParaRPr lang="en-US" sz="1100"/>
            </a:p>
          </p:txBody>
        </p:sp>
      </p:grpSp>
      <p:sp>
        <p:nvSpPr>
          <p:cNvPr name="AutoShape 32" id="32"/>
          <p:cNvSpPr/>
          <p:nvPr/>
        </p:nvSpPr>
        <p:spPr>
          <a:xfrm rot="0" flipH="false" flipV="false">
            <a:off x="5664042" y="4896782"/>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33" id="33"/>
          <p:cNvSpPr/>
          <p:nvPr/>
        </p:nvSpPr>
        <p:spPr>
          <a:xfrm rot="0" flipH="false" flipV="false">
            <a:off x="6678862" y="4939027"/>
            <a:ext cx="105150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pic>
        <p:nvPicPr>
          <p:cNvPr name="Picture 34" id="34"/>
          <p:cNvPicPr>
            <a:picLocks noChangeAspect="true"/>
          </p:cNvPicPr>
          <p:nvPr/>
        </p:nvPicPr>
        <p:blipFill>
          <a:blip r:embed="rId11"/>
          <a:srcRect l="0" r="0" t="0" b="0"/>
          <a:stretch>
            <a:fillRect/>
          </a:stretch>
        </p:blipFill>
        <p:spPr>
          <a:xfrm rot="0" flipH="false" flipV="false">
            <a:off x="6982589" y="4540972"/>
            <a:ext cx="324634" cy="405421"/>
          </a:xfrm>
          <a:prstGeom prst="rect">
            <a:avLst/>
          </a:prstGeom>
          <a:ln w="12700">
            <a:noFill/>
            <a:prstDash val="solid"/>
          </a:ln>
        </p:spPr>
      </p:pic>
      <p:pic>
        <p:nvPicPr>
          <p:cNvPr name="Picture 35" id="35"/>
          <p:cNvPicPr>
            <a:picLocks noChangeAspect="true"/>
          </p:cNvPicPr>
          <p:nvPr/>
        </p:nvPicPr>
        <p:blipFill>
          <a:blip r:embed="rId12"/>
          <a:srcRect l="0" r="0" t="0" b="0"/>
          <a:stretch>
            <a:fillRect/>
          </a:stretch>
        </p:blipFill>
        <p:spPr>
          <a:xfrm rot="0" flipH="false" flipV="false">
            <a:off x="6078752" y="4368790"/>
            <a:ext cx="517767" cy="511971"/>
          </a:xfrm>
          <a:prstGeom prst="rect">
            <a:avLst/>
          </a:prstGeom>
          <a:ln w="12700">
            <a:noFill/>
            <a:prstDash val="solid"/>
          </a:ln>
        </p:spPr>
      </p:pic>
      <p:pic>
        <p:nvPicPr>
          <p:cNvPr name="Picture 36" id="36"/>
          <p:cNvPicPr>
            <a:picLocks noChangeAspect="true"/>
          </p:cNvPicPr>
          <p:nvPr/>
        </p:nvPicPr>
        <p:blipFill>
          <a:blip r:embed="rId13"/>
          <a:stretch>
            <a:fillRect/>
          </a:stretch>
        </p:blipFill>
        <p:spPr>
          <a:xfrm rot="0" flipH="false" flipV="false">
            <a:off x="8252373" y="3529150"/>
            <a:ext cx="2697607"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37" id="37"/>
          <p:cNvSpPr/>
          <p:nvPr/>
        </p:nvSpPr>
        <p:spPr>
          <a:xfrm rot="0" flipH="false" flipV="false">
            <a:off x="8195529" y="3472754"/>
            <a:ext cx="2754451"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Roboto"/>
                <a:ea typeface="Roboto"/>
                <a:cs typeface="Roboto"/>
                <a:sym typeface="Roboto"/>
              </a:rPr>
              <a:t>Get</a:t>
            </a:r>
            <a:r>
              <a:rPr lang="en-US" b="true" i="false" strike="noStrike" u="none" sz="1600">
                <a:solidFill>
                  <a:srgbClr val="25CF7A"/>
                </a:solidFill>
                <a:latin typeface="Roboto"/>
                <a:ea typeface="Roboto"/>
                <a:cs typeface="Roboto"/>
                <a:sym typeface="Roboto"/>
              </a:rPr>
              <a:t> </a:t>
            </a:r>
            <a:r>
              <a:rPr lang="en-US" b="true" i="false" strike="noStrike" u="none" sz="1400">
                <a:solidFill>
                  <a:srgbClr val="00BC4E"/>
                </a:solidFill>
                <a:latin typeface="Roboto"/>
                <a:ea typeface="Roboto"/>
                <a:cs typeface="Roboto"/>
                <a:sym typeface="Roboto"/>
              </a:rPr>
              <a:t>Customers Returning </a:t>
            </a:r>
            <a:endParaRPr lang="en-US" sz="1100"/>
          </a:p>
        </p:txBody>
      </p:sp>
      <p:sp>
        <p:nvSpPr>
          <p:cNvPr name="AutoShape 38" id="38"/>
          <p:cNvSpPr/>
          <p:nvPr/>
        </p:nvSpPr>
        <p:spPr>
          <a:xfrm rot="0" flipH="false" flipV="false">
            <a:off x="9627937" y="5029667"/>
            <a:ext cx="1467639"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 Trackable Promotions </a:t>
            </a:r>
            <a:endParaRPr lang="en-US" sz="1100"/>
          </a:p>
        </p:txBody>
      </p:sp>
      <p:sp>
        <p:nvSpPr>
          <p:cNvPr name="AutoShape 39" id="39"/>
          <p:cNvSpPr/>
          <p:nvPr/>
        </p:nvSpPr>
        <p:spPr>
          <a:xfrm rot="0" flipH="false" flipV="false">
            <a:off x="7818406" y="5029667"/>
            <a:ext cx="1220445"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Engage</a:t>
            </a:r>
            <a:endParaRPr lang="en-US" sz="1100"/>
          </a:p>
        </p:txBody>
      </p:sp>
      <p:pic>
        <p:nvPicPr>
          <p:cNvPr name="Picture 40" id="40"/>
          <p:cNvPicPr>
            <a:picLocks noChangeAspect="true"/>
          </p:cNvPicPr>
          <p:nvPr/>
        </p:nvPicPr>
        <p:blipFill>
          <a:blip r:embed="rId14"/>
          <a:srcRect l="0" r="0" t="0" b="0"/>
          <a:stretch>
            <a:fillRect/>
          </a:stretch>
        </p:blipFill>
        <p:spPr>
          <a:xfrm rot="0" flipH="false" flipV="false">
            <a:off x="10028607" y="4531851"/>
            <a:ext cx="539009" cy="399117"/>
          </a:xfrm>
          <a:prstGeom prst="rect">
            <a:avLst/>
          </a:prstGeom>
          <a:ln w="12700">
            <a:noFill/>
            <a:prstDash val="solid"/>
          </a:ln>
        </p:spPr>
      </p:pic>
      <p:pic>
        <p:nvPicPr>
          <p:cNvPr name="Picture 41" id="41"/>
          <p:cNvPicPr>
            <a:picLocks noChangeAspect="true"/>
          </p:cNvPicPr>
          <p:nvPr/>
        </p:nvPicPr>
        <p:blipFill>
          <a:blip r:embed="rId15"/>
          <a:srcRect l="0" r="0" t="0" b="0"/>
          <a:stretch>
            <a:fillRect/>
          </a:stretch>
        </p:blipFill>
        <p:spPr>
          <a:xfrm rot="0" flipH="false" flipV="false">
            <a:off x="8266376" y="4661380"/>
            <a:ext cx="324639" cy="323954"/>
          </a:xfrm>
          <a:prstGeom prst="rect">
            <a:avLst/>
          </a:prstGeom>
          <a:ln w="12700">
            <a:noFill/>
            <a:prstDash val="solid"/>
          </a:ln>
        </p:spPr>
      </p:pic>
      <p:sp>
        <p:nvSpPr>
          <p:cNvPr name="AutoShape 42" id="42"/>
          <p:cNvSpPr/>
          <p:nvPr/>
        </p:nvSpPr>
        <p:spPr>
          <a:xfrm rot="0" flipH="false" flipV="false">
            <a:off x="8784467" y="5021607"/>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43" id="43"/>
          <p:cNvPicPr>
            <a:picLocks noChangeAspect="true"/>
          </p:cNvPicPr>
          <p:nvPr/>
        </p:nvPicPr>
        <p:blipFill>
          <a:blip r:embed="rId16"/>
          <a:srcRect l="0" r="0" t="0" b="0"/>
          <a:stretch>
            <a:fillRect/>
          </a:stretch>
        </p:blipFill>
        <p:spPr>
          <a:xfrm rot="0" flipH="false" flipV="false">
            <a:off x="8954889" y="4439847"/>
            <a:ext cx="791658" cy="772761"/>
          </a:xfrm>
          <a:prstGeom prst="rect">
            <a:avLst/>
          </a:prstGeom>
          <a:ln w="12700">
            <a:noFill/>
            <a:prstDash val="solid"/>
          </a:ln>
        </p:spPr>
      </p:pic>
      <p:cxnSp>
        <p:nvCxnSpPr>
          <p:cNvPr name="Connector 44" id="44"/>
          <p:cNvCxnSpPr/>
          <p:nvPr/>
        </p:nvCxnSpPr>
        <p:spPr>
          <a:xfrm rot="0" flipH="false" flipV="false">
            <a:off x="4634605" y="3583274"/>
            <a:ext cx="0" cy="2705145"/>
          </a:xfrm>
          <a:prstGeom prst="straightConnector1">
            <a:avLst/>
          </a:prstGeom>
          <a:noFill/>
          <a:ln w="12700" cap="flat">
            <a:solidFill>
              <a:srgbClr val="0094A3">
                <a:alpha val="100000"/>
              </a:srgbClr>
            </a:solidFill>
            <a:prstDash val="solid"/>
            <a:headEnd type="none" w="med" len="med"/>
            <a:tailEnd type="none" w="med" len="med"/>
          </a:ln>
        </p:spPr>
      </p:cxnSp>
      <p:cxnSp>
        <p:nvCxnSpPr>
          <p:cNvPr name="Connector 45" id="45"/>
          <p:cNvCxnSpPr/>
          <p:nvPr/>
        </p:nvCxnSpPr>
        <p:spPr>
          <a:xfrm rot="0" flipH="false" flipV="false">
            <a:off x="7916924" y="3541531"/>
            <a:ext cx="0" cy="2705145"/>
          </a:xfrm>
          <a:prstGeom prst="straightConnector1">
            <a:avLst/>
          </a:prstGeom>
          <a:noFill/>
          <a:ln w="12700" cap="flat">
            <a:solidFill>
              <a:srgbClr val="0094A3">
                <a:alpha val="100000"/>
              </a:srgbClr>
            </a:solidFill>
            <a:prstDash val="solid"/>
            <a:headEnd type="none" w="med" len="med"/>
            <a:tailEnd type="none" w="med" len="med"/>
          </a:ln>
        </p:spPr>
      </p:cxnSp>
      <p:sp>
        <p:nvSpPr>
          <p:cNvPr name="AutoShape 46" id="46"/>
          <p:cNvSpPr/>
          <p:nvPr/>
        </p:nvSpPr>
        <p:spPr>
          <a:xfrm rot="0" flipH="false" flipV="false">
            <a:off x="4874421" y="4965145"/>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47" id="47"/>
          <p:cNvPicPr>
            <a:picLocks noChangeAspect="true"/>
          </p:cNvPicPr>
          <p:nvPr/>
        </p:nvPicPr>
        <p:blipFill>
          <a:blip r:embed="rId16"/>
          <a:srcRect l="0" r="0" t="0" b="0"/>
          <a:stretch>
            <a:fillRect/>
          </a:stretch>
        </p:blipFill>
        <p:spPr>
          <a:xfrm rot="0" flipH="false" flipV="false">
            <a:off x="5044843" y="4383385"/>
            <a:ext cx="791658" cy="772761"/>
          </a:xfrm>
          <a:prstGeom prst="rect">
            <a:avLst/>
          </a:prstGeom>
          <a:ln w="12700">
            <a:noFill/>
            <a:prstDash val="solid"/>
          </a:ln>
        </p:spPr>
      </p:pic>
      <p:pic>
        <p:nvPicPr>
          <p:cNvPr name="Picture 48" id="48"/>
          <p:cNvPicPr>
            <a:picLocks noChangeAspect="true"/>
          </p:cNvPicPr>
          <p:nvPr/>
        </p:nvPicPr>
        <p:blipFill>
          <a:blip r:embed="rId17"/>
          <a:srcRect l="37798" r="37978" t="30751" b="28969"/>
          <a:stretch>
            <a:fillRect/>
          </a:stretch>
        </p:blipFill>
        <p:spPr>
          <a:xfrm rot="0" flipH="false" flipV="false">
            <a:off x="840797" y="6046340"/>
            <a:ext cx="589173" cy="548632"/>
          </a:xfrm>
          <a:prstGeom prst="rect">
            <a:avLst/>
          </a:prstGeom>
          <a:ln w="12700">
            <a:noFill/>
            <a:prstDash val="solid"/>
          </a:ln>
        </p:spPr>
      </p:pic>
      <p:sp>
        <p:nvSpPr>
          <p:cNvPr name="AutoShape 49" id="49"/>
          <p:cNvSpPr/>
          <p:nvPr/>
        </p:nvSpPr>
        <p:spPr>
          <a:xfrm rot="0" flipH="false" flipV="false">
            <a:off x="640935" y="6486053"/>
            <a:ext cx="1203453"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Handheld Scanner</a:t>
            </a:r>
            <a:endParaRPr lang="en-US" sz="1100"/>
          </a:p>
        </p:txBody>
      </p:sp>
      <p:sp>
        <p:nvSpPr>
          <p:cNvPr name="AutoShape 50" id="50"/>
          <p:cNvSpPr/>
          <p:nvPr/>
        </p:nvSpPr>
        <p:spPr>
          <a:xfrm rot="0" flipH="false" flipV="false">
            <a:off x="887603" y="5812773"/>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pic>
        <p:nvPicPr>
          <p:cNvPr name="Picture 51" id="51"/>
          <p:cNvPicPr>
            <a:picLocks noChangeAspect="true"/>
          </p:cNvPicPr>
          <p:nvPr/>
        </p:nvPicPr>
        <p:blipFill>
          <a:blip r:embed="rId9"/>
          <a:srcRect l="0" r="0" t="0" b="0"/>
          <a:stretch>
            <a:fillRect/>
          </a:stretch>
        </p:blipFill>
        <p:spPr>
          <a:xfrm rot="0" flipH="false" flipV="false">
            <a:off x="1371438" y="6107184"/>
            <a:ext cx="455981" cy="279962"/>
          </a:xfrm>
          <a:prstGeom prst="ellipse">
            <a:avLst/>
          </a:prstGeom>
          <a:ln w="12700">
            <a:solidFill>
              <a:srgbClr val="FF0000">
                <a:alpha val="100000"/>
              </a:srgbClr>
            </a:solidFill>
            <a:prstDash val="solid"/>
          </a:ln>
        </p:spPr>
      </p:pic>
      <p:pic>
        <p:nvPicPr>
          <p:cNvPr name="Picture 52" id="52"/>
          <p:cNvPicPr>
            <a:picLocks noChangeAspect="true"/>
          </p:cNvPicPr>
          <p:nvPr/>
        </p:nvPicPr>
        <p:blipFill>
          <a:blip r:embed="rId18"/>
          <a:srcRect l="0" r="0" t="0" b="0"/>
          <a:stretch>
            <a:fillRect/>
          </a:stretch>
        </p:blipFill>
        <p:spPr>
          <a:xfrm rot="0" flipH="false" flipV="false">
            <a:off x="5083305" y="5311534"/>
            <a:ext cx="608794" cy="414524"/>
          </a:xfrm>
          <a:prstGeom prst="rect">
            <a:avLst/>
          </a:prstGeom>
          <a:ln w="12700">
            <a:noFill/>
            <a:prstDash val="solid"/>
          </a:ln>
        </p:spPr>
      </p:pic>
      <p:sp>
        <p:nvSpPr>
          <p:cNvPr name="AutoShape 53" id="53"/>
          <p:cNvSpPr/>
          <p:nvPr/>
        </p:nvSpPr>
        <p:spPr>
          <a:xfrm rot="0" flipH="false" flipV="false">
            <a:off x="4903869" y="5762635"/>
            <a:ext cx="992401"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Webstore</a:t>
            </a:r>
            <a:endParaRPr lang="en-US" sz="1100"/>
          </a:p>
        </p:txBody>
      </p:sp>
      <p:pic>
        <p:nvPicPr>
          <p:cNvPr name="Picture 54" id="54"/>
          <p:cNvPicPr>
            <a:picLocks noChangeAspect="true"/>
          </p:cNvPicPr>
          <p:nvPr/>
        </p:nvPicPr>
        <p:blipFill>
          <a:blip r:embed="rId19"/>
          <a:srcRect l="0" r="0" t="0" b="0"/>
          <a:stretch>
            <a:fillRect/>
          </a:stretch>
        </p:blipFill>
        <p:spPr>
          <a:xfrm rot="0" flipH="false" flipV="false">
            <a:off x="10763790" y="205297"/>
            <a:ext cx="921383" cy="929836"/>
          </a:xfrm>
          <a:prstGeom prst="rect">
            <a:avLst/>
          </a:prstGeom>
          <a:ln w="12700">
            <a:noFill/>
            <a:prstDash val="solid"/>
          </a:ln>
        </p:spPr>
      </p:pic>
      <p:sp>
        <p:nvSpPr>
          <p:cNvPr name="AutoShape 55" id="55"/>
          <p:cNvSpPr/>
          <p:nvPr/>
        </p:nvSpPr>
        <p:spPr>
          <a:xfrm rot="0" flipH="false" flipV="false">
            <a:off x="4206157" y="6391342"/>
            <a:ext cx="4477966" cy="282106"/>
          </a:xfrm>
          <a:prstGeom prst="roundRect">
            <a:avLst>
              <a:gd name="adj" fmla="val 16667"/>
            </a:avLst>
          </a:prstGeom>
          <a:solidFill>
            <a:srgbClr val="FFFFFF">
              <a:alpha val="100000"/>
            </a:srgbClr>
          </a:solidFill>
          <a:ln w="12700" cmpd="sng" cap="flat">
            <a:solidFill>
              <a:srgbClr val="FF0000">
                <a:alpha val="100000"/>
              </a:srgbClr>
            </a:solidFill>
            <a:prstDash val="dash"/>
            <a:miter lim="8000000"/>
          </a:ln>
        </p:spPr>
        <p:txBody>
          <a:bodyPr anchor="ctr"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Solutions may vary based on the specific needs of each merchant</a:t>
            </a:r>
            <a:endParaRPr lang="en-US" sz="1100"/>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cxnSp>
        <p:nvCxnSpPr>
          <p:cNvPr name="Connector 2" id="2"/>
          <p:cNvCxnSpPr/>
          <p:nvPr/>
        </p:nvCxnSpPr>
        <p:spPr>
          <a:xfrm rot="10800000" flipH="false" flipV="false">
            <a:off x="886168" y="5820810"/>
            <a:ext cx="168725" cy="401057"/>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3" id="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1951012" y="1103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Merchants Profile</a:t>
            </a:r>
            <a:endParaRPr lang="en-US" sz="1100"/>
          </a:p>
        </p:txBody>
      </p:sp>
      <p:sp>
        <p:nvSpPr>
          <p:cNvPr name="AutoShape 5" id="5"/>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98893" y="230607"/>
            <a:ext cx="1596274" cy="238087"/>
          </a:xfrm>
          <a:prstGeom prst="rect">
            <a:avLst/>
          </a:prstGeom>
          <a:ln w="12700">
            <a:noFill/>
            <a:prstDash val="solid"/>
          </a:ln>
        </p:spPr>
      </p:pic>
      <p:sp>
        <p:nvSpPr>
          <p:cNvPr name="AutoShape 7" id="7"/>
          <p:cNvSpPr/>
          <p:nvPr/>
        </p:nvSpPr>
        <p:spPr>
          <a:xfrm rot="0" flipH="false" flipV="false">
            <a:off x="1210540" y="991381"/>
            <a:ext cx="669290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8" id="8"/>
          <p:cNvSpPr/>
          <p:nvPr/>
        </p:nvSpPr>
        <p:spPr>
          <a:xfrm rot="0" flipH="false" flipV="false">
            <a:off x="-551186" y="690484"/>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Business Type: Electronic Store – Retail</a:t>
            </a:r>
            <a:endParaRPr lang="en-US" sz="1100"/>
          </a:p>
        </p:txBody>
      </p:sp>
      <p:sp>
        <p:nvSpPr>
          <p:cNvPr name="AutoShape 9" id="9"/>
          <p:cNvSpPr/>
          <p:nvPr/>
        </p:nvSpPr>
        <p:spPr>
          <a:xfrm rot="0" flipH="false" flipV="false">
            <a:off x="112450" y="1058884"/>
            <a:ext cx="11080483" cy="818577"/>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2000">
                <a:solidFill>
                  <a:srgbClr val="EF8600"/>
                </a:solidFill>
                <a:latin typeface="Roboto"/>
                <a:ea typeface="Roboto"/>
                <a:cs typeface="Roboto"/>
                <a:sym typeface="Roboto"/>
              </a:rPr>
              <a:t>?</a:t>
            </a:r>
            <a:r>
              <a:rPr lang="en-US" b="false" i="false" strike="noStrike" u="none" sz="1400">
                <a:solidFill>
                  <a:srgbClr val="EF8600"/>
                </a:solidFill>
                <a:latin typeface="Roboto"/>
                <a:ea typeface="Roboto"/>
                <a:cs typeface="Roboto"/>
                <a:sym typeface="Roboto"/>
              </a:rPr>
              <a:t> </a:t>
            </a:r>
            <a:r>
              <a:rPr lang="en-US" b="false" i="false" strike="noStrike" u="none" sz="1400">
                <a:solidFill>
                  <a:srgbClr val="000000"/>
                </a:solidFill>
                <a:latin typeface="Roboto"/>
                <a:ea typeface="Roboto"/>
                <a:cs typeface="Roboto"/>
                <a:sym typeface="Roboto"/>
              </a:rPr>
              <a:t>Offers a wide range of gadgets, appliances, and tech accessories, focusing on providing detailed product information, expert guidance, and after-sales support. </a:t>
            </a:r>
            <a:endParaRPr lang="en-US" sz="1100"/>
          </a:p>
        </p:txBody>
      </p:sp>
      <p:sp>
        <p:nvSpPr>
          <p:cNvPr name="AutoShape 10" id="10"/>
          <p:cNvSpPr/>
          <p:nvPr/>
        </p:nvSpPr>
        <p:spPr>
          <a:xfrm rot="0" flipH="false" flipV="false">
            <a:off x="-412344" y="2080605"/>
            <a:ext cx="4621388" cy="1297663"/>
          </a:xfrm>
          <a:prstGeom prst="rect">
            <a:avLst/>
          </a:prstGeom>
          <a:noFill/>
          <a:ln w="12700">
            <a:noFill/>
            <a:prstDash val="solid"/>
          </a:ln>
        </p:spPr>
        <p:txBody>
          <a:bodyPr anchor="ctr" rtlCol="false" lIns="25400" rIns="25400" tIns="25400" bIns="25400"/>
          <a:lstStyle/>
          <a:p>
            <a:pPr algn="l" indent="0" marL="609600">
              <a:lnSpc>
                <a:spcPct val="150000"/>
              </a:lnSpc>
              <a:defRPr/>
            </a:pPr>
            <a:r>
              <a:rPr lang="en-US" b="true" i="false" strike="noStrike" u="none" sz="1400">
                <a:solidFill>
                  <a:srgbClr val="FF0000"/>
                </a:solidFill>
                <a:latin typeface="Roboto"/>
                <a:ea typeface="Roboto"/>
                <a:cs typeface="Roboto"/>
                <a:sym typeface="Roboto"/>
              </a:rPr>
              <a:t>Pain Points:</a:t>
            </a:r>
            <a:endParaRPr lang="en-US" sz="1100"/>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Difficulty tracking with multiple stores </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Employee commission tracking</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Manually collecting customer data</a:t>
            </a:r>
          </a:p>
          <a:p>
            <a:pPr algn="l" indent="-139700" marL="749300">
              <a:lnSpc>
                <a:spcPct val="150000"/>
              </a:lnSpc>
              <a:buClr>
                <a:srgbClr val="000000"/>
              </a:buClr>
              <a:buChar char="•"/>
            </a:pPr>
            <a:r>
              <a:rPr lang="en-US" b="false" i="false" strike="noStrike" u="none" sz="1100">
                <a:solidFill>
                  <a:srgbClr val="000000"/>
                </a:solidFill>
                <a:latin typeface="Roboto"/>
                <a:ea typeface="Roboto"/>
                <a:cs typeface="Roboto"/>
                <a:sym typeface="Roboto"/>
              </a:rPr>
              <a:t>Selling Online </a:t>
            </a:r>
          </a:p>
          <a:p>
            <a:pPr algn="l" indent="0" marL="609600">
              <a:lnSpc>
                <a:spcPct val="150000"/>
              </a:lnSpc>
            </a:pPr>
            <a:r>
              <a:rPr lang="en-US" b="false" i="false" strike="noStrike" u="none" sz="1400">
                <a:solidFill>
                  <a:srgbClr val="000000"/>
                </a:solidFill>
                <a:latin typeface="Arial"/>
                <a:ea typeface="Arial"/>
                <a:cs typeface="Arial"/>
                <a:sym typeface="Arial"/>
              </a:rPr>
              <a:t> </a:t>
            </a:r>
          </a:p>
        </p:txBody>
      </p:sp>
      <p:pic>
        <p:nvPicPr>
          <p:cNvPr name="Picture 11" id="11"/>
          <p:cNvPicPr>
            <a:picLocks noChangeAspect="true"/>
          </p:cNvPicPr>
          <p:nvPr/>
        </p:nvPicPr>
        <p:blipFill>
          <a:blip r:embed="rId4"/>
          <a:stretch>
            <a:fillRect/>
          </a:stretch>
        </p:blipFill>
        <p:spPr>
          <a:xfrm rot="0" flipH="false" flipV="false">
            <a:off x="1476092" y="3472754"/>
            <a:ext cx="2295426"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12" id="12"/>
          <p:cNvSpPr/>
          <p:nvPr/>
        </p:nvSpPr>
        <p:spPr>
          <a:xfrm rot="0" flipH="false" flipV="false">
            <a:off x="1263186" y="3429000"/>
            <a:ext cx="2754451" cy="461624"/>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400">
                <a:solidFill>
                  <a:srgbClr val="EB6101"/>
                </a:solidFill>
                <a:latin typeface="Roboto"/>
                <a:ea typeface="Roboto"/>
                <a:cs typeface="Roboto"/>
                <a:sym typeface="Roboto"/>
              </a:rPr>
              <a:t>Run</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FFAB40"/>
                </a:solidFill>
                <a:latin typeface="Roboto"/>
                <a:ea typeface="Roboto"/>
                <a:cs typeface="Roboto"/>
                <a:sym typeface="Roboto"/>
              </a:rPr>
              <a:t>Excellent Operations</a:t>
            </a:r>
            <a:endParaRPr lang="en-US" sz="1100"/>
          </a:p>
        </p:txBody>
      </p:sp>
      <p:sp>
        <p:nvSpPr>
          <p:cNvPr name="AutoShape 13" id="13"/>
          <p:cNvSpPr/>
          <p:nvPr/>
        </p:nvSpPr>
        <p:spPr>
          <a:xfrm rot="0" flipH="false" flipV="false">
            <a:off x="520626" y="3904040"/>
            <a:ext cx="3401217"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Software Plan</a:t>
            </a:r>
            <a:r>
              <a:rPr lang="en-US" b="false" i="false" strike="noStrike" u="none" sz="1200">
                <a:solidFill>
                  <a:srgbClr val="EB6101"/>
                </a:solidFill>
                <a:latin typeface="Roboto"/>
                <a:ea typeface="Roboto"/>
                <a:cs typeface="Roboto"/>
                <a:sym typeface="Roboto"/>
              </a:rPr>
              <a:t>: </a:t>
            </a:r>
            <a:r>
              <a:rPr lang="en-US" b="false" i="false" strike="noStrike" u="none" sz="1200">
                <a:solidFill>
                  <a:srgbClr val="000000"/>
                </a:solidFill>
                <a:latin typeface="Roboto"/>
                <a:ea typeface="Roboto"/>
                <a:cs typeface="Roboto"/>
                <a:sym typeface="Roboto"/>
              </a:rPr>
              <a:t>Advance Plan</a:t>
            </a:r>
            <a:endParaRPr lang="en-US" sz="1100"/>
          </a:p>
        </p:txBody>
      </p:sp>
      <p:sp>
        <p:nvSpPr>
          <p:cNvPr name="AutoShape 14" id="14"/>
          <p:cNvSpPr/>
          <p:nvPr/>
        </p:nvSpPr>
        <p:spPr>
          <a:xfrm rot="0" flipH="false" flipV="false">
            <a:off x="520626" y="4195023"/>
            <a:ext cx="2754451" cy="430847"/>
          </a:xfrm>
          <a:prstGeom prst="rect">
            <a:avLst/>
          </a:prstGeom>
          <a:noFill/>
          <a:ln w="12700">
            <a:noFill/>
            <a:prstDash val="solid"/>
          </a:ln>
        </p:spPr>
        <p:txBody>
          <a:bodyPr anchor="t" rtlCol="false" lIns="121900" rIns="121900" tIns="121900" bIns="121900"/>
          <a:lstStyle/>
          <a:p>
            <a:pPr algn="l" indent="0">
              <a:lnSpc>
                <a:spcPct val="100000"/>
              </a:lnSpc>
              <a:defRPr/>
            </a:pPr>
            <a:r>
              <a:rPr lang="en-US" b="true" i="false" strike="noStrike" u="none" sz="1200">
                <a:solidFill>
                  <a:srgbClr val="EB6101"/>
                </a:solidFill>
                <a:latin typeface="Roboto"/>
                <a:ea typeface="Roboto"/>
                <a:cs typeface="Roboto"/>
                <a:sym typeface="Roboto"/>
              </a:rPr>
              <a:t>Hardware Setup</a:t>
            </a:r>
            <a:r>
              <a:rPr lang="en-US" b="false" i="false" strike="noStrike" u="none" sz="1200">
                <a:solidFill>
                  <a:srgbClr val="EB6101"/>
                </a:solidFill>
                <a:latin typeface="Roboto"/>
                <a:ea typeface="Roboto"/>
                <a:cs typeface="Roboto"/>
                <a:sym typeface="Roboto"/>
              </a:rPr>
              <a:t>:</a:t>
            </a:r>
            <a:endParaRPr lang="en-US" sz="1100"/>
          </a:p>
        </p:txBody>
      </p:sp>
      <p:grpSp>
        <p:nvGrpSpPr>
          <p:cNvPr name="Group 15" id="15"/>
          <p:cNvGrpSpPr/>
          <p:nvPr/>
        </p:nvGrpSpPr>
        <p:grpSpPr>
          <a:xfrm>
            <a:off x="570135" y="4856271"/>
            <a:ext cx="3287172" cy="1014542"/>
            <a:chOff x="570135" y="4856271"/>
            <a:chExt cx="3287172" cy="1014542"/>
          </a:xfrm>
        </p:grpSpPr>
        <p:pic>
          <p:nvPicPr>
            <p:cNvPr name="Picture 16" id="16"/>
            <p:cNvPicPr>
              <a:picLocks noChangeAspect="true"/>
            </p:cNvPicPr>
            <p:nvPr/>
          </p:nvPicPr>
          <p:blipFill>
            <a:blip r:embed="rId5"/>
            <a:srcRect l="0" r="0" t="0" b="0"/>
            <a:stretch>
              <a:fillRect/>
            </a:stretch>
          </p:blipFill>
          <p:spPr>
            <a:xfrm rot="0" flipH="false" flipV="false">
              <a:off x="638203" y="5056105"/>
              <a:ext cx="589178" cy="589178"/>
            </a:xfrm>
            <a:prstGeom prst="rect">
              <a:avLst/>
            </a:prstGeom>
            <a:ln w="12700">
              <a:noFill/>
              <a:prstDash val="solid"/>
            </a:ln>
            <a:effectLst>
              <a:outerShdw dir="0" dist="0" blurRad="63500" algn="ctr" sx="102000" sy="102000" rotWithShape="false">
                <a:srgbClr val="000000">
                  <a:alpha val="40000"/>
                </a:srgbClr>
              </a:outerShdw>
            </a:effectLst>
          </p:spPr>
        </p:pic>
        <p:sp>
          <p:nvSpPr>
            <p:cNvPr name="AutoShape 17" id="17"/>
            <p:cNvSpPr/>
            <p:nvPr/>
          </p:nvSpPr>
          <p:spPr>
            <a:xfrm rot="0" flipH="false" flipV="false">
              <a:off x="570135" y="5620071"/>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highlight>
                    <a:srgbClr val="F0FBFF">
                      <a:alpha val="100000"/>
                    </a:srgbClr>
                  </a:highlight>
                  <a:latin typeface="Roboto"/>
                  <a:ea typeface="Roboto"/>
                  <a:cs typeface="Roboto"/>
                  <a:sym typeface="Roboto"/>
                </a:rPr>
                <a:t>Sunmi D3 Pro</a:t>
              </a:r>
              <a:endParaRPr lang="en-US" sz="1100"/>
            </a:p>
          </p:txBody>
        </p:sp>
        <p:pic>
          <p:nvPicPr>
            <p:cNvPr name="Picture 18" id="18"/>
            <p:cNvPicPr>
              <a:picLocks noChangeAspect="true"/>
            </p:cNvPicPr>
            <p:nvPr/>
          </p:nvPicPr>
          <p:blipFill>
            <a:blip r:embed="rId6"/>
            <a:srcRect l="28971" r="26690" t="27784" b="28441"/>
            <a:stretch>
              <a:fillRect/>
            </a:stretch>
          </p:blipFill>
          <p:spPr>
            <a:xfrm rot="0" flipH="false" flipV="false">
              <a:off x="2885830" y="5129677"/>
              <a:ext cx="784751" cy="433878"/>
            </a:xfrm>
            <a:prstGeom prst="rect">
              <a:avLst/>
            </a:prstGeom>
            <a:ln w="12700">
              <a:noFill/>
              <a:prstDash val="solid"/>
            </a:ln>
          </p:spPr>
        </p:pic>
        <p:sp>
          <p:nvSpPr>
            <p:cNvPr name="AutoShape 19" id="19"/>
            <p:cNvSpPr/>
            <p:nvPr/>
          </p:nvSpPr>
          <p:spPr>
            <a:xfrm rot="0" flipH="false" flipV="false">
              <a:off x="2902870" y="5578578"/>
              <a:ext cx="954437"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Cash drawer</a:t>
              </a:r>
              <a:endParaRPr lang="en-US" sz="1100"/>
            </a:p>
          </p:txBody>
        </p:sp>
        <p:pic>
          <p:nvPicPr>
            <p:cNvPr name="Picture 20" id="20"/>
            <p:cNvPicPr>
              <a:picLocks noChangeAspect="true"/>
            </p:cNvPicPr>
            <p:nvPr/>
          </p:nvPicPr>
          <p:blipFill>
            <a:blip r:embed="rId7"/>
            <a:srcRect l="33816" r="34387" t="24874" b="23184"/>
            <a:stretch>
              <a:fillRect/>
            </a:stretch>
          </p:blipFill>
          <p:spPr>
            <a:xfrm rot="0" flipH="false" flipV="false">
              <a:off x="1810522" y="5099153"/>
              <a:ext cx="555389" cy="508038"/>
            </a:xfrm>
            <a:prstGeom prst="rect">
              <a:avLst/>
            </a:prstGeom>
            <a:ln w="12700">
              <a:noFill/>
              <a:prstDash val="solid"/>
            </a:ln>
          </p:spPr>
        </p:pic>
        <p:sp>
          <p:nvSpPr>
            <p:cNvPr name="AutoShape 21" id="21"/>
            <p:cNvSpPr/>
            <p:nvPr/>
          </p:nvSpPr>
          <p:spPr>
            <a:xfrm rot="0" flipH="false" flipV="false">
              <a:off x="1583763" y="5604807"/>
              <a:ext cx="996322"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Receipt Printer</a:t>
              </a:r>
              <a:endParaRPr lang="en-US" sz="1100"/>
            </a:p>
          </p:txBody>
        </p:sp>
        <p:cxnSp>
          <p:nvCxnSpPr>
            <p:cNvPr name="Connector 22" id="22"/>
            <p:cNvCxnSpPr/>
            <p:nvPr/>
          </p:nvCxnSpPr>
          <p:spPr>
            <a:xfrm rot="0" flipH="false" flipV="false">
              <a:off x="1227381" y="5350694"/>
              <a:ext cx="583141" cy="2478"/>
            </a:xfrm>
            <a:prstGeom prst="straightConnector1">
              <a:avLst/>
            </a:prstGeom>
            <a:noFill/>
            <a:ln w="12700" cap="flat">
              <a:solidFill>
                <a:srgbClr val="000000">
                  <a:alpha val="100000"/>
                </a:srgbClr>
              </a:solidFill>
              <a:prstDash val="solid"/>
              <a:headEnd type="none" w="med" len="med"/>
              <a:tailEnd type="triangle" w="med" len="med"/>
            </a:ln>
          </p:spPr>
        </p:cxnSp>
        <p:cxnSp>
          <p:nvCxnSpPr>
            <p:cNvPr name="Connector 23" id="23"/>
            <p:cNvCxnSpPr/>
            <p:nvPr/>
          </p:nvCxnSpPr>
          <p:spPr>
            <a:xfrm rot="0" flipH="false" flipV="true">
              <a:off x="2365911" y="5346616"/>
              <a:ext cx="519919" cy="6556"/>
            </a:xfrm>
            <a:prstGeom prst="straightConnector1">
              <a:avLst/>
            </a:prstGeom>
            <a:noFill/>
            <a:ln w="12700" cap="flat">
              <a:solidFill>
                <a:srgbClr val="000000">
                  <a:alpha val="100000"/>
                </a:srgbClr>
              </a:solidFill>
              <a:prstDash val="solid"/>
              <a:headEnd type="none" w="med" len="med"/>
              <a:tailEnd type="triangle" w="med" len="med"/>
            </a:ln>
          </p:spPr>
        </p:cxnSp>
        <p:sp>
          <p:nvSpPr>
            <p:cNvPr name="AutoShape 24" id="24"/>
            <p:cNvSpPr/>
            <p:nvPr/>
          </p:nvSpPr>
          <p:spPr>
            <a:xfrm rot="0" flipH="false" flipV="false">
              <a:off x="1101517" y="5043364"/>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sp>
          <p:nvSpPr>
            <p:cNvPr name="AutoShape 25" id="25"/>
            <p:cNvSpPr/>
            <p:nvPr/>
          </p:nvSpPr>
          <p:spPr>
            <a:xfrm rot="0" flipH="false" flipV="false">
              <a:off x="2223791" y="5038045"/>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RJ11 Connection</a:t>
              </a:r>
              <a:endParaRPr lang="en-US" sz="1100"/>
            </a:p>
          </p:txBody>
        </p:sp>
        <p:pic>
          <p:nvPicPr>
            <p:cNvPr name="Picture 26" id="26"/>
            <p:cNvPicPr>
              <a:picLocks noChangeAspect="true"/>
            </p:cNvPicPr>
            <p:nvPr/>
          </p:nvPicPr>
          <p:blipFill>
            <a:blip r:embed="rId8"/>
            <a:srcRect l="0" r="0" t="0" b="0"/>
            <a:stretch>
              <a:fillRect/>
            </a:stretch>
          </p:blipFill>
          <p:spPr>
            <a:xfrm rot="0" flipH="false" flipV="false">
              <a:off x="3103499" y="4891391"/>
              <a:ext cx="522374" cy="329427"/>
            </a:xfrm>
            <a:prstGeom prst="ellipse">
              <a:avLst/>
            </a:prstGeom>
            <a:ln w="12700">
              <a:solidFill>
                <a:srgbClr val="FF0000">
                  <a:alpha val="100000"/>
                </a:srgbClr>
              </a:solidFill>
              <a:prstDash val="solid"/>
            </a:ln>
          </p:spPr>
        </p:pic>
        <p:pic>
          <p:nvPicPr>
            <p:cNvPr name="Picture 27" id="27"/>
            <p:cNvPicPr>
              <a:picLocks noChangeAspect="true"/>
            </p:cNvPicPr>
            <p:nvPr/>
          </p:nvPicPr>
          <p:blipFill>
            <a:blip r:embed="rId9"/>
            <a:srcRect l="0" r="0" t="0" b="0"/>
            <a:stretch>
              <a:fillRect/>
            </a:stretch>
          </p:blipFill>
          <p:spPr>
            <a:xfrm rot="0" flipH="false" flipV="false">
              <a:off x="2007521" y="4856271"/>
              <a:ext cx="455981" cy="279962"/>
            </a:xfrm>
            <a:prstGeom prst="ellipse">
              <a:avLst/>
            </a:prstGeom>
            <a:ln w="12700">
              <a:solidFill>
                <a:srgbClr val="FF0000">
                  <a:alpha val="100000"/>
                </a:srgbClr>
              </a:solidFill>
              <a:prstDash val="solid"/>
            </a:ln>
          </p:spPr>
        </p:pic>
      </p:grpSp>
      <p:sp>
        <p:nvSpPr>
          <p:cNvPr name="AutoShape 28" id="28"/>
          <p:cNvSpPr/>
          <p:nvPr/>
        </p:nvSpPr>
        <p:spPr>
          <a:xfrm rot="0" flipH="false" flipV="false">
            <a:off x="724450" y="4650321"/>
            <a:ext cx="589178" cy="218142"/>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800">
                <a:solidFill>
                  <a:srgbClr val="000000"/>
                </a:solidFill>
                <a:latin typeface="Roboto"/>
                <a:ea typeface="Roboto"/>
                <a:cs typeface="Roboto"/>
                <a:sym typeface="Roboto"/>
              </a:rPr>
              <a:t>Counter</a:t>
            </a:r>
            <a:endParaRPr lang="en-US" sz="1100"/>
          </a:p>
        </p:txBody>
      </p:sp>
      <p:grpSp>
        <p:nvGrpSpPr>
          <p:cNvPr name="Group 29" id="29"/>
          <p:cNvGrpSpPr/>
          <p:nvPr/>
        </p:nvGrpSpPr>
        <p:grpSpPr>
          <a:xfrm>
            <a:off x="4926143" y="3495892"/>
            <a:ext cx="2754451" cy="446126"/>
            <a:chOff x="4926143" y="3495892"/>
            <a:chExt cx="2754451" cy="446126"/>
          </a:xfrm>
        </p:grpSpPr>
        <p:pic>
          <p:nvPicPr>
            <p:cNvPr name="Picture 30" id="30"/>
            <p:cNvPicPr>
              <a:picLocks noChangeAspect="true"/>
            </p:cNvPicPr>
            <p:nvPr/>
          </p:nvPicPr>
          <p:blipFill>
            <a:blip r:embed="rId10"/>
            <a:stretch>
              <a:fillRect/>
            </a:stretch>
          </p:blipFill>
          <p:spPr>
            <a:xfrm rot="0" flipH="false" flipV="false">
              <a:off x="4931030" y="3551593"/>
              <a:ext cx="2697607" cy="369688"/>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31" id="31"/>
            <p:cNvSpPr/>
            <p:nvPr/>
          </p:nvSpPr>
          <p:spPr>
            <a:xfrm rot="0" flipH="false" flipV="false">
              <a:off x="4926143" y="3495892"/>
              <a:ext cx="2754451" cy="446126"/>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135CE0"/>
                  </a:solidFill>
                  <a:latin typeface="Roboto"/>
                  <a:ea typeface="Roboto"/>
                  <a:cs typeface="Roboto"/>
                  <a:sym typeface="Roboto"/>
                </a:rPr>
                <a:t>Know</a:t>
              </a:r>
              <a:r>
                <a:rPr lang="en-US" b="true" i="false" strike="noStrike" u="none" sz="1400">
                  <a:solidFill>
                    <a:srgbClr val="25CF7A"/>
                  </a:solidFill>
                  <a:latin typeface="Roboto"/>
                  <a:ea typeface="Roboto"/>
                  <a:cs typeface="Roboto"/>
                  <a:sym typeface="Roboto"/>
                </a:rPr>
                <a:t> </a:t>
              </a:r>
              <a:r>
                <a:rPr lang="en-US" b="true" i="false" strike="noStrike" u="none" sz="1400">
                  <a:solidFill>
                    <a:srgbClr val="00B0F0"/>
                  </a:solidFill>
                  <a:latin typeface="Roboto"/>
                  <a:ea typeface="Roboto"/>
                  <a:cs typeface="Roboto"/>
                  <a:sym typeface="Roboto"/>
                </a:rPr>
                <a:t>Your Customers</a:t>
              </a:r>
              <a:endParaRPr lang="en-US" sz="1100"/>
            </a:p>
          </p:txBody>
        </p:sp>
      </p:grpSp>
      <p:sp>
        <p:nvSpPr>
          <p:cNvPr name="AutoShape 32" id="32"/>
          <p:cNvSpPr/>
          <p:nvPr/>
        </p:nvSpPr>
        <p:spPr>
          <a:xfrm rot="0" flipH="false" flipV="false">
            <a:off x="5630175" y="4896782"/>
            <a:ext cx="1220445" cy="470560"/>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Scan to join on</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 POS &amp; receipts</a:t>
            </a:r>
            <a:endParaRPr lang="en-US" sz="1100"/>
          </a:p>
        </p:txBody>
      </p:sp>
      <p:sp>
        <p:nvSpPr>
          <p:cNvPr name="AutoShape 33" id="33"/>
          <p:cNvSpPr/>
          <p:nvPr/>
        </p:nvSpPr>
        <p:spPr>
          <a:xfrm rot="0" flipH="false" flipV="false">
            <a:off x="6644995" y="4939027"/>
            <a:ext cx="1051508"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QR Ordering </a:t>
            </a:r>
            <a:br>
              <a:rPr lang="en-US" b="false" i="false" strike="noStrike" u="none" sz="800">
                <a:solidFill>
                  <a:srgbClr val="666666"/>
                </a:solidFill>
                <a:latin typeface="Roboto Medium"/>
                <a:ea typeface="Roboto Medium"/>
                <a:cs typeface="Roboto Medium"/>
                <a:sym typeface="Roboto Medium"/>
              </a:rPr>
            </a:br>
            <a:r>
              <a:rPr lang="en-US" b="false" i="false" strike="noStrike" u="none" sz="800">
                <a:solidFill>
                  <a:srgbClr val="666666"/>
                </a:solidFill>
                <a:latin typeface="Roboto Medium"/>
                <a:ea typeface="Roboto Medium"/>
                <a:cs typeface="Roboto Medium"/>
                <a:sym typeface="Roboto Medium"/>
              </a:rPr>
              <a:t>&amp; Online Delivery</a:t>
            </a:r>
            <a:endParaRPr lang="en-US" sz="1100"/>
          </a:p>
        </p:txBody>
      </p:sp>
      <p:pic>
        <p:nvPicPr>
          <p:cNvPr name="Picture 34" id="34"/>
          <p:cNvPicPr>
            <a:picLocks noChangeAspect="true"/>
          </p:cNvPicPr>
          <p:nvPr/>
        </p:nvPicPr>
        <p:blipFill>
          <a:blip r:embed="rId11"/>
          <a:srcRect l="0" r="0" t="0" b="0"/>
          <a:stretch>
            <a:fillRect/>
          </a:stretch>
        </p:blipFill>
        <p:spPr>
          <a:xfrm rot="0" flipH="false" flipV="false">
            <a:off x="6948722" y="4540972"/>
            <a:ext cx="324634" cy="405421"/>
          </a:xfrm>
          <a:prstGeom prst="rect">
            <a:avLst/>
          </a:prstGeom>
          <a:ln w="12700">
            <a:noFill/>
            <a:prstDash val="solid"/>
          </a:ln>
        </p:spPr>
      </p:pic>
      <p:pic>
        <p:nvPicPr>
          <p:cNvPr name="Picture 35" id="35"/>
          <p:cNvPicPr>
            <a:picLocks noChangeAspect="true"/>
          </p:cNvPicPr>
          <p:nvPr/>
        </p:nvPicPr>
        <p:blipFill>
          <a:blip r:embed="rId12"/>
          <a:srcRect l="0" r="0" t="0" b="0"/>
          <a:stretch>
            <a:fillRect/>
          </a:stretch>
        </p:blipFill>
        <p:spPr>
          <a:xfrm rot="0" flipH="false" flipV="false">
            <a:off x="6044885" y="4368790"/>
            <a:ext cx="517767" cy="511971"/>
          </a:xfrm>
          <a:prstGeom prst="rect">
            <a:avLst/>
          </a:prstGeom>
          <a:ln w="12700">
            <a:noFill/>
            <a:prstDash val="solid"/>
          </a:ln>
        </p:spPr>
      </p:pic>
      <p:pic>
        <p:nvPicPr>
          <p:cNvPr name="Picture 36" id="36"/>
          <p:cNvPicPr>
            <a:picLocks noChangeAspect="true"/>
          </p:cNvPicPr>
          <p:nvPr/>
        </p:nvPicPr>
        <p:blipFill>
          <a:blip r:embed="rId13"/>
          <a:stretch>
            <a:fillRect/>
          </a:stretch>
        </p:blipFill>
        <p:spPr>
          <a:xfrm rot="0" flipH="false" flipV="false">
            <a:off x="8218506" y="3529150"/>
            <a:ext cx="2697607" cy="389475"/>
          </a:xfrm>
          <a:prstGeom prst="rect">
            <a:avLst/>
          </a:prstGeom>
          <a:ln w="25400">
            <a:noFill/>
            <a:prstDash val="solid"/>
          </a:ln>
          <a:effectLst>
            <a:outerShdw dir="0" dist="0" blurRad="63500" algn="ctr" sx="102000" sy="102000" rotWithShape="false">
              <a:srgbClr val="000000">
                <a:alpha val="40000"/>
              </a:srgbClr>
            </a:outerShdw>
          </a:effectLst>
        </p:spPr>
      </p:pic>
      <p:sp>
        <p:nvSpPr>
          <p:cNvPr name="AutoShape 37" id="37"/>
          <p:cNvSpPr/>
          <p:nvPr/>
        </p:nvSpPr>
        <p:spPr>
          <a:xfrm rot="0" flipH="false" flipV="false">
            <a:off x="8161662" y="3472754"/>
            <a:ext cx="2754451"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true" i="false" strike="noStrike" u="none" sz="1600">
                <a:solidFill>
                  <a:srgbClr val="00602B"/>
                </a:solidFill>
                <a:latin typeface="Roboto"/>
                <a:ea typeface="Roboto"/>
                <a:cs typeface="Roboto"/>
                <a:sym typeface="Roboto"/>
              </a:rPr>
              <a:t>Get</a:t>
            </a:r>
            <a:r>
              <a:rPr lang="en-US" b="true" i="false" strike="noStrike" u="none" sz="1600">
                <a:solidFill>
                  <a:srgbClr val="25CF7A"/>
                </a:solidFill>
                <a:latin typeface="Roboto"/>
                <a:ea typeface="Roboto"/>
                <a:cs typeface="Roboto"/>
                <a:sym typeface="Roboto"/>
              </a:rPr>
              <a:t> </a:t>
            </a:r>
            <a:r>
              <a:rPr lang="en-US" b="true" i="false" strike="noStrike" u="none" sz="1400">
                <a:solidFill>
                  <a:srgbClr val="00BC4E"/>
                </a:solidFill>
                <a:latin typeface="Roboto"/>
                <a:ea typeface="Roboto"/>
                <a:cs typeface="Roboto"/>
                <a:sym typeface="Roboto"/>
              </a:rPr>
              <a:t>Customers Returning </a:t>
            </a:r>
            <a:endParaRPr lang="en-US" sz="1100"/>
          </a:p>
        </p:txBody>
      </p:sp>
      <p:sp>
        <p:nvSpPr>
          <p:cNvPr name="AutoShape 38" id="38"/>
          <p:cNvSpPr/>
          <p:nvPr/>
        </p:nvSpPr>
        <p:spPr>
          <a:xfrm rot="0" flipH="false" flipV="false">
            <a:off x="9594070" y="5029667"/>
            <a:ext cx="1467639" cy="492402"/>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Digitally Trackable Promotions </a:t>
            </a:r>
            <a:endParaRPr lang="en-US" sz="1100"/>
          </a:p>
        </p:txBody>
      </p:sp>
      <p:sp>
        <p:nvSpPr>
          <p:cNvPr name="AutoShape 39" id="39"/>
          <p:cNvSpPr/>
          <p:nvPr/>
        </p:nvSpPr>
        <p:spPr>
          <a:xfrm rot="0" flipH="false" flipV="false">
            <a:off x="7784539" y="5029667"/>
            <a:ext cx="1220445"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Engage</a:t>
            </a:r>
            <a:endParaRPr lang="en-US" sz="1100"/>
          </a:p>
        </p:txBody>
      </p:sp>
      <p:pic>
        <p:nvPicPr>
          <p:cNvPr name="Picture 40" id="40"/>
          <p:cNvPicPr>
            <a:picLocks noChangeAspect="true"/>
          </p:cNvPicPr>
          <p:nvPr/>
        </p:nvPicPr>
        <p:blipFill>
          <a:blip r:embed="rId14"/>
          <a:srcRect l="0" r="0" t="0" b="0"/>
          <a:stretch>
            <a:fillRect/>
          </a:stretch>
        </p:blipFill>
        <p:spPr>
          <a:xfrm rot="0" flipH="false" flipV="false">
            <a:off x="9994740" y="4531851"/>
            <a:ext cx="539009" cy="399117"/>
          </a:xfrm>
          <a:prstGeom prst="rect">
            <a:avLst/>
          </a:prstGeom>
          <a:ln w="12700">
            <a:noFill/>
            <a:prstDash val="solid"/>
          </a:ln>
        </p:spPr>
      </p:pic>
      <p:pic>
        <p:nvPicPr>
          <p:cNvPr name="Picture 41" id="41"/>
          <p:cNvPicPr>
            <a:picLocks noChangeAspect="true"/>
          </p:cNvPicPr>
          <p:nvPr/>
        </p:nvPicPr>
        <p:blipFill>
          <a:blip r:embed="rId15"/>
          <a:srcRect l="0" r="0" t="0" b="0"/>
          <a:stretch>
            <a:fillRect/>
          </a:stretch>
        </p:blipFill>
        <p:spPr>
          <a:xfrm rot="0" flipH="false" flipV="false">
            <a:off x="8232509" y="4661380"/>
            <a:ext cx="324639" cy="323954"/>
          </a:xfrm>
          <a:prstGeom prst="rect">
            <a:avLst/>
          </a:prstGeom>
          <a:ln w="12700">
            <a:noFill/>
            <a:prstDash val="solid"/>
          </a:ln>
        </p:spPr>
      </p:pic>
      <p:sp>
        <p:nvSpPr>
          <p:cNvPr name="AutoShape 42" id="42"/>
          <p:cNvSpPr/>
          <p:nvPr/>
        </p:nvSpPr>
        <p:spPr>
          <a:xfrm rot="0" flipH="false" flipV="false">
            <a:off x="8750600" y="5021607"/>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43" id="43"/>
          <p:cNvPicPr>
            <a:picLocks noChangeAspect="true"/>
          </p:cNvPicPr>
          <p:nvPr/>
        </p:nvPicPr>
        <p:blipFill>
          <a:blip r:embed="rId16"/>
          <a:srcRect l="0" r="0" t="0" b="0"/>
          <a:stretch>
            <a:fillRect/>
          </a:stretch>
        </p:blipFill>
        <p:spPr>
          <a:xfrm rot="0" flipH="false" flipV="false">
            <a:off x="8921022" y="4439847"/>
            <a:ext cx="791658" cy="772761"/>
          </a:xfrm>
          <a:prstGeom prst="rect">
            <a:avLst/>
          </a:prstGeom>
          <a:ln w="12700">
            <a:noFill/>
            <a:prstDash val="solid"/>
          </a:ln>
        </p:spPr>
      </p:pic>
      <p:cxnSp>
        <p:nvCxnSpPr>
          <p:cNvPr name="Connector 44" id="44"/>
          <p:cNvCxnSpPr/>
          <p:nvPr/>
        </p:nvCxnSpPr>
        <p:spPr>
          <a:xfrm rot="0" flipH="false" flipV="false">
            <a:off x="4600738" y="3583274"/>
            <a:ext cx="0" cy="2705145"/>
          </a:xfrm>
          <a:prstGeom prst="straightConnector1">
            <a:avLst/>
          </a:prstGeom>
          <a:noFill/>
          <a:ln w="12700" cap="flat">
            <a:solidFill>
              <a:srgbClr val="0094A3">
                <a:alpha val="100000"/>
              </a:srgbClr>
            </a:solidFill>
            <a:prstDash val="solid"/>
            <a:headEnd type="none" w="med" len="med"/>
            <a:tailEnd type="none" w="med" len="med"/>
          </a:ln>
        </p:spPr>
      </p:cxnSp>
      <p:cxnSp>
        <p:nvCxnSpPr>
          <p:cNvPr name="Connector 45" id="45"/>
          <p:cNvCxnSpPr/>
          <p:nvPr/>
        </p:nvCxnSpPr>
        <p:spPr>
          <a:xfrm rot="0" flipH="false" flipV="false">
            <a:off x="7883057" y="3541531"/>
            <a:ext cx="0" cy="2705145"/>
          </a:xfrm>
          <a:prstGeom prst="straightConnector1">
            <a:avLst/>
          </a:prstGeom>
          <a:noFill/>
          <a:ln w="12700" cap="flat">
            <a:solidFill>
              <a:srgbClr val="0094A3">
                <a:alpha val="100000"/>
              </a:srgbClr>
            </a:solidFill>
            <a:prstDash val="solid"/>
            <a:headEnd type="none" w="med" len="med"/>
            <a:tailEnd type="none" w="med" len="med"/>
          </a:ln>
        </p:spPr>
      </p:cxnSp>
      <p:sp>
        <p:nvSpPr>
          <p:cNvPr name="AutoShape 46" id="46"/>
          <p:cNvSpPr/>
          <p:nvPr/>
        </p:nvSpPr>
        <p:spPr>
          <a:xfrm rot="0" flipH="false" flipV="false">
            <a:off x="4840554" y="4965145"/>
            <a:ext cx="1051508"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Membership</a:t>
            </a:r>
            <a:endParaRPr lang="en-US" sz="1100"/>
          </a:p>
        </p:txBody>
      </p:sp>
      <p:pic>
        <p:nvPicPr>
          <p:cNvPr name="Picture 47" id="47"/>
          <p:cNvPicPr>
            <a:picLocks noChangeAspect="true"/>
          </p:cNvPicPr>
          <p:nvPr/>
        </p:nvPicPr>
        <p:blipFill>
          <a:blip r:embed="rId16"/>
          <a:srcRect l="0" r="0" t="0" b="0"/>
          <a:stretch>
            <a:fillRect/>
          </a:stretch>
        </p:blipFill>
        <p:spPr>
          <a:xfrm rot="0" flipH="false" flipV="false">
            <a:off x="5010976" y="4383385"/>
            <a:ext cx="791658" cy="772761"/>
          </a:xfrm>
          <a:prstGeom prst="rect">
            <a:avLst/>
          </a:prstGeom>
          <a:ln w="12700">
            <a:noFill/>
            <a:prstDash val="solid"/>
          </a:ln>
        </p:spPr>
      </p:pic>
      <p:pic>
        <p:nvPicPr>
          <p:cNvPr name="Picture 48" id="48"/>
          <p:cNvPicPr>
            <a:picLocks noChangeAspect="true"/>
          </p:cNvPicPr>
          <p:nvPr/>
        </p:nvPicPr>
        <p:blipFill>
          <a:blip r:embed="rId17"/>
          <a:srcRect l="37798" r="37978" t="30751" b="28969"/>
          <a:stretch>
            <a:fillRect/>
          </a:stretch>
        </p:blipFill>
        <p:spPr>
          <a:xfrm rot="0" flipH="false" flipV="false">
            <a:off x="806930" y="6046340"/>
            <a:ext cx="589173" cy="548632"/>
          </a:xfrm>
          <a:prstGeom prst="rect">
            <a:avLst/>
          </a:prstGeom>
          <a:ln w="12700">
            <a:noFill/>
            <a:prstDash val="solid"/>
          </a:ln>
        </p:spPr>
      </p:pic>
      <p:sp>
        <p:nvSpPr>
          <p:cNvPr name="AutoShape 49" id="49"/>
          <p:cNvSpPr/>
          <p:nvPr/>
        </p:nvSpPr>
        <p:spPr>
          <a:xfrm rot="0" flipH="false" flipV="false">
            <a:off x="607068" y="6486053"/>
            <a:ext cx="1203453" cy="250742"/>
          </a:xfrm>
          <a:prstGeom prst="rect">
            <a:avLst/>
          </a:prstGeom>
          <a:noFill/>
          <a:ln w="12700">
            <a:noFill/>
            <a:prstDash val="solid"/>
          </a:ln>
        </p:spPr>
        <p:txBody>
          <a:bodyPr anchor="t" rtlCol="false" lIns="91440" rIns="91440" tIns="45720" bIns="45720"/>
          <a:lstStyle/>
          <a:p>
            <a:pPr algn="l" indent="0">
              <a:lnSpc>
                <a:spcPct val="100000"/>
              </a:lnSpc>
              <a:defRPr/>
            </a:pPr>
            <a:r>
              <a:rPr lang="en-US" b="false" i="true" strike="noStrike" u="none" sz="800">
                <a:solidFill>
                  <a:srgbClr val="000000"/>
                </a:solidFill>
                <a:latin typeface="Roboto"/>
                <a:ea typeface="Roboto"/>
                <a:cs typeface="Roboto"/>
                <a:sym typeface="Roboto"/>
              </a:rPr>
              <a:t>Handheld Scanner</a:t>
            </a:r>
            <a:endParaRPr lang="en-US" sz="1100"/>
          </a:p>
        </p:txBody>
      </p:sp>
      <p:sp>
        <p:nvSpPr>
          <p:cNvPr name="AutoShape 50" id="50"/>
          <p:cNvSpPr/>
          <p:nvPr/>
        </p:nvSpPr>
        <p:spPr>
          <a:xfrm rot="0" flipH="false" flipV="false">
            <a:off x="853736" y="5812773"/>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pic>
        <p:nvPicPr>
          <p:cNvPr name="Picture 51" id="51"/>
          <p:cNvPicPr>
            <a:picLocks noChangeAspect="true"/>
          </p:cNvPicPr>
          <p:nvPr/>
        </p:nvPicPr>
        <p:blipFill>
          <a:blip r:embed="rId9"/>
          <a:srcRect l="0" r="0" t="0" b="0"/>
          <a:stretch>
            <a:fillRect/>
          </a:stretch>
        </p:blipFill>
        <p:spPr>
          <a:xfrm rot="0" flipH="false" flipV="false">
            <a:off x="1337571" y="6107184"/>
            <a:ext cx="455981" cy="279962"/>
          </a:xfrm>
          <a:prstGeom prst="ellipse">
            <a:avLst/>
          </a:prstGeom>
          <a:ln w="12700">
            <a:solidFill>
              <a:srgbClr val="FF0000">
                <a:alpha val="100000"/>
              </a:srgbClr>
            </a:solidFill>
            <a:prstDash val="solid"/>
          </a:ln>
        </p:spPr>
      </p:pic>
      <p:pic>
        <p:nvPicPr>
          <p:cNvPr name="Picture 52" id="52"/>
          <p:cNvPicPr>
            <a:picLocks noChangeAspect="true"/>
          </p:cNvPicPr>
          <p:nvPr/>
        </p:nvPicPr>
        <p:blipFill>
          <a:blip r:embed="rId18"/>
          <a:srcRect l="0" r="0" t="0" b="0"/>
          <a:stretch>
            <a:fillRect/>
          </a:stretch>
        </p:blipFill>
        <p:spPr>
          <a:xfrm rot="0" flipH="false" flipV="false">
            <a:off x="5049438" y="5311534"/>
            <a:ext cx="608794" cy="414524"/>
          </a:xfrm>
          <a:prstGeom prst="rect">
            <a:avLst/>
          </a:prstGeom>
          <a:ln w="12700">
            <a:noFill/>
            <a:prstDash val="solid"/>
          </a:ln>
        </p:spPr>
      </p:pic>
      <p:sp>
        <p:nvSpPr>
          <p:cNvPr name="AutoShape 53" id="53"/>
          <p:cNvSpPr/>
          <p:nvPr/>
        </p:nvSpPr>
        <p:spPr>
          <a:xfrm rot="0" flipH="false" flipV="false">
            <a:off x="4870002" y="5762635"/>
            <a:ext cx="992401" cy="369291"/>
          </a:xfrm>
          <a:prstGeom prst="rect">
            <a:avLst/>
          </a:prstGeom>
          <a:noFill/>
          <a:ln w="12700">
            <a:noFill/>
            <a:prstDash val="solid"/>
          </a:ln>
        </p:spPr>
        <p:txBody>
          <a:bodyPr anchor="t" rtlCol="false" lIns="121900" rIns="121900" tIns="121900" bIns="121900"/>
          <a:lstStyle/>
          <a:p>
            <a:pPr algn="ctr" indent="0">
              <a:lnSpc>
                <a:spcPct val="100000"/>
              </a:lnSpc>
              <a:defRPr/>
            </a:pPr>
            <a:r>
              <a:rPr lang="en-US" b="false" i="false" strike="noStrike" u="none" sz="800">
                <a:solidFill>
                  <a:srgbClr val="666666"/>
                </a:solidFill>
                <a:latin typeface="Roboto Medium"/>
                <a:ea typeface="Roboto Medium"/>
                <a:cs typeface="Roboto Medium"/>
                <a:sym typeface="Roboto Medium"/>
              </a:rPr>
              <a:t>Webstore</a:t>
            </a:r>
            <a:endParaRPr lang="en-US" sz="1100"/>
          </a:p>
        </p:txBody>
      </p:sp>
      <p:pic>
        <p:nvPicPr>
          <p:cNvPr name="Picture 54" id="54"/>
          <p:cNvPicPr>
            <a:picLocks noChangeAspect="true"/>
          </p:cNvPicPr>
          <p:nvPr/>
        </p:nvPicPr>
        <p:blipFill>
          <a:blip r:embed="rId19"/>
          <a:srcRect l="0" r="7884" t="0" b="0"/>
          <a:stretch>
            <a:fillRect/>
          </a:stretch>
        </p:blipFill>
        <p:spPr>
          <a:xfrm rot="0" flipH="false" flipV="false">
            <a:off x="2158945" y="5859307"/>
            <a:ext cx="552352" cy="584732"/>
          </a:xfrm>
          <a:prstGeom prst="rect">
            <a:avLst/>
          </a:prstGeom>
          <a:ln w="12700">
            <a:noFill/>
            <a:prstDash val="solid"/>
          </a:ln>
        </p:spPr>
      </p:pic>
      <p:sp>
        <p:nvSpPr>
          <p:cNvPr name="AutoShape 55" id="55"/>
          <p:cNvSpPr/>
          <p:nvPr/>
        </p:nvSpPr>
        <p:spPr>
          <a:xfrm rot="0" flipH="false" flipV="false">
            <a:off x="1897851" y="6442761"/>
            <a:ext cx="1203453"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000000"/>
                </a:solidFill>
                <a:latin typeface="Roboto"/>
                <a:ea typeface="Roboto"/>
                <a:cs typeface="Roboto"/>
                <a:sym typeface="Roboto"/>
              </a:rPr>
              <a:t>Label Printer</a:t>
            </a:r>
            <a:endParaRPr lang="en-US" sz="1100"/>
          </a:p>
        </p:txBody>
      </p:sp>
      <p:sp>
        <p:nvSpPr>
          <p:cNvPr name="AutoShape 56" id="56"/>
          <p:cNvSpPr/>
          <p:nvPr/>
        </p:nvSpPr>
        <p:spPr>
          <a:xfrm rot="0" flipH="false" flipV="false">
            <a:off x="2723829" y="5966613"/>
            <a:ext cx="821199" cy="25074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true" strike="noStrike" u="none" sz="800">
                <a:solidFill>
                  <a:srgbClr val="FF0000"/>
                </a:solidFill>
                <a:latin typeface="Roboto"/>
                <a:ea typeface="Roboto"/>
                <a:cs typeface="Roboto"/>
                <a:sym typeface="Roboto"/>
              </a:rPr>
              <a:t>USB Connection</a:t>
            </a:r>
            <a:endParaRPr lang="en-US" sz="1100"/>
          </a:p>
        </p:txBody>
      </p:sp>
      <p:pic>
        <p:nvPicPr>
          <p:cNvPr name="Picture 57" id="57"/>
          <p:cNvPicPr>
            <a:picLocks noChangeAspect="true"/>
          </p:cNvPicPr>
          <p:nvPr/>
        </p:nvPicPr>
        <p:blipFill>
          <a:blip r:embed="rId9"/>
          <a:srcRect l="0" r="0" t="0" b="0"/>
          <a:stretch>
            <a:fillRect/>
          </a:stretch>
        </p:blipFill>
        <p:spPr>
          <a:xfrm rot="0" flipH="false" flipV="false">
            <a:off x="2534077" y="5858826"/>
            <a:ext cx="408390" cy="250742"/>
          </a:xfrm>
          <a:prstGeom prst="ellipse">
            <a:avLst/>
          </a:prstGeom>
          <a:ln w="12700">
            <a:solidFill>
              <a:srgbClr val="FF0000">
                <a:alpha val="100000"/>
              </a:srgbClr>
            </a:solidFill>
            <a:prstDash val="solid"/>
          </a:ln>
        </p:spPr>
      </p:pic>
      <p:pic>
        <p:nvPicPr>
          <p:cNvPr name="Picture 58" id="58"/>
          <p:cNvPicPr>
            <a:picLocks noChangeAspect="true"/>
          </p:cNvPicPr>
          <p:nvPr/>
        </p:nvPicPr>
        <p:blipFill>
          <a:blip r:embed="rId20"/>
          <a:srcRect l="0" r="0" t="0" b="0"/>
          <a:stretch>
            <a:fillRect/>
          </a:stretch>
        </p:blipFill>
        <p:spPr>
          <a:xfrm rot="0" flipH="false" flipV="false">
            <a:off x="10763790" y="205297"/>
            <a:ext cx="921383" cy="929836"/>
          </a:xfrm>
          <a:prstGeom prst="rect">
            <a:avLst/>
          </a:prstGeom>
          <a:ln w="12700">
            <a:noFill/>
            <a:prstDash val="solid"/>
          </a:ln>
        </p:spPr>
      </p:pic>
      <p:sp>
        <p:nvSpPr>
          <p:cNvPr name="AutoShape 59" id="59"/>
          <p:cNvSpPr/>
          <p:nvPr/>
        </p:nvSpPr>
        <p:spPr>
          <a:xfrm rot="0" flipH="false" flipV="false">
            <a:off x="4272418" y="6445340"/>
            <a:ext cx="4477966" cy="282106"/>
          </a:xfrm>
          <a:prstGeom prst="roundRect">
            <a:avLst>
              <a:gd name="adj" fmla="val 16667"/>
            </a:avLst>
          </a:prstGeom>
          <a:solidFill>
            <a:srgbClr val="FFFFFF">
              <a:alpha val="100000"/>
            </a:srgbClr>
          </a:solidFill>
          <a:ln w="12700" cmpd="sng" cap="flat">
            <a:solidFill>
              <a:srgbClr val="FF0000">
                <a:alpha val="100000"/>
              </a:srgbClr>
            </a:solidFill>
            <a:prstDash val="dash"/>
            <a:miter lim="8000000"/>
          </a:ln>
        </p:spPr>
        <p:txBody>
          <a:bodyPr anchor="ctr" rtlCol="false" lIns="91440" rIns="91440" tIns="45720" bIns="45720"/>
          <a:lstStyle/>
          <a:p>
            <a:pPr algn="ctr" indent="0">
              <a:lnSpc>
                <a:spcPct val="100000"/>
              </a:lnSpc>
              <a:defRPr/>
            </a:pPr>
            <a:r>
              <a:rPr lang="en-US" b="true" i="false" strike="noStrike" u="none" sz="1000">
                <a:solidFill>
                  <a:srgbClr val="000000"/>
                </a:solidFill>
                <a:latin typeface="Roboto"/>
                <a:ea typeface="Roboto"/>
                <a:cs typeface="Roboto"/>
                <a:sym typeface="Roboto"/>
              </a:rPr>
              <a:t>Solutions may vary based on the specific needs of each merchant</a:t>
            </a:r>
            <a:endParaRPr lang="en-US" sz="1100"/>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flipH="false" flipV="false">
            <a:off x="2667000" y="700723"/>
            <a:ext cx="4286250" cy="3476625"/>
          </a:xfrm>
          <a:prstGeom prst="rect">
            <a:avLst/>
          </a:prstGeom>
          <a:ln w="25400">
            <a:noFill/>
            <a:prstDash val="solid"/>
          </a:ln>
        </p:spPr>
      </p:pic>
      <p:sp>
        <p:nvSpPr>
          <p:cNvPr name="AutoShape 3" id="3"/>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4" id="4"/>
          <p:cNvSpPr/>
          <p:nvPr/>
        </p:nvSpPr>
        <p:spPr>
          <a:xfrm rot="0" flipH="false" flipV="false">
            <a:off x="1963712" y="84968"/>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false" i="false" strike="noStrike" u="none" sz="3000">
                <a:solidFill>
                  <a:srgbClr val="000000"/>
                </a:solidFill>
                <a:latin typeface="Signika"/>
                <a:ea typeface="Signika"/>
                <a:cs typeface="Signika"/>
                <a:sym typeface="Signika"/>
              </a:rPr>
              <a:t> </a:t>
            </a:r>
            <a:r>
              <a:rPr lang="en-US" b="true" i="false" strike="noStrike" u="none" sz="3000">
                <a:solidFill>
                  <a:srgbClr val="000000"/>
                </a:solidFill>
                <a:latin typeface="Signika"/>
                <a:ea typeface="Signika"/>
                <a:cs typeface="Signika"/>
                <a:sym typeface="Signika"/>
              </a:rPr>
              <a:t>Assessment</a:t>
            </a:r>
            <a:endParaRPr lang="en-US" sz="1100"/>
          </a:p>
        </p:txBody>
      </p:sp>
      <p:sp>
        <p:nvSpPr>
          <p:cNvPr name="AutoShape 5" id="5"/>
          <p:cNvSpPr/>
          <p:nvPr/>
        </p:nvSpPr>
        <p:spPr>
          <a:xfrm rot="0" flipH="false" flipV="false">
            <a:off x="112450" y="162388"/>
            <a:ext cx="1785900" cy="368400"/>
          </a:xfrm>
          <a:prstGeom prst="rect">
            <a:avLst/>
          </a:prstGeom>
          <a:solidFill>
            <a:srgbClr val="FFFFFF">
              <a:alpha val="100000"/>
            </a:srgbClr>
          </a:solidFill>
          <a:ln w="12700">
            <a:noFill/>
            <a:prstDash val="solid"/>
          </a:ln>
        </p:spPr>
        <p:txBody>
          <a:bodyPr anchor="ctr" rtlCol="false" lIns="91425" rIns="91425" tIns="91425" bIns="91425"/>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pic>
        <p:nvPicPr>
          <p:cNvPr name="Picture 6" id="6"/>
          <p:cNvPicPr>
            <a:picLocks noChangeAspect="true"/>
          </p:cNvPicPr>
          <p:nvPr/>
        </p:nvPicPr>
        <p:blipFill>
          <a:blip r:embed="rId4"/>
          <a:srcRect l="0" r="0" t="0" b="0"/>
          <a:stretch>
            <a:fillRect/>
          </a:stretch>
        </p:blipFill>
        <p:spPr>
          <a:xfrm rot="0" flipH="false" flipV="false">
            <a:off x="198893" y="230607"/>
            <a:ext cx="1596274" cy="238087"/>
          </a:xfrm>
          <a:prstGeom prst="rect">
            <a:avLst/>
          </a:prstGeom>
          <a:ln w="12700">
            <a:noFill/>
            <a:prstDash val="solid"/>
          </a:ln>
        </p:spPr>
      </p:pic>
      <p:pic>
        <p:nvPicPr>
          <p:cNvPr name="Picture 7" id="7">
            <a:hlinkClick r:id="rId6" tooltip="https://forms.gle/TCPdY2yXUgEP9rpR7"/>
          </p:cNvPr>
          <p:cNvPicPr>
            <a:picLocks noChangeAspect="true"/>
          </p:cNvPicPr>
          <p:nvPr/>
        </p:nvPicPr>
        <p:blipFill>
          <a:blip r:embed="rId5"/>
          <a:srcRect l="0" r="0" t="0" b="0"/>
          <a:stretch>
            <a:fillRect/>
          </a:stretch>
        </p:blipFill>
        <p:spPr>
          <a:xfrm rot="0" flipH="false" flipV="false">
            <a:off x="7350125" y="1875631"/>
            <a:ext cx="4037806" cy="4037806"/>
          </a:xfrm>
          <a:prstGeom prst="rect">
            <a:avLst/>
          </a:prstGeom>
          <a:ln w="12700">
            <a:noFill/>
            <a:prstDash val="solid"/>
          </a:ln>
        </p:spPr>
      </p:pic>
      <p:pic>
        <p:nvPicPr>
          <p:cNvPr name="Picture 8" id="8"/>
          <p:cNvPicPr>
            <a:picLocks noChangeAspect="true"/>
          </p:cNvPicPr>
          <p:nvPr/>
        </p:nvPicPr>
        <p:blipFill>
          <a:blip r:embed="rId7"/>
          <a:srcRect l="0" r="0" t="0" b="0"/>
          <a:stretch>
            <a:fillRect/>
          </a:stretch>
        </p:blipFill>
        <p:spPr>
          <a:xfrm rot="0" flipH="false" flipV="false">
            <a:off x="1670844" y="4111625"/>
            <a:ext cx="8239125" cy="2059781"/>
          </a:xfrm>
          <a:prstGeom prst="rect">
            <a:avLst/>
          </a:prstGeom>
          <a:ln w="12700">
            <a:noFill/>
            <a:prstDash val="solid"/>
          </a:ln>
        </p:spPr>
      </p:pic>
      <p:pic>
        <p:nvPicPr>
          <p:cNvPr name="Picture 9" id="9"/>
          <p:cNvPicPr>
            <a:picLocks noChangeAspect="true"/>
          </p:cNvPicPr>
          <p:nvPr/>
        </p:nvPicPr>
        <p:blipFill>
          <a:blip r:embed="rId8"/>
          <a:srcRect l="32030" r="37240" t="0" b="0"/>
          <a:stretch>
            <a:fillRect/>
          </a:stretch>
        </p:blipFill>
        <p:spPr>
          <a:xfrm rot="0" flipH="false" flipV="false">
            <a:off x="198914" y="3617436"/>
            <a:ext cx="3746500" cy="3048000"/>
          </a:xfrm>
          <a:prstGeom prst="rect">
            <a:avLst/>
          </a:prstGeom>
          <a:ln w="12700">
            <a:noFill/>
            <a:prstDash val="solid"/>
          </a:ln>
        </p:spPr>
      </p:pic>
      <p:sp>
        <p:nvSpPr>
          <p:cNvPr name="AutoShape 10" id="10"/>
          <p:cNvSpPr/>
          <p:nvPr/>
        </p:nvSpPr>
        <p:spPr>
          <a:xfrm rot="0" flipH="false" flipV="false">
            <a:off x="3341688" y="988583"/>
            <a:ext cx="3225800" cy="2527300"/>
          </a:xfrm>
          <a:prstGeom prst="rect">
            <a:avLst/>
          </a:prstGeom>
          <a:noFill/>
          <a:ln w="12700">
            <a:noFill/>
            <a:prstDash val="solid"/>
          </a:ln>
        </p:spPr>
        <p:txBody>
          <a:bodyPr anchor="t" rtlCol="false" wrap="square" lIns="91440" rIns="91440" tIns="45720" bIns="45720">
            <a:spAutoFit/>
          </a:bodyPr>
          <a:lstStyle/>
          <a:p>
            <a:pPr algn="l" indent="0">
              <a:lnSpc>
                <a:spcPct val="150000"/>
              </a:lnSpc>
              <a:defRPr/>
            </a:pPr>
            <a:r>
              <a:rPr lang="en-US" b="true" i="false" strike="noStrike" u="none" sz="1100">
                <a:solidFill>
                  <a:srgbClr val="000000"/>
                </a:solidFill>
                <a:latin typeface="Roboto"/>
                <a:ea typeface="Roboto"/>
                <a:cs typeface="Roboto"/>
                <a:sym typeface="Roboto"/>
              </a:rPr>
              <a:t>It's time for your assessment!</a:t>
            </a:r>
            <a:endParaRPr lang="en-US" sz="1100"/>
          </a:p>
          <a:p>
            <a:pPr algn="l" indent="0">
              <a:lnSpc>
                <a:spcPct val="150000"/>
              </a:lnSpc>
            </a:pPr>
            <a:r>
              <a:rPr lang="en-US" b="false" i="false" strike="noStrike" u="none" sz="1100">
                <a:solidFill>
                  <a:srgbClr val="000000"/>
                </a:solidFill>
                <a:latin typeface="Roboto"/>
                <a:ea typeface="Roboto"/>
                <a:cs typeface="Roboto"/>
                <a:sym typeface="Roboto"/>
              </a:rPr>
              <a:t>Scan the QR code to begin.</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false" i="false" strike="noStrike" u="none" sz="1100">
                <a:solidFill>
                  <a:srgbClr val="000000"/>
                </a:solidFill>
                <a:latin typeface="Roboto"/>
                <a:ea typeface="Roboto"/>
                <a:cs typeface="Roboto"/>
                <a:sym typeface="Roboto"/>
              </a:rPr>
              <a:t>This is an open-book test, so feel free to refer to all available resources. </a:t>
            </a:r>
          </a:p>
          <a:p>
            <a:pPr algn="l" indent="0">
              <a:lnSpc>
                <a:spcPct val="150000"/>
              </a:lnSpc>
            </a:pPr>
            <a:r>
              <a:rPr lang="en-US" b="false" i="false" strike="noStrike" u="none" sz="1400">
                <a:solidFill>
                  <a:srgbClr val="000000"/>
                </a:solidFill>
                <a:latin typeface="Arial"/>
                <a:ea typeface="Arial"/>
                <a:cs typeface="Arial"/>
                <a:sym typeface="Arial"/>
              </a:rPr>
              <a:t/>
            </a:r>
          </a:p>
          <a:p>
            <a:pPr algn="l" indent="0">
              <a:lnSpc>
                <a:spcPct val="150000"/>
              </a:lnSpc>
            </a:pPr>
            <a:r>
              <a:rPr lang="en-US" b="true" i="false" strike="noStrike" u="none" sz="1100">
                <a:solidFill>
                  <a:srgbClr val="000000"/>
                </a:solidFill>
                <a:latin typeface="Roboto"/>
                <a:ea typeface="Roboto"/>
                <a:cs typeface="Roboto"/>
                <a:sym typeface="Roboto"/>
              </a:rPr>
              <a:t>Hint:</a:t>
            </a:r>
            <a:r>
              <a:rPr lang="en-US" b="false" i="false" strike="noStrike" u="none" sz="1100">
                <a:solidFill>
                  <a:srgbClr val="000000"/>
                </a:solidFill>
                <a:latin typeface="Roboto"/>
                <a:ea typeface="Roboto"/>
                <a:cs typeface="Roboto"/>
                <a:sym typeface="Roboto"/>
              </a:rPr>
              <a:t> Some answers can be found in the attached hyperlinks</a:t>
            </a:r>
            <a:r>
              <a:rPr lang="en-US" b="false" i="false" strike="noStrike" u="none" sz="1100">
                <a:solidFill>
                  <a:srgbClr val="000000"/>
                </a:solidFill>
                <a:latin typeface="Roboto"/>
                <a:ea typeface="Roboto"/>
                <a:cs typeface="Roboto"/>
                <a:sym typeface="Roboto"/>
              </a:rPr>
              <a:t>- </a:t>
            </a:r>
            <a:r>
              <a:rPr lang="en-US" b="false" i="false" strike="noStrike" u="none" sz="1100">
                <a:solidFill>
                  <a:srgbClr val="000000"/>
                </a:solidFill>
                <a:latin typeface="Roboto"/>
                <a:ea typeface="Roboto"/>
                <a:cs typeface="Roboto"/>
                <a:sym typeface="Roboto"/>
              </a:rPr>
              <a:t>be proactive!</a:t>
            </a:r>
          </a:p>
          <a:p>
            <a:pPr algn="l" indent="0">
              <a:lnSpc>
                <a:spcPct val="150000"/>
              </a:lnSpc>
            </a:pPr>
            <a:r>
              <a:rPr lang="en-US" b="false" i="false" strike="noStrike" u="none" sz="1100">
                <a:solidFill>
                  <a:srgbClr val="000000"/>
                </a:solidFill>
                <a:latin typeface="Roboto"/>
                <a:ea typeface="Roboto"/>
                <a:cs typeface="Roboto"/>
                <a:sym typeface="Roboto"/>
              </a:rPr>
              <a:t>If you have any uncertainties, don’t hesitate to reach out to your trainer for assistance.</a:t>
            </a:r>
          </a:p>
        </p:txBody>
      </p:sp>
      <p:sp>
        <p:nvSpPr>
          <p:cNvPr name="AutoShape 11" id="11"/>
          <p:cNvSpPr/>
          <p:nvPr/>
        </p:nvSpPr>
        <p:spPr>
          <a:xfrm rot="0" flipH="false" flipV="false">
            <a:off x="2825750" y="4460875"/>
            <a:ext cx="269875" cy="174625"/>
          </a:xfrm>
          <a:prstGeom prst="ellipse">
            <a:avLst/>
          </a:prstGeom>
          <a:solidFill>
            <a:srgbClr val="DEEBF7">
              <a:alpha val="100000"/>
            </a:srgbClr>
          </a:solidFill>
          <a:ln w="25400" cmpd="sng" cap="flat">
            <a:solidFill>
              <a:srgbClr val="AEB5C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2" id="12"/>
          <p:cNvSpPr/>
          <p:nvPr/>
        </p:nvSpPr>
        <p:spPr>
          <a:xfrm rot="0" flipH="false" flipV="false">
            <a:off x="3206750" y="4286250"/>
            <a:ext cx="269875" cy="174625"/>
          </a:xfrm>
          <a:prstGeom prst="ellipse">
            <a:avLst/>
          </a:prstGeom>
          <a:solidFill>
            <a:srgbClr val="DEEBF7">
              <a:alpha val="100000"/>
            </a:srgbClr>
          </a:solidFill>
          <a:ln w="25400" cmpd="sng" cap="flat">
            <a:solidFill>
              <a:srgbClr val="AEB5C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3" id="13"/>
          <p:cNvSpPr/>
          <p:nvPr/>
        </p:nvSpPr>
        <p:spPr>
          <a:xfrm rot="0" flipH="false" flipV="false">
            <a:off x="3476625" y="4002723"/>
            <a:ext cx="269875" cy="174625"/>
          </a:xfrm>
          <a:prstGeom prst="ellipse">
            <a:avLst/>
          </a:prstGeom>
          <a:solidFill>
            <a:srgbClr val="DEEBF7">
              <a:alpha val="100000"/>
            </a:srgbClr>
          </a:solidFill>
          <a:ln w="25400" cmpd="sng" cap="flat">
            <a:solidFill>
              <a:srgbClr val="AEB5C0">
                <a:alpha val="100000"/>
              </a:srgbClr>
            </a:solid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4" id="14"/>
          <p:cNvSpPr/>
          <p:nvPr/>
        </p:nvSpPr>
        <p:spPr>
          <a:xfrm rot="0" flipH="false" flipV="false">
            <a:off x="7756128" y="1336963"/>
            <a:ext cx="3225800" cy="406400"/>
          </a:xfrm>
          <a:prstGeom prst="rect">
            <a:avLst/>
          </a:prstGeom>
          <a:noFill/>
          <a:ln w="12700">
            <a:noFill/>
            <a:prstDash val="solid"/>
          </a:ln>
        </p:spPr>
        <p:txBody>
          <a:bodyPr anchor="t" rtlCol="false" wrap="square" lIns="91440" rIns="91440" tIns="45720" bIns="45720">
            <a:spAutoFit/>
          </a:bodyPr>
          <a:lstStyle/>
          <a:p>
            <a:pPr algn="ctr" indent="0">
              <a:lnSpc>
                <a:spcPct val="150000"/>
              </a:lnSpc>
              <a:defRPr/>
            </a:pPr>
            <a:r>
              <a:rPr lang="en-US" b="true" i="false" strike="noStrike" u="none" sz="1400">
                <a:solidFill>
                  <a:srgbClr val="FF0000"/>
                </a:solidFill>
                <a:latin typeface="Roboto"/>
                <a:ea typeface="Roboto"/>
                <a:cs typeface="Roboto"/>
                <a:sym typeface="Roboto"/>
                <a:hlinkClick r:id="rId9" tooltip="https://forms.gle/tyYkCX3pESVGgBVi6">
                  <a:extLst>
                    <a:ext uri="{A12FA001-AC4F-418D-AE19-62706E023703}">
                      <ahyp:hlinkClr xmlns:ahyp="http://schemas.microsoft.com/office/drawing/2018/hyperlinkcolor" val="tx"/>
                    </a:ext>
                  </a:extLst>
                </a:hlinkClick>
              </a:rPr>
              <a:t>Quiz Link!</a:t>
            </a:r>
            <a:endParaRPr lang="en-US" sz="1100"/>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ph idx="4" type="body" sz="quarter" hasCustomPrompt="true"/>
          </p:nvPr>
        </p:nvSpPr>
        <p:spPr>
          <a:xfrm rot="0" flipH="false" flipV="false">
            <a:off x="415600" y="2742433"/>
            <a:ext cx="11366500" cy="749300"/>
          </a:xfrm>
          <a:prstGeom prst="rect">
            <a:avLst/>
          </a:prstGeom>
        </p:spPr>
        <p:txBody>
          <a:bodyPr anchor="ctr" wrap="square" lIns="121900" rIns="121900" tIns="121900" bIns="121900">
            <a:spAutoFit/>
          </a:bodyPr>
          <a:lstStyle>
            <a:lvl1pPr algn="ctr">
              <a:lnSpc>
                <a:spcPct val="100000"/>
              </a:lnSpc>
              <a:defRPr sz="3300" b="true" i="false" u="none" strike="noStrike" spc="0">
                <a:solidFill>
                  <a:srgbClr val="FF9418">
                    <a:alpha val="100000"/>
                  </a:srgbClr>
                </a:solidFill>
                <a:latin typeface="Signika"/>
              </a:defRPr>
            </a:lvl1pPr>
          </a:lstStyle>
          <a:p>
            <a:pPr algn="ctr" indent="0">
              <a:lnSpc>
                <a:spcPct val="100000"/>
              </a:lnSpc>
            </a:pPr>
            <a:r>
              <a:rPr lang="en-US" b="true" i="false" strike="noStrike" u="none" sz="3300">
                <a:solidFill>
                  <a:srgbClr val="FF9418"/>
                </a:solidFill>
                <a:latin typeface="Signika"/>
                <a:ea typeface="Signika"/>
                <a:cs typeface="Signika"/>
                <a:sym typeface="Signika"/>
              </a:rPr>
              <a:t>Thank you!</a:t>
            </a:r>
          </a:p>
        </p:txBody>
      </p:sp>
      <p:sp>
        <p:nvSpPr>
          <p:cNvPr name="AutoShape 3" id="3"/>
          <p:cNvSpPr/>
          <p:nvPr>
            <p:ph idx="6" type="body" sz="quarter" hasCustomPrompt="true"/>
          </p:nvPr>
        </p:nvSpPr>
        <p:spPr>
          <a:prstGeom prst="rect">
            <a:avLst/>
          </a:prstGeom>
        </p:spPr>
        <p:txBody>
          <a:bodyPr anchor="t" lIns="121900" rIns="121900" tIns="121900" bIns="121900"/>
          <a:lstStyle>
            <a:lvl1pPr algn="ctr">
              <a:lnSpc>
                <a:spcPct val="100000"/>
              </a:lnSpc>
              <a:defRPr sz="1800" b="false" i="false" u="none" strike="noStrike" spc="0">
                <a:solidFill>
                  <a:srgbClr val="212121">
                    <a:alpha val="100000"/>
                  </a:srgbClr>
                </a:solidFill>
                <a:latin typeface="Roboto Medium"/>
              </a:defRPr>
            </a:lvl1pPr>
          </a:lstStyle>
          <a:p>
            <a:pPr algn="ctr" indent="0">
              <a:lnSpc>
                <a:spcPct val="100000"/>
              </a:lnSpc>
            </a:pPr>
            <a:r>
              <a:rPr lang="en-US" b="false" i="false" strike="noStrike" u="none" sz="1800">
                <a:solidFill>
                  <a:srgbClr val="212121"/>
                </a:solidFill>
                <a:latin typeface="Roboto Medium"/>
                <a:ea typeface="Roboto Medium"/>
                <a:cs typeface="Roboto Medium"/>
                <a:sym typeface="Roboto Medium"/>
              </a:rPr>
              <a:t>Everything You Need to Know</a:t>
            </a:r>
          </a:p>
        </p:txBody>
      </p:sp>
      <p:pic>
        <p:nvPicPr>
          <p:cNvPr name="Picture 4" id="4"/>
          <p:cNvPicPr>
            <a:picLocks noChangeAspect="true"/>
          </p:cNvPicPr>
          <p:nvPr/>
        </p:nvPicPr>
        <p:blipFill>
          <a:blip r:embed="rId2"/>
          <a:srcRect l="0" r="0" t="0" b="0"/>
          <a:stretch>
            <a:fillRect/>
          </a:stretch>
        </p:blipFill>
        <p:spPr>
          <a:xfrm rot="0" flipH="false" flipV="false">
            <a:off x="185668" y="226970"/>
            <a:ext cx="1596273" cy="238087"/>
          </a:xfrm>
          <a:prstGeom prst="rect">
            <a:avLst/>
          </a:prstGeom>
          <a:ln w="12700">
            <a:noFill/>
            <a:prstDash val="solid"/>
          </a:ln>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76202"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E85406">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266972" y="3076650"/>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All-In-One</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290987" y="696299"/>
            <a:ext cx="10470900" cy="368400"/>
          </a:xfrm>
          <a:prstGeom prst="rect">
            <a:avLst/>
          </a:prstGeom>
          <a:noFill/>
          <a:ln w="12700">
            <a:noFill/>
            <a:prstDash val="solid"/>
          </a:ln>
        </p:spPr>
        <p:txBody>
          <a:bodyPr anchor="ctr" rtlCol="false" lIns="25400" rIns="25400" tIns="25400" bIns="25400"/>
          <a:lstStyle/>
          <a:p>
            <a:pPr algn="l" indent="0" marL="609600">
              <a:lnSpc>
                <a:spcPct val="100000"/>
              </a:lnSpc>
              <a:defRPr/>
            </a:pPr>
            <a:r>
              <a:rPr lang="en-US" b="true" i="false" strike="noStrike" u="none" sz="2400">
                <a:solidFill>
                  <a:srgbClr val="2F2922"/>
                </a:solidFill>
                <a:latin typeface="Signika"/>
                <a:ea typeface="Signika"/>
                <a:cs typeface="Signika"/>
                <a:sym typeface="Signika"/>
              </a:rPr>
              <a:t>Overview</a:t>
            </a:r>
            <a:endParaRPr lang="en-US" sz="1100"/>
          </a:p>
        </p:txBody>
      </p:sp>
      <p:sp>
        <p:nvSpPr>
          <p:cNvPr name="AutoShape 4" id="4"/>
          <p:cNvSpPr/>
          <p:nvPr/>
        </p:nvSpPr>
        <p:spPr>
          <a:xfrm rot="0" flipH="false" flipV="false">
            <a:off x="1939540" y="116344"/>
            <a:ext cx="7734300" cy="5080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3000">
                <a:solidFill>
                  <a:srgbClr val="CCCCCC"/>
                </a:solidFill>
                <a:latin typeface="Signika"/>
                <a:ea typeface="Signika"/>
                <a:cs typeface="Signika"/>
                <a:sym typeface="Signika"/>
              </a:rPr>
              <a:t>|</a:t>
            </a:r>
            <a:r>
              <a:rPr lang="en-US" b="true" i="false" strike="noStrike" u="none" sz="3000">
                <a:solidFill>
                  <a:srgbClr val="000000"/>
                </a:solidFill>
                <a:latin typeface="Signika"/>
                <a:ea typeface="Signika"/>
                <a:cs typeface="Signika"/>
                <a:sym typeface="Signika"/>
              </a:rPr>
              <a:t> All in One</a:t>
            </a:r>
            <a:endParaRPr lang="en-US" sz="1100"/>
          </a:p>
        </p:txBody>
      </p:sp>
      <p:grpSp>
        <p:nvGrpSpPr>
          <p:cNvPr name="Group 5" id="5"/>
          <p:cNvGrpSpPr/>
          <p:nvPr/>
        </p:nvGrpSpPr>
        <p:grpSpPr>
          <a:xfrm>
            <a:off x="228033" y="1093228"/>
            <a:ext cx="2222818" cy="4370694"/>
            <a:chOff x="228033" y="1093228"/>
            <a:chExt cx="2222818" cy="4370694"/>
          </a:xfrm>
        </p:grpSpPr>
        <p:sp>
          <p:nvSpPr>
            <p:cNvPr name="Freeform 6" id="6"/>
            <p:cNvSpPr/>
            <p:nvPr/>
          </p:nvSpPr>
          <p:spPr>
            <a:xfrm rot="0" flipH="false" flipV="false">
              <a:off x="228033" y="2060323"/>
              <a:ext cx="2222818" cy="3142826"/>
            </a:xfrm>
            <a:custGeom>
              <a:avLst/>
              <a:gdLst/>
              <a:ahLst/>
              <a:cxnLst/>
              <a:rect r="r" b="b" t="t" l="l"/>
              <a:pathLst>
                <a:path h="3142826" w="2222818">
                  <a:moveTo>
                    <a:pt x="187606" y="0"/>
                  </a:moveTo>
                  <a:lnTo>
                    <a:pt x="427302" y="0"/>
                  </a:lnTo>
                  <a:cubicBezTo>
                    <a:pt x="427302" y="377822"/>
                    <a:pt x="733588" y="684107"/>
                    <a:pt x="1111409" y="684107"/>
                  </a:cubicBezTo>
                  <a:cubicBezTo>
                    <a:pt x="1489231" y="684107"/>
                    <a:pt x="1795516" y="377822"/>
                    <a:pt x="1795516" y="0"/>
                  </a:cubicBezTo>
                  <a:lnTo>
                    <a:pt x="2035212" y="0"/>
                  </a:lnTo>
                  <a:cubicBezTo>
                    <a:pt x="2138824" y="0"/>
                    <a:pt x="2222817" y="83994"/>
                    <a:pt x="2222817" y="187606"/>
                  </a:cubicBezTo>
                  <a:lnTo>
                    <a:pt x="2222817" y="2955220"/>
                  </a:lnTo>
                  <a:cubicBezTo>
                    <a:pt x="2222817" y="3058832"/>
                    <a:pt x="2138824" y="3142826"/>
                    <a:pt x="2035212" y="3142826"/>
                  </a:cubicBezTo>
                  <a:lnTo>
                    <a:pt x="187606" y="3142826"/>
                  </a:lnTo>
                  <a:cubicBezTo>
                    <a:pt x="83994" y="3142826"/>
                    <a:pt x="0" y="3058832"/>
                    <a:pt x="0" y="2955220"/>
                  </a:cubicBezTo>
                  <a:lnTo>
                    <a:pt x="0" y="187606"/>
                  </a:lnTo>
                  <a:cubicBezTo>
                    <a:pt x="0" y="83994"/>
                    <a:pt x="83994" y="0"/>
                    <a:pt x="187606" y="0"/>
                  </a:cubicBezTo>
                  <a:close/>
                </a:path>
              </a:pathLst>
            </a:custGeom>
            <a:solidFill>
              <a:srgbClr val="FFFFFF">
                <a:alpha val="100000"/>
              </a:srgbClr>
            </a:solidFill>
            <a:ln w="12700" cap="flat">
              <a:noFill/>
              <a:prstDash val="solid"/>
            </a:ln>
            <a:effectLst>
              <a:outerShdw dir="0" dist="0" blurRad="2540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7" id="7"/>
            <p:cNvSpPr/>
            <p:nvPr/>
          </p:nvSpPr>
          <p:spPr>
            <a:xfrm rot="0" flipH="false" flipV="false">
              <a:off x="529552" y="4942375"/>
              <a:ext cx="1619781" cy="521547"/>
            </a:xfrm>
            <a:prstGeom prst="roundRect">
              <a:avLst>
                <a:gd name="adj" fmla="val 25758"/>
              </a:avLst>
            </a:prstGeom>
            <a:solidFill>
              <a:srgbClr val="FFAB40">
                <a:alpha val="100000"/>
              </a:srgbClr>
            </a:solidFill>
            <a:ln w="12700" cap="flat">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Start !</a:t>
              </a:r>
              <a:endParaRPr lang="en-US" sz="1100"/>
            </a:p>
          </p:txBody>
        </p:sp>
        <p:sp>
          <p:nvSpPr>
            <p:cNvPr name="AutoShape 8" id="8"/>
            <p:cNvSpPr/>
            <p:nvPr/>
          </p:nvSpPr>
          <p:spPr>
            <a:xfrm rot="0" flipH="false" flipV="false">
              <a:off x="411292" y="2739812"/>
              <a:ext cx="1856301" cy="304800"/>
            </a:xfrm>
            <a:prstGeom prst="rect">
              <a:avLst/>
            </a:prstGeom>
            <a:noFill/>
            <a:ln w="12700">
              <a:noFill/>
              <a:prstDash val="solid"/>
            </a:ln>
          </p:spPr>
          <p:txBody>
            <a:bodyPr anchor="b" rtlCol="false" lIns="0" rIns="0" tIns="45720" bIns="45720"/>
            <a:lstStyle/>
            <a:p>
              <a:pPr algn="ctr" indent="0">
                <a:lnSpc>
                  <a:spcPct val="100000"/>
                </a:lnSpc>
                <a:defRPr/>
              </a:pPr>
              <a:r>
                <a:rPr lang="en-US" b="true" i="false" strike="noStrike" u="none" sz="1400">
                  <a:solidFill>
                    <a:srgbClr val="EF8600"/>
                  </a:solidFill>
                  <a:latin typeface="Roboto"/>
                  <a:ea typeface="Roboto"/>
                  <a:cs typeface="Roboto"/>
                  <a:sym typeface="Roboto"/>
                </a:rPr>
                <a:t>Software</a:t>
              </a:r>
              <a:endParaRPr lang="en-US" sz="1100"/>
            </a:p>
          </p:txBody>
        </p:sp>
        <p:sp>
          <p:nvSpPr>
            <p:cNvPr name="AutoShape 9" id="9"/>
            <p:cNvSpPr/>
            <p:nvPr/>
          </p:nvSpPr>
          <p:spPr>
            <a:xfrm rot="0" flipH="false" flipV="false">
              <a:off x="378508" y="3078144"/>
              <a:ext cx="2014424" cy="1498600"/>
            </a:xfrm>
            <a:prstGeom prst="rect">
              <a:avLst/>
            </a:prstGeom>
            <a:noFill/>
            <a:ln w="12700">
              <a:noFill/>
              <a:prstDash val="solid"/>
            </a:ln>
          </p:spPr>
          <p:txBody>
            <a:bodyPr anchor="t" rtlCol="false" lIns="0" rIns="0" tIns="45720" bIns="45720"/>
            <a:lstStyle/>
            <a:p>
              <a:pPr algn="ctr" indent="0">
                <a:lnSpc>
                  <a:spcPct val="150000"/>
                </a:lnSpc>
                <a:defRPr/>
              </a:pPr>
              <a:r>
                <a:rPr lang="en-US" b="false" i="false" strike="noStrike" u="none" sz="900">
                  <a:solidFill>
                    <a:srgbClr val="000000"/>
                  </a:solidFill>
                  <a:latin typeface="Roboto"/>
                  <a:ea typeface="Roboto"/>
                  <a:cs typeface="Roboto"/>
                  <a:sym typeface="Roboto"/>
                </a:rPr>
                <a:t>Gain a clear understanding of all annual plans offered, their differences, and how they cater to various business types. </a:t>
              </a:r>
              <a:r>
                <a:rPr lang="en-US" b="false" i="false" strike="noStrike" u="none" sz="10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800">
                  <a:solidFill>
                    <a:srgbClr val="000000"/>
                  </a:solidFill>
                  <a:latin typeface="Arial"/>
                  <a:ea typeface="Arial"/>
                  <a:cs typeface="Arial"/>
                  <a:sym typeface="Arial"/>
                </a:rPr>
                <a:t/>
              </a:r>
            </a:p>
            <a:p>
              <a:pPr algn="ctr" indent="0">
                <a:lnSpc>
                  <a:spcPct val="150000"/>
                </a:lnSpc>
              </a:pPr>
              <a:r>
                <a:rPr lang="en-US" b="false" i="false" strike="noStrike" u="none" sz="900">
                  <a:solidFill>
                    <a:srgbClr val="000000"/>
                  </a:solidFill>
                  <a:latin typeface="Roboto"/>
                  <a:ea typeface="Roboto"/>
                  <a:cs typeface="Roboto"/>
                  <a:sym typeface="Roboto"/>
                </a:rPr>
                <a:t>Learn about additional plans designed to enhance the merchant experience.</a:t>
              </a:r>
            </a:p>
          </p:txBody>
        </p:sp>
        <p:pic>
          <p:nvPicPr>
            <p:cNvPr name="Picture 10" id="10"/>
            <p:cNvPicPr>
              <a:picLocks noChangeAspect="true"/>
            </p:cNvPicPr>
            <p:nvPr/>
          </p:nvPicPr>
          <p:blipFill>
            <a:blip r:embed="rId3"/>
            <a:srcRect l="0" r="0" t="0" b="0"/>
            <a:stretch>
              <a:fillRect/>
            </a:stretch>
          </p:blipFill>
          <p:spPr>
            <a:xfrm rot="0" flipH="false" flipV="false">
              <a:off x="552600" y="1093228"/>
              <a:ext cx="1702338" cy="1702338"/>
            </a:xfrm>
            <a:prstGeom prst="rect">
              <a:avLst/>
            </a:prstGeom>
            <a:ln w="12700">
              <a:noFill/>
              <a:prstDash val="solid"/>
            </a:ln>
          </p:spPr>
        </p:pic>
      </p:grpSp>
      <p:grpSp>
        <p:nvGrpSpPr>
          <p:cNvPr name="Group 11" id="11"/>
          <p:cNvGrpSpPr/>
          <p:nvPr/>
        </p:nvGrpSpPr>
        <p:grpSpPr>
          <a:xfrm>
            <a:off x="4916978" y="1191801"/>
            <a:ext cx="2222817" cy="4343598"/>
            <a:chOff x="4916978" y="1191801"/>
            <a:chExt cx="2222817" cy="4343598"/>
          </a:xfrm>
        </p:grpSpPr>
        <p:sp>
          <p:nvSpPr>
            <p:cNvPr name="Freeform 12" id="12"/>
            <p:cNvSpPr/>
            <p:nvPr/>
          </p:nvSpPr>
          <p:spPr>
            <a:xfrm rot="0" flipH="false" flipV="false">
              <a:off x="4916978" y="2131800"/>
              <a:ext cx="2222817" cy="3142826"/>
            </a:xfrm>
            <a:custGeom>
              <a:avLst/>
              <a:gdLst/>
              <a:ahLst/>
              <a:cxnLst/>
              <a:rect r="r" b="b" t="t" l="l"/>
              <a:pathLst>
                <a:path h="3142826" w="2222817">
                  <a:moveTo>
                    <a:pt x="187606" y="0"/>
                  </a:moveTo>
                  <a:lnTo>
                    <a:pt x="427302" y="0"/>
                  </a:lnTo>
                  <a:cubicBezTo>
                    <a:pt x="427302" y="377822"/>
                    <a:pt x="733588" y="684107"/>
                    <a:pt x="1111409" y="684107"/>
                  </a:cubicBezTo>
                  <a:cubicBezTo>
                    <a:pt x="1489231" y="684107"/>
                    <a:pt x="1795516" y="377822"/>
                    <a:pt x="1795516" y="0"/>
                  </a:cubicBezTo>
                  <a:lnTo>
                    <a:pt x="2035212" y="0"/>
                  </a:lnTo>
                  <a:cubicBezTo>
                    <a:pt x="2138824" y="0"/>
                    <a:pt x="2222817" y="83994"/>
                    <a:pt x="2222817" y="187606"/>
                  </a:cubicBezTo>
                  <a:lnTo>
                    <a:pt x="2222817" y="2955220"/>
                  </a:lnTo>
                  <a:cubicBezTo>
                    <a:pt x="2222817" y="3058832"/>
                    <a:pt x="2138824" y="3142826"/>
                    <a:pt x="2035212" y="3142826"/>
                  </a:cubicBezTo>
                  <a:lnTo>
                    <a:pt x="187606" y="3142826"/>
                  </a:lnTo>
                  <a:cubicBezTo>
                    <a:pt x="83994" y="3142826"/>
                    <a:pt x="0" y="3058832"/>
                    <a:pt x="0" y="2955220"/>
                  </a:cubicBezTo>
                  <a:lnTo>
                    <a:pt x="0" y="187606"/>
                  </a:lnTo>
                  <a:cubicBezTo>
                    <a:pt x="0" y="83994"/>
                    <a:pt x="83994" y="0"/>
                    <a:pt x="187606" y="0"/>
                  </a:cubicBezTo>
                  <a:close/>
                </a:path>
              </a:pathLst>
            </a:custGeom>
            <a:solidFill>
              <a:srgbClr val="FFFFFF">
                <a:alpha val="100000"/>
              </a:srgbClr>
            </a:solidFill>
            <a:ln w="12700" cap="flat">
              <a:noFill/>
              <a:prstDash val="solid"/>
            </a:ln>
            <a:effectLst>
              <a:outerShdw dir="0" dist="0" blurRad="2540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3" id="13"/>
            <p:cNvSpPr/>
            <p:nvPr/>
          </p:nvSpPr>
          <p:spPr>
            <a:xfrm rot="0" flipH="false" flipV="false">
              <a:off x="5218497" y="5013852"/>
              <a:ext cx="1619781" cy="521547"/>
            </a:xfrm>
            <a:prstGeom prst="roundRect">
              <a:avLst>
                <a:gd name="adj" fmla="val 25758"/>
              </a:avLst>
            </a:prstGeom>
            <a:solidFill>
              <a:srgbClr val="D6256E">
                <a:alpha val="100000"/>
              </a:srgbClr>
            </a:solidFill>
            <a:ln w="12700" cap="flat">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Start !</a:t>
              </a:r>
              <a:endParaRPr lang="en-US" sz="1100"/>
            </a:p>
          </p:txBody>
        </p:sp>
        <p:sp>
          <p:nvSpPr>
            <p:cNvPr name="AutoShape 14" id="14"/>
            <p:cNvSpPr/>
            <p:nvPr/>
          </p:nvSpPr>
          <p:spPr>
            <a:xfrm rot="0" flipH="false" flipV="false">
              <a:off x="5100237" y="2811289"/>
              <a:ext cx="1856301" cy="304800"/>
            </a:xfrm>
            <a:prstGeom prst="rect">
              <a:avLst/>
            </a:prstGeom>
            <a:noFill/>
            <a:ln w="12700">
              <a:noFill/>
              <a:prstDash val="solid"/>
            </a:ln>
          </p:spPr>
          <p:txBody>
            <a:bodyPr anchor="b" rtlCol="false" lIns="0" rIns="0" tIns="45720" bIns="45720"/>
            <a:lstStyle/>
            <a:p>
              <a:pPr algn="ctr" indent="0">
                <a:lnSpc>
                  <a:spcPct val="100000"/>
                </a:lnSpc>
                <a:defRPr/>
              </a:pPr>
              <a:r>
                <a:rPr lang="en-US" b="true" i="false" strike="noStrike" u="none" sz="1400">
                  <a:solidFill>
                    <a:srgbClr val="D6256E"/>
                  </a:solidFill>
                  <a:latin typeface="Roboto"/>
                  <a:ea typeface="Roboto"/>
                  <a:cs typeface="Roboto"/>
                  <a:sym typeface="Roboto"/>
                </a:rPr>
                <a:t>Features</a:t>
              </a:r>
              <a:endParaRPr lang="en-US" sz="1100"/>
            </a:p>
          </p:txBody>
        </p:sp>
        <p:sp>
          <p:nvSpPr>
            <p:cNvPr name="AutoShape 15" id="15"/>
            <p:cNvSpPr/>
            <p:nvPr/>
          </p:nvSpPr>
          <p:spPr>
            <a:xfrm rot="0" flipH="false" flipV="false">
              <a:off x="5069087" y="3103522"/>
              <a:ext cx="2053827" cy="1714500"/>
            </a:xfrm>
            <a:prstGeom prst="rect">
              <a:avLst/>
            </a:prstGeom>
            <a:noFill/>
            <a:ln w="12700">
              <a:noFill/>
              <a:prstDash val="solid"/>
            </a:ln>
          </p:spPr>
          <p:txBody>
            <a:bodyPr anchor="t" rtlCol="false" lIns="0" rIns="0" tIns="45720" bIns="45720"/>
            <a:lstStyle/>
            <a:p>
              <a:pPr algn="ctr" indent="0">
                <a:lnSpc>
                  <a:spcPct val="150000"/>
                </a:lnSpc>
                <a:defRPr/>
              </a:pPr>
              <a:r>
                <a:rPr lang="en-US" b="false" i="false" strike="noStrike" u="none" sz="900">
                  <a:solidFill>
                    <a:srgbClr val="000000"/>
                  </a:solidFill>
                  <a:latin typeface="Roboto"/>
                  <a:ea typeface="Roboto"/>
                  <a:cs typeface="Roboto"/>
                  <a:sym typeface="Roboto"/>
                </a:rPr>
                <a:t>Discover our powerful features designed to help merchants run efficient operations. </a:t>
              </a:r>
              <a:r>
                <a:rPr lang="en-US" b="false" i="false" strike="noStrike" u="none" sz="10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800">
                  <a:solidFill>
                    <a:srgbClr val="000000"/>
                  </a:solidFill>
                  <a:latin typeface="Arial"/>
                  <a:ea typeface="Arial"/>
                  <a:cs typeface="Arial"/>
                  <a:sym typeface="Arial"/>
                </a:rPr>
                <a:t/>
              </a:r>
            </a:p>
            <a:p>
              <a:pPr algn="ctr" indent="0">
                <a:lnSpc>
                  <a:spcPct val="150000"/>
                </a:lnSpc>
              </a:pPr>
              <a:r>
                <a:rPr lang="en-US" b="false" i="false" strike="noStrike" u="none" sz="900">
                  <a:solidFill>
                    <a:srgbClr val="000000"/>
                  </a:solidFill>
                  <a:latin typeface="Roboto"/>
                  <a:ea typeface="Roboto"/>
                  <a:cs typeface="Roboto"/>
                  <a:sym typeface="Roboto"/>
                </a:rPr>
                <a:t>Learn about our seamless ecosystem and how each feature complements and works together as a unified solution.</a:t>
              </a:r>
            </a:p>
          </p:txBody>
        </p:sp>
        <p:pic>
          <p:nvPicPr>
            <p:cNvPr name="Picture 16" id="16"/>
            <p:cNvPicPr>
              <a:picLocks noChangeAspect="true"/>
            </p:cNvPicPr>
            <p:nvPr/>
          </p:nvPicPr>
          <p:blipFill>
            <a:blip r:embed="rId4"/>
            <a:srcRect l="0" r="0" t="0" b="0"/>
            <a:stretch>
              <a:fillRect/>
            </a:stretch>
          </p:blipFill>
          <p:spPr>
            <a:xfrm rot="0" flipH="false" flipV="false">
              <a:off x="5148468" y="1191801"/>
              <a:ext cx="1676596" cy="1676596"/>
            </a:xfrm>
            <a:prstGeom prst="rect">
              <a:avLst/>
            </a:prstGeom>
            <a:ln w="12700">
              <a:noFill/>
              <a:prstDash val="solid"/>
            </a:ln>
          </p:spPr>
        </p:pic>
      </p:grpSp>
      <p:grpSp>
        <p:nvGrpSpPr>
          <p:cNvPr name="Group 17" id="17"/>
          <p:cNvGrpSpPr/>
          <p:nvPr/>
        </p:nvGrpSpPr>
        <p:grpSpPr>
          <a:xfrm>
            <a:off x="2543546" y="2568041"/>
            <a:ext cx="2222818" cy="4123230"/>
            <a:chOff x="2543546" y="2568041"/>
            <a:chExt cx="2222818" cy="4123230"/>
          </a:xfrm>
        </p:grpSpPr>
        <p:sp>
          <p:nvSpPr>
            <p:cNvPr name="Freeform 18" id="18"/>
            <p:cNvSpPr/>
            <p:nvPr/>
          </p:nvSpPr>
          <p:spPr>
            <a:xfrm rot="0" flipH="false" flipV="false">
              <a:off x="2543546" y="3287672"/>
              <a:ext cx="2222818" cy="3142826"/>
            </a:xfrm>
            <a:custGeom>
              <a:avLst/>
              <a:gdLst/>
              <a:ahLst/>
              <a:cxnLst/>
              <a:rect r="r" b="b" t="t" l="l"/>
              <a:pathLst>
                <a:path h="3142826" w="2222818">
                  <a:moveTo>
                    <a:pt x="187606" y="0"/>
                  </a:moveTo>
                  <a:lnTo>
                    <a:pt x="427302" y="0"/>
                  </a:lnTo>
                  <a:cubicBezTo>
                    <a:pt x="427302" y="377822"/>
                    <a:pt x="733588" y="684107"/>
                    <a:pt x="1111409" y="684107"/>
                  </a:cubicBezTo>
                  <a:cubicBezTo>
                    <a:pt x="1489231" y="684107"/>
                    <a:pt x="1795516" y="377822"/>
                    <a:pt x="1795516" y="0"/>
                  </a:cubicBezTo>
                  <a:lnTo>
                    <a:pt x="2035212" y="0"/>
                  </a:lnTo>
                  <a:cubicBezTo>
                    <a:pt x="2138824" y="0"/>
                    <a:pt x="2222818" y="83994"/>
                    <a:pt x="2222818" y="187606"/>
                  </a:cubicBezTo>
                  <a:lnTo>
                    <a:pt x="2222818" y="2955220"/>
                  </a:lnTo>
                  <a:cubicBezTo>
                    <a:pt x="2222818" y="3058832"/>
                    <a:pt x="2138824" y="3142826"/>
                    <a:pt x="2035212" y="3142826"/>
                  </a:cubicBezTo>
                  <a:lnTo>
                    <a:pt x="187606" y="3142826"/>
                  </a:lnTo>
                  <a:cubicBezTo>
                    <a:pt x="83994" y="3142826"/>
                    <a:pt x="0" y="3058832"/>
                    <a:pt x="0" y="2955220"/>
                  </a:cubicBezTo>
                  <a:lnTo>
                    <a:pt x="0" y="187606"/>
                  </a:lnTo>
                  <a:cubicBezTo>
                    <a:pt x="0" y="83994"/>
                    <a:pt x="83994" y="0"/>
                    <a:pt x="187606" y="0"/>
                  </a:cubicBezTo>
                  <a:close/>
                </a:path>
              </a:pathLst>
            </a:custGeom>
            <a:solidFill>
              <a:srgbClr val="FFFFFF">
                <a:alpha val="100000"/>
              </a:srgbClr>
            </a:solidFill>
            <a:ln w="12700" cap="flat">
              <a:noFill/>
              <a:prstDash val="solid"/>
            </a:ln>
            <a:effectLst>
              <a:outerShdw dir="0" dist="0" blurRad="2540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19" id="19"/>
            <p:cNvSpPr/>
            <p:nvPr/>
          </p:nvSpPr>
          <p:spPr>
            <a:xfrm rot="0" flipH="false" flipV="false">
              <a:off x="2845065" y="6169724"/>
              <a:ext cx="1619781" cy="521547"/>
            </a:xfrm>
            <a:prstGeom prst="roundRect">
              <a:avLst>
                <a:gd name="adj" fmla="val 25758"/>
              </a:avLst>
            </a:prstGeom>
            <a:solidFill>
              <a:srgbClr val="002060">
                <a:alpha val="100000"/>
              </a:srgbClr>
            </a:solidFill>
            <a:ln w="12700" cap="flat">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Start !</a:t>
              </a:r>
              <a:endParaRPr lang="en-US" sz="1100"/>
            </a:p>
          </p:txBody>
        </p:sp>
        <p:sp>
          <p:nvSpPr>
            <p:cNvPr name="AutoShape 20" id="20"/>
            <p:cNvSpPr/>
            <p:nvPr/>
          </p:nvSpPr>
          <p:spPr>
            <a:xfrm rot="0" flipH="false" flipV="false">
              <a:off x="2726805" y="3967161"/>
              <a:ext cx="1856301" cy="307777"/>
            </a:xfrm>
            <a:prstGeom prst="rect">
              <a:avLst/>
            </a:prstGeom>
            <a:noFill/>
            <a:ln w="12700">
              <a:noFill/>
              <a:prstDash val="solid"/>
            </a:ln>
          </p:spPr>
          <p:txBody>
            <a:bodyPr anchor="b" rtlCol="false" lIns="0" rIns="0" tIns="45720" bIns="45720"/>
            <a:lstStyle/>
            <a:p>
              <a:pPr algn="ctr" indent="0">
                <a:lnSpc>
                  <a:spcPct val="100000"/>
                </a:lnSpc>
                <a:defRPr/>
              </a:pPr>
              <a:r>
                <a:rPr lang="en-US" b="true" i="false" strike="noStrike" u="none" sz="1400">
                  <a:solidFill>
                    <a:srgbClr val="002060"/>
                  </a:solidFill>
                  <a:latin typeface="Roboto"/>
                  <a:ea typeface="Roboto"/>
                  <a:cs typeface="Roboto"/>
                  <a:sym typeface="Roboto"/>
                </a:rPr>
                <a:t>Hardware</a:t>
              </a:r>
              <a:endParaRPr lang="en-US" sz="1100"/>
            </a:p>
          </p:txBody>
        </p:sp>
        <p:sp>
          <p:nvSpPr>
            <p:cNvPr name="AutoShape 21" id="21"/>
            <p:cNvSpPr/>
            <p:nvPr/>
          </p:nvSpPr>
          <p:spPr>
            <a:xfrm rot="0" flipH="false" flipV="false">
              <a:off x="2614414" y="4349985"/>
              <a:ext cx="2077053" cy="1498600"/>
            </a:xfrm>
            <a:prstGeom prst="rect">
              <a:avLst/>
            </a:prstGeom>
            <a:noFill/>
            <a:ln w="12700">
              <a:noFill/>
              <a:prstDash val="solid"/>
            </a:ln>
          </p:spPr>
          <p:txBody>
            <a:bodyPr anchor="t" rtlCol="false" lIns="0" rIns="0" tIns="45720" bIns="45720"/>
            <a:lstStyle/>
            <a:p>
              <a:pPr algn="ctr" indent="0">
                <a:lnSpc>
                  <a:spcPct val="150000"/>
                </a:lnSpc>
                <a:defRPr/>
              </a:pPr>
              <a:r>
                <a:rPr lang="en-US" b="false" i="false" strike="noStrike" u="none" sz="900">
                  <a:solidFill>
                    <a:srgbClr val="000000"/>
                  </a:solidFill>
                  <a:latin typeface="Roboto"/>
                  <a:ea typeface="Roboto"/>
                  <a:cs typeface="Roboto"/>
                  <a:sym typeface="Roboto"/>
                </a:rPr>
                <a:t>Explore our core and supplementary devices designed to support smooth operations for merchants. </a:t>
              </a:r>
              <a:r>
                <a:rPr lang="en-US" b="false" i="false" strike="noStrike" u="none" sz="10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800">
                  <a:solidFill>
                    <a:srgbClr val="000000"/>
                  </a:solidFill>
                  <a:latin typeface="Arial"/>
                  <a:ea typeface="Arial"/>
                  <a:cs typeface="Arial"/>
                  <a:sym typeface="Arial"/>
                </a:rPr>
                <a:t/>
              </a:r>
            </a:p>
            <a:p>
              <a:pPr algn="ctr" indent="0">
                <a:lnSpc>
                  <a:spcPct val="150000"/>
                </a:lnSpc>
              </a:pPr>
              <a:r>
                <a:rPr lang="en-US" b="false" i="false" strike="noStrike" u="none" sz="900">
                  <a:solidFill>
                    <a:srgbClr val="000000"/>
                  </a:solidFill>
                  <a:latin typeface="Roboto"/>
                  <a:ea typeface="Roboto"/>
                  <a:cs typeface="Roboto"/>
                  <a:sym typeface="Roboto"/>
                </a:rPr>
                <a:t>Understand their functions and determine which devices are best suited for different business types.</a:t>
              </a:r>
            </a:p>
          </p:txBody>
        </p:sp>
        <p:pic>
          <p:nvPicPr>
            <p:cNvPr name="Picture 22" id="22"/>
            <p:cNvPicPr>
              <a:picLocks noChangeAspect="true"/>
            </p:cNvPicPr>
            <p:nvPr/>
          </p:nvPicPr>
          <p:blipFill>
            <a:blip r:embed="rId5"/>
            <a:srcRect l="0" r="0" t="0" b="0"/>
            <a:stretch>
              <a:fillRect/>
            </a:stretch>
          </p:blipFill>
          <p:spPr>
            <a:xfrm rot="0" flipH="false" flipV="false">
              <a:off x="3024565" y="2568041"/>
              <a:ext cx="1251706" cy="1251706"/>
            </a:xfrm>
            <a:prstGeom prst="rect">
              <a:avLst/>
            </a:prstGeom>
            <a:ln w="12700">
              <a:noFill/>
              <a:prstDash val="solid"/>
            </a:ln>
          </p:spPr>
        </p:pic>
      </p:grpSp>
      <p:grpSp>
        <p:nvGrpSpPr>
          <p:cNvPr name="Group 23" id="23"/>
          <p:cNvGrpSpPr/>
          <p:nvPr/>
        </p:nvGrpSpPr>
        <p:grpSpPr>
          <a:xfrm>
            <a:off x="9673840" y="1706698"/>
            <a:ext cx="2222817" cy="3839703"/>
            <a:chOff x="9673840" y="1706698"/>
            <a:chExt cx="2222817" cy="3839703"/>
          </a:xfrm>
        </p:grpSpPr>
        <p:sp>
          <p:nvSpPr>
            <p:cNvPr name="Freeform 24" id="24"/>
            <p:cNvSpPr/>
            <p:nvPr/>
          </p:nvSpPr>
          <p:spPr>
            <a:xfrm rot="0" flipH="false" flipV="false">
              <a:off x="9673840" y="2142802"/>
              <a:ext cx="2222817" cy="3142826"/>
            </a:xfrm>
            <a:custGeom>
              <a:avLst/>
              <a:gdLst/>
              <a:ahLst/>
              <a:cxnLst/>
              <a:rect r="r" b="b" t="t" l="l"/>
              <a:pathLst>
                <a:path h="3142826" w="2222817">
                  <a:moveTo>
                    <a:pt x="187606" y="0"/>
                  </a:moveTo>
                  <a:lnTo>
                    <a:pt x="427302" y="0"/>
                  </a:lnTo>
                  <a:cubicBezTo>
                    <a:pt x="427302" y="377822"/>
                    <a:pt x="733588" y="684107"/>
                    <a:pt x="1111409" y="684107"/>
                  </a:cubicBezTo>
                  <a:cubicBezTo>
                    <a:pt x="1489231" y="684107"/>
                    <a:pt x="1795516" y="377822"/>
                    <a:pt x="1795516" y="0"/>
                  </a:cubicBezTo>
                  <a:lnTo>
                    <a:pt x="2035212" y="0"/>
                  </a:lnTo>
                  <a:cubicBezTo>
                    <a:pt x="2138824" y="0"/>
                    <a:pt x="2222818" y="83994"/>
                    <a:pt x="2222818" y="187606"/>
                  </a:cubicBezTo>
                  <a:lnTo>
                    <a:pt x="2222818" y="2955220"/>
                  </a:lnTo>
                  <a:cubicBezTo>
                    <a:pt x="2222818" y="3058832"/>
                    <a:pt x="2138824" y="3142826"/>
                    <a:pt x="2035212" y="3142826"/>
                  </a:cubicBezTo>
                  <a:lnTo>
                    <a:pt x="187606" y="3142826"/>
                  </a:lnTo>
                  <a:cubicBezTo>
                    <a:pt x="83994" y="3142826"/>
                    <a:pt x="0" y="3058832"/>
                    <a:pt x="0" y="2955220"/>
                  </a:cubicBezTo>
                  <a:lnTo>
                    <a:pt x="0" y="187606"/>
                  </a:lnTo>
                  <a:cubicBezTo>
                    <a:pt x="0" y="83994"/>
                    <a:pt x="83994" y="0"/>
                    <a:pt x="187606" y="0"/>
                  </a:cubicBezTo>
                  <a:close/>
                </a:path>
              </a:pathLst>
            </a:custGeom>
            <a:solidFill>
              <a:srgbClr val="FFFFFF">
                <a:alpha val="100000"/>
              </a:srgbClr>
            </a:solidFill>
            <a:ln w="12700" cap="flat">
              <a:noFill/>
              <a:prstDash val="solid"/>
            </a:ln>
            <a:effectLst>
              <a:outerShdw dir="0" dist="0" blurRad="2540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25" id="25"/>
            <p:cNvSpPr/>
            <p:nvPr/>
          </p:nvSpPr>
          <p:spPr>
            <a:xfrm rot="0" flipH="false" flipV="false">
              <a:off x="9975359" y="5024854"/>
              <a:ext cx="1619781" cy="521547"/>
            </a:xfrm>
            <a:prstGeom prst="roundRect">
              <a:avLst>
                <a:gd name="adj" fmla="val 25758"/>
              </a:avLst>
            </a:prstGeom>
            <a:solidFill>
              <a:srgbClr val="0097A7">
                <a:alpha val="100000"/>
              </a:srgbClr>
            </a:solidFill>
            <a:ln w="12700" cap="flat">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Start !</a:t>
              </a:r>
              <a:endParaRPr lang="en-US" sz="1100"/>
            </a:p>
          </p:txBody>
        </p:sp>
        <p:sp>
          <p:nvSpPr>
            <p:cNvPr name="AutoShape 26" id="26"/>
            <p:cNvSpPr/>
            <p:nvPr/>
          </p:nvSpPr>
          <p:spPr>
            <a:xfrm rot="0" flipH="false" flipV="false">
              <a:off x="9857099" y="2822291"/>
              <a:ext cx="1856301" cy="307777"/>
            </a:xfrm>
            <a:prstGeom prst="rect">
              <a:avLst/>
            </a:prstGeom>
            <a:noFill/>
            <a:ln w="12700">
              <a:noFill/>
              <a:prstDash val="solid"/>
            </a:ln>
          </p:spPr>
          <p:txBody>
            <a:bodyPr anchor="b" rtlCol="false" lIns="0" rIns="0" tIns="45720" bIns="45720"/>
            <a:lstStyle/>
            <a:p>
              <a:pPr algn="ctr" indent="0">
                <a:lnSpc>
                  <a:spcPct val="100000"/>
                </a:lnSpc>
                <a:defRPr/>
              </a:pPr>
              <a:r>
                <a:rPr lang="en-US" b="true" i="false" strike="noStrike" u="none" sz="1400">
                  <a:solidFill>
                    <a:srgbClr val="0291B8"/>
                  </a:solidFill>
                  <a:latin typeface="Roboto"/>
                  <a:ea typeface="Roboto"/>
                  <a:cs typeface="Roboto"/>
                  <a:sym typeface="Roboto"/>
                </a:rPr>
                <a:t>Merchant Profile</a:t>
              </a:r>
              <a:endParaRPr lang="en-US" sz="1100"/>
            </a:p>
          </p:txBody>
        </p:sp>
        <p:sp>
          <p:nvSpPr>
            <p:cNvPr name="AutoShape 27" id="27"/>
            <p:cNvSpPr/>
            <p:nvPr/>
          </p:nvSpPr>
          <p:spPr>
            <a:xfrm rot="0" flipH="false" flipV="false">
              <a:off x="9713630" y="3255357"/>
              <a:ext cx="2171700" cy="1714500"/>
            </a:xfrm>
            <a:prstGeom prst="rect">
              <a:avLst/>
            </a:prstGeom>
            <a:noFill/>
            <a:ln w="12700">
              <a:noFill/>
              <a:prstDash val="solid"/>
            </a:ln>
          </p:spPr>
          <p:txBody>
            <a:bodyPr anchor="t" rtlCol="false" lIns="0" rIns="0" tIns="45720" bIns="45720"/>
            <a:lstStyle/>
            <a:p>
              <a:pPr algn="ctr" indent="0">
                <a:lnSpc>
                  <a:spcPct val="150000"/>
                </a:lnSpc>
                <a:defRPr/>
              </a:pPr>
              <a:r>
                <a:rPr lang="en-US" b="false" i="false" strike="noStrike" u="none" sz="900">
                  <a:solidFill>
                    <a:srgbClr val="000000"/>
                  </a:solidFill>
                  <a:latin typeface="Roboto"/>
                  <a:ea typeface="Roboto"/>
                  <a:cs typeface="Roboto"/>
                  <a:sym typeface="Roboto"/>
                </a:rPr>
                <a:t>Now that you’ve gained a solid understanding of StoreHub’s offerings, it’s time to see how everything comes together. </a:t>
              </a:r>
              <a:r>
                <a:rPr lang="en-US" b="false" i="false" strike="noStrike" u="none" sz="1000">
                  <a:solidFill>
                    <a:srgbClr val="000000"/>
                  </a:solidFill>
                  <a:latin typeface="Roboto"/>
                  <a:ea typeface="Roboto"/>
                  <a:cs typeface="Roboto"/>
                  <a:sym typeface="Roboto"/>
                </a:rPr>
                <a:t/>
              </a:r>
              <a:endParaRPr lang="en-US" sz="1100"/>
            </a:p>
            <a:p>
              <a:pPr algn="ctr" indent="0">
                <a:lnSpc>
                  <a:spcPct val="150000"/>
                </a:lnSpc>
              </a:pPr>
              <a:r>
                <a:rPr lang="en-US" b="false" i="false" strike="noStrike" u="none" sz="1800">
                  <a:solidFill>
                    <a:srgbClr val="000000"/>
                  </a:solidFill>
                  <a:latin typeface="Arial"/>
                  <a:ea typeface="Arial"/>
                  <a:cs typeface="Arial"/>
                  <a:sym typeface="Arial"/>
                </a:rPr>
                <a:t/>
              </a:r>
            </a:p>
            <a:p>
              <a:pPr algn="ctr" indent="0">
                <a:lnSpc>
                  <a:spcPct val="150000"/>
                </a:lnSpc>
              </a:pPr>
              <a:r>
                <a:rPr lang="en-US" b="false" i="false" strike="noStrike" u="none" sz="900">
                  <a:solidFill>
                    <a:srgbClr val="000000"/>
                  </a:solidFill>
                  <a:latin typeface="Roboto"/>
                  <a:ea typeface="Roboto"/>
                  <a:cs typeface="Roboto"/>
                  <a:sym typeface="Roboto"/>
                </a:rPr>
                <a:t>Learn to analyze merchant profiles and discover StoreHub’s solutions can streamline their operations effectively.</a:t>
              </a:r>
            </a:p>
          </p:txBody>
        </p:sp>
        <p:pic>
          <p:nvPicPr>
            <p:cNvPr name="Picture 28" id="28"/>
            <p:cNvPicPr>
              <a:picLocks noChangeAspect="true"/>
            </p:cNvPicPr>
            <p:nvPr/>
          </p:nvPicPr>
          <p:blipFill>
            <a:blip r:embed="rId6"/>
            <a:srcRect l="0" r="0" t="0" b="0"/>
            <a:stretch>
              <a:fillRect/>
            </a:stretch>
          </p:blipFill>
          <p:spPr>
            <a:xfrm rot="0" flipH="false" flipV="false">
              <a:off x="10322470" y="1706698"/>
              <a:ext cx="921383" cy="929836"/>
            </a:xfrm>
            <a:prstGeom prst="rect">
              <a:avLst/>
            </a:prstGeom>
            <a:ln w="12700">
              <a:noFill/>
              <a:prstDash val="solid"/>
            </a:ln>
          </p:spPr>
        </p:pic>
      </p:grpSp>
      <p:grpSp>
        <p:nvGrpSpPr>
          <p:cNvPr name="Group 29" id="29"/>
          <p:cNvGrpSpPr/>
          <p:nvPr/>
        </p:nvGrpSpPr>
        <p:grpSpPr>
          <a:xfrm>
            <a:off x="7248214" y="3287672"/>
            <a:ext cx="2222817" cy="3403599"/>
            <a:chOff x="7248214" y="3287672"/>
            <a:chExt cx="2222817" cy="3403599"/>
          </a:xfrm>
        </p:grpSpPr>
        <p:sp>
          <p:nvSpPr>
            <p:cNvPr name="Freeform 30" id="30"/>
            <p:cNvSpPr/>
            <p:nvPr/>
          </p:nvSpPr>
          <p:spPr>
            <a:xfrm rot="0" flipH="false" flipV="false">
              <a:off x="7248214" y="3287672"/>
              <a:ext cx="2222817" cy="3142826"/>
            </a:xfrm>
            <a:custGeom>
              <a:avLst/>
              <a:gdLst/>
              <a:ahLst/>
              <a:cxnLst/>
              <a:rect r="r" b="b" t="t" l="l"/>
              <a:pathLst>
                <a:path h="3142826" w="2222817">
                  <a:moveTo>
                    <a:pt x="187606" y="0"/>
                  </a:moveTo>
                  <a:lnTo>
                    <a:pt x="427302" y="0"/>
                  </a:lnTo>
                  <a:cubicBezTo>
                    <a:pt x="427302" y="377822"/>
                    <a:pt x="733588" y="684107"/>
                    <a:pt x="1111409" y="684107"/>
                  </a:cubicBezTo>
                  <a:cubicBezTo>
                    <a:pt x="1489231" y="684107"/>
                    <a:pt x="1795516" y="377822"/>
                    <a:pt x="1795516" y="0"/>
                  </a:cubicBezTo>
                  <a:lnTo>
                    <a:pt x="2035212" y="0"/>
                  </a:lnTo>
                  <a:cubicBezTo>
                    <a:pt x="2138824" y="0"/>
                    <a:pt x="2222818" y="83994"/>
                    <a:pt x="2222818" y="187606"/>
                  </a:cubicBezTo>
                  <a:lnTo>
                    <a:pt x="2222818" y="2955220"/>
                  </a:lnTo>
                  <a:cubicBezTo>
                    <a:pt x="2222818" y="3058832"/>
                    <a:pt x="2138824" y="3142826"/>
                    <a:pt x="2035212" y="3142826"/>
                  </a:cubicBezTo>
                  <a:lnTo>
                    <a:pt x="187606" y="3142826"/>
                  </a:lnTo>
                  <a:cubicBezTo>
                    <a:pt x="83994" y="3142826"/>
                    <a:pt x="0" y="3058832"/>
                    <a:pt x="0" y="2955220"/>
                  </a:cubicBezTo>
                  <a:lnTo>
                    <a:pt x="0" y="187606"/>
                  </a:lnTo>
                  <a:cubicBezTo>
                    <a:pt x="0" y="83994"/>
                    <a:pt x="83994" y="0"/>
                    <a:pt x="187606" y="0"/>
                  </a:cubicBezTo>
                  <a:close/>
                </a:path>
              </a:pathLst>
            </a:custGeom>
            <a:solidFill>
              <a:srgbClr val="FFFFFF">
                <a:alpha val="100000"/>
              </a:srgbClr>
            </a:solidFill>
            <a:ln w="12700" cap="flat">
              <a:noFill/>
              <a:prstDash val="solid"/>
            </a:ln>
            <a:effectLst>
              <a:outerShdw dir="0" dist="0" blurRad="2540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31" id="31"/>
            <p:cNvSpPr/>
            <p:nvPr/>
          </p:nvSpPr>
          <p:spPr>
            <a:xfrm rot="0" flipH="false" flipV="false">
              <a:off x="7549733" y="6169724"/>
              <a:ext cx="1619781" cy="521547"/>
            </a:xfrm>
            <a:prstGeom prst="roundRect">
              <a:avLst>
                <a:gd name="adj" fmla="val 25758"/>
              </a:avLst>
            </a:prstGeom>
            <a:solidFill>
              <a:srgbClr val="00602B">
                <a:alpha val="100000"/>
              </a:srgbClr>
            </a:solidFill>
            <a:ln w="12700" cap="flat">
              <a:noFill/>
              <a:prstDash val="solid"/>
            </a:ln>
          </p:spPr>
          <p:txBody>
            <a:bodyPr anchor="ctr" rtlCol="false" lIns="91440" rIns="91440" tIns="45720" bIns="45720"/>
            <a:lstStyle/>
            <a:p>
              <a:pPr algn="ctr" indent="0">
                <a:lnSpc>
                  <a:spcPct val="100000"/>
                </a:lnSpc>
                <a:defRPr/>
              </a:pPr>
              <a:r>
                <a:rPr lang="en-US" b="false" i="false" strike="noStrike" u="none" sz="1400">
                  <a:solidFill>
                    <a:srgbClr val="FFFFFF"/>
                  </a:solidFill>
                  <a:latin typeface="Roboto"/>
                  <a:ea typeface="Roboto"/>
                  <a:cs typeface="Roboto"/>
                  <a:sym typeface="Roboto"/>
                </a:rPr>
                <a:t>Start !</a:t>
              </a:r>
              <a:endParaRPr lang="en-US" sz="1100"/>
            </a:p>
          </p:txBody>
        </p:sp>
        <p:sp>
          <p:nvSpPr>
            <p:cNvPr name="AutoShape 32" id="32"/>
            <p:cNvSpPr/>
            <p:nvPr/>
          </p:nvSpPr>
          <p:spPr>
            <a:xfrm rot="0" flipH="false" flipV="false">
              <a:off x="7431473" y="3967161"/>
              <a:ext cx="1856301" cy="307777"/>
            </a:xfrm>
            <a:prstGeom prst="rect">
              <a:avLst/>
            </a:prstGeom>
            <a:noFill/>
            <a:ln w="12700">
              <a:noFill/>
              <a:prstDash val="solid"/>
            </a:ln>
          </p:spPr>
          <p:txBody>
            <a:bodyPr anchor="b" rtlCol="false" lIns="0" rIns="0" tIns="45720" bIns="45720"/>
            <a:lstStyle/>
            <a:p>
              <a:pPr algn="ctr" indent="0">
                <a:lnSpc>
                  <a:spcPct val="100000"/>
                </a:lnSpc>
                <a:defRPr/>
              </a:pPr>
              <a:r>
                <a:rPr lang="en-US" b="true" i="false" strike="noStrike" u="none" sz="1400">
                  <a:solidFill>
                    <a:srgbClr val="00602B"/>
                  </a:solidFill>
                  <a:latin typeface="Roboto"/>
                  <a:ea typeface="Roboto"/>
                  <a:cs typeface="Roboto"/>
                  <a:sym typeface="Roboto"/>
                </a:rPr>
                <a:t>System Navigation</a:t>
              </a:r>
              <a:endParaRPr lang="en-US" sz="1100"/>
            </a:p>
          </p:txBody>
        </p:sp>
        <p:sp>
          <p:nvSpPr>
            <p:cNvPr name="AutoShape 33" id="33"/>
            <p:cNvSpPr/>
            <p:nvPr/>
          </p:nvSpPr>
          <p:spPr>
            <a:xfrm rot="0" flipH="false" flipV="false">
              <a:off x="7352605" y="4390967"/>
              <a:ext cx="2061896" cy="1130300"/>
            </a:xfrm>
            <a:prstGeom prst="rect">
              <a:avLst/>
            </a:prstGeom>
            <a:noFill/>
            <a:ln w="12700">
              <a:noFill/>
              <a:prstDash val="solid"/>
            </a:ln>
          </p:spPr>
          <p:txBody>
            <a:bodyPr anchor="t" rtlCol="false" lIns="0" rIns="0" tIns="45720" bIns="45720"/>
            <a:lstStyle/>
            <a:p>
              <a:pPr algn="ctr" indent="0">
                <a:lnSpc>
                  <a:spcPct val="150000"/>
                </a:lnSpc>
                <a:defRPr/>
              </a:pPr>
              <a:r>
                <a:rPr lang="en-US" b="false" i="false" strike="noStrike" u="none" sz="900">
                  <a:solidFill>
                    <a:srgbClr val="000000"/>
                  </a:solidFill>
                  <a:latin typeface="Roboto"/>
                  <a:ea typeface="Roboto"/>
                  <a:cs typeface="Roboto"/>
                  <a:sym typeface="Roboto"/>
                </a:rPr>
                <a:t>Explore our BackOffice and POS Register to experience the complete user journey. Set up your own dummy business account and get hands-on with the system.</a:t>
              </a:r>
              <a:endParaRPr lang="en-US" sz="1100"/>
            </a:p>
          </p:txBody>
        </p:sp>
      </p:grpSp>
      <p:pic>
        <p:nvPicPr>
          <p:cNvPr name="Picture 34" id="34"/>
          <p:cNvPicPr>
            <a:picLocks noChangeAspect="true"/>
          </p:cNvPicPr>
          <p:nvPr/>
        </p:nvPicPr>
        <p:blipFill>
          <a:blip r:embed="rId7"/>
          <a:srcRect l="0" r="0" t="0" b="0"/>
          <a:stretch>
            <a:fillRect/>
          </a:stretch>
        </p:blipFill>
        <p:spPr>
          <a:xfrm rot="0" flipH="false" flipV="false">
            <a:off x="7463188" y="2217557"/>
            <a:ext cx="1840729" cy="1840729"/>
          </a:xfrm>
          <a:prstGeom prst="rect">
            <a:avLst/>
          </a:prstGeom>
          <a:ln w="12700">
            <a:noFill/>
            <a:prstDash val="solid"/>
          </a:ln>
        </p:spPr>
      </p:pic>
      <p:pic>
        <p:nvPicPr>
          <p:cNvPr name="Picture 35" id="35"/>
          <p:cNvPicPr>
            <a:picLocks noChangeAspect="true"/>
          </p:cNvPicPr>
          <p:nvPr/>
        </p:nvPicPr>
        <p:blipFill>
          <a:blip r:embed="rId8"/>
          <a:srcRect l="0" r="0" t="0" b="0"/>
          <a:stretch>
            <a:fillRect/>
          </a:stretch>
        </p:blipFill>
        <p:spPr>
          <a:xfrm rot="0" flipH="false" flipV="false">
            <a:off x="11070567" y="195644"/>
            <a:ext cx="546100" cy="546100"/>
          </a:xfrm>
          <a:prstGeom prst="rect">
            <a:avLst/>
          </a:prstGeom>
          <a:ln w="12700">
            <a:noFill/>
            <a:prstDash val="solid"/>
          </a:ln>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0" y="2434213"/>
            <a:ext cx="6179736" cy="1989574"/>
          </a:xfrm>
          <a:prstGeom prst="homePlate">
            <a:avLst/>
          </a:prstGeom>
          <a:solidFill>
            <a:srgbClr val="E0A0FF">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4" id="4"/>
          <p:cNvSpPr/>
          <p:nvPr/>
        </p:nvSpPr>
        <p:spPr>
          <a:xfrm rot="0" flipH="false" flipV="false">
            <a:off x="0" y="2434213"/>
            <a:ext cx="6037805" cy="1989574"/>
          </a:xfrm>
          <a:prstGeom prst="homePlate">
            <a:avLst/>
          </a:prstGeom>
          <a:solidFill>
            <a:srgbClr val="FB9B04">
              <a:alpha val="100000"/>
            </a:srgbClr>
          </a:solidFill>
          <a:ln w="12700" cap="flat">
            <a:noFill/>
            <a:prstDash val="solid"/>
          </a:ln>
          <a:effectLst>
            <a:outerShdw dir="0" dist="0" blurRad="63500" algn="ctr" sx="102000" sy="102000" rotWithShape="false">
              <a:srgbClr val="000000">
                <a:alpha val="40000"/>
              </a:srgbClr>
            </a:outerShdw>
          </a:effectLst>
        </p:spPr>
        <p:txBody>
          <a:bodyPr anchor="ctr" rtlCol="false" lIns="91440" rIns="91440" tIns="45720" bIns="45720"/>
          <a:lstStyle/>
          <a:p>
            <a:pPr algn="ctr" indent="0">
              <a:lnSpc>
                <a:spcPct val="100000"/>
              </a:lnSpc>
              <a:defRPr/>
            </a:pPr>
            <a:r>
              <a:rPr lang="en-US" b="false" i="false" strike="noStrike" u="none" sz="1400">
                <a:solidFill>
                  <a:srgbClr val="FFFFFF"/>
                </a:solidFill>
                <a:latin typeface="Arial"/>
                <a:ea typeface="Arial"/>
                <a:cs typeface="Arial"/>
                <a:sym typeface="Arial"/>
              </a:rPr>
              <a:t> </a:t>
            </a:r>
            <a:endParaRPr lang="en-US" sz="1100"/>
          </a:p>
        </p:txBody>
      </p:sp>
      <p:sp>
        <p:nvSpPr>
          <p:cNvPr name="AutoShape 5" id="5"/>
          <p:cNvSpPr/>
          <p:nvPr/>
        </p:nvSpPr>
        <p:spPr>
          <a:xfrm rot="0" flipH="false" flipV="false">
            <a:off x="266972" y="3076650"/>
            <a:ext cx="4083300" cy="704700"/>
          </a:xfrm>
          <a:prstGeom prst="rect">
            <a:avLst/>
          </a:prstGeom>
          <a:noFill/>
          <a:ln w="12700">
            <a:noFill/>
            <a:prstDash val="solid"/>
          </a:ln>
        </p:spPr>
        <p:txBody>
          <a:bodyPr anchor="ctr" rtlCol="false" lIns="25400" rIns="25400" tIns="25400" bIns="25400"/>
          <a:lstStyle/>
          <a:p>
            <a:pPr algn="ctr" indent="0">
              <a:lnSpc>
                <a:spcPct val="100000"/>
              </a:lnSpc>
              <a:defRPr/>
            </a:pPr>
            <a:r>
              <a:rPr lang="en-US" b="true" i="false" strike="noStrike" u="none" sz="4800">
                <a:solidFill>
                  <a:srgbClr val="FFFFFF"/>
                </a:solidFill>
                <a:latin typeface="Signika"/>
                <a:ea typeface="Signika"/>
                <a:cs typeface="Signika"/>
                <a:sym typeface="Signika"/>
              </a:rPr>
              <a:t>Software</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1590850" y="800131"/>
            <a:ext cx="1634082" cy="1634082"/>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withEffect" presetClass="entr" presetID="10"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000" id="7"/>
                                        <p:tgtEl>
                                          <p:spTgt spid="5"/>
                                        </p:tgtEl>
                                      </p:cBhvr>
                                    </p:animEffect>
                                  </p:childTnLst>
                                </p:cTn>
                              </p:par>
                            </p:childTnLst>
                          </p:cTn>
                        </p:par>
                        <p:par>
                          <p:cTn id="8" fill="hold">
                            <p:childTnLst>
                              <p:par>
                                <p:cTn fill="hold" id="9" nodeType="afterEffect" presetClass="exit" presetID="10" presetSubtype="0" repeatCount="0">
                                  <p:stCondLst>
                                    <p:cond delay="0"/>
                                  </p:stCondLst>
                                  <p:childTnLst>
                                    <p:animEffect filter="fade" transition="out">
                                      <p:cBhvr>
                                        <p:cTn dur="500" id="11"/>
                                        <p:tgtEl>
                                          <p:spTgt spid="5"/>
                                        </p:tgtEl>
                                      </p:cBhvr>
                                    </p:animEffect>
                                    <p:set>
                                      <p:cBhvr>
                                        <p:cTn dur="1" fill="hold" id="10">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r="0" t="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0" y="0"/>
            <a:ext cx="12192000" cy="54300"/>
          </a:xfrm>
          <a:prstGeom prst="rect">
            <a:avLst/>
          </a:prstGeom>
          <a:gradFill rotWithShape="false">
            <a:gsLst>
              <a:gs pos="0">
                <a:srgbClr val="F7AB1D">
                  <a:alpha val="100000"/>
                </a:srgbClr>
              </a:gs>
              <a:gs pos="30000">
                <a:srgbClr val="FF5722">
                  <a:alpha val="100000"/>
                </a:srgbClr>
              </a:gs>
              <a:gs pos="62000">
                <a:srgbClr val="EC153F">
                  <a:alpha val="100000"/>
                </a:srgbClr>
              </a:gs>
              <a:gs pos="100000">
                <a:srgbClr val="9C036D">
                  <a:alpha val="100000"/>
                </a:srgbClr>
              </a:gs>
            </a:gsLst>
            <a:lin ang="2700000"/>
          </a:gradFill>
          <a:ln w="12700">
            <a:noFill/>
            <a:prstDash val="solid"/>
          </a:ln>
        </p:spPr>
        <p:txBody>
          <a:bodyPr anchor="ctr" rtlCol="false" lIns="121900" rIns="121900" tIns="121900" bIns="121900"/>
          <a:lstStyle/>
          <a:p>
            <a:pPr algn="l" indent="0">
              <a:lnSpc>
                <a:spcPct val="100000"/>
              </a:lnSpc>
              <a:defRPr/>
            </a:pPr>
            <a:r>
              <a:rPr lang="en-US" b="false" i="false" strike="noStrike" u="none" sz="1400">
                <a:solidFill>
                  <a:srgbClr val="000000"/>
                </a:solidFill>
                <a:latin typeface="Arial"/>
                <a:ea typeface="Arial"/>
                <a:cs typeface="Arial"/>
                <a:sym typeface="Arial"/>
              </a:rPr>
              <a:t> </a:t>
            </a:r>
            <a:endParaRPr lang="en-US" sz="1100"/>
          </a:p>
        </p:txBody>
      </p:sp>
      <p:sp>
        <p:nvSpPr>
          <p:cNvPr name="AutoShape 3" id="3"/>
          <p:cNvSpPr/>
          <p:nvPr/>
        </p:nvSpPr>
        <p:spPr>
          <a:xfrm rot="0" flipH="false" flipV="false">
            <a:off x="-449249" y="682531"/>
            <a:ext cx="3505200" cy="419100"/>
          </a:xfrm>
          <a:prstGeom prst="rect">
            <a:avLst/>
          </a:prstGeom>
          <a:noFill/>
          <a:ln w="12700">
            <a:noFill/>
            <a:prstDash val="solid"/>
          </a:ln>
        </p:spPr>
        <p:txBody>
          <a:bodyPr anchor="ctr" rtlCol="false" wrap="square" lIns="25400" rIns="25400" tIns="25400" bIns="25400">
            <a:spAutoFit/>
          </a:bodyPr>
          <a:lstStyle/>
          <a:p>
            <a:pPr algn="l" indent="0" marL="609600">
              <a:lnSpc>
                <a:spcPct val="100000"/>
              </a:lnSpc>
              <a:defRPr/>
            </a:pPr>
            <a:r>
              <a:rPr lang="en-US" b="true" i="false" strike="noStrike" u="none" sz="2400">
                <a:solidFill>
                  <a:srgbClr val="2F2922"/>
                </a:solidFill>
                <a:latin typeface="Signika"/>
                <a:ea typeface="Signika"/>
                <a:cs typeface="Signika"/>
                <a:sym typeface="Signika"/>
              </a:rPr>
              <a:t>Plans</a:t>
            </a:r>
            <a:endParaRPr lang="en-US" sz="1100"/>
          </a:p>
        </p:txBody>
      </p:sp>
      <p:sp>
        <p:nvSpPr>
          <p:cNvPr name="AutoShape 4" id="4"/>
          <p:cNvSpPr/>
          <p:nvPr/>
        </p:nvSpPr>
        <p:spPr>
          <a:xfrm rot="0" flipH="false" flipV="false">
            <a:off x="1956653" y="79333"/>
            <a:ext cx="7735200" cy="495300"/>
          </a:xfrm>
          <a:prstGeom prst="rect">
            <a:avLst/>
          </a:prstGeom>
          <a:noFill/>
          <a:ln w="12700">
            <a:noFill/>
            <a:prstDash val="solid"/>
          </a:ln>
        </p:spPr>
        <p:txBody>
          <a:bodyPr anchor="ctr" rtlCol="false" wrap="square" lIns="25400" rIns="25400" tIns="25400" bIns="25400">
            <a:spAutoFit/>
          </a:bodyPr>
          <a:lstStyle/>
          <a:p>
            <a:pPr algn="l" indent="0">
              <a:lnSpc>
                <a:spcPct val="100000"/>
              </a:lnSpc>
              <a:defRPr/>
            </a:pPr>
            <a:r>
              <a:rPr lang="en-US" b="false" i="false" strike="noStrike" u="none" sz="2900">
                <a:solidFill>
                  <a:srgbClr val="CCCCCC"/>
                </a:solidFill>
                <a:latin typeface="Signika"/>
                <a:ea typeface="Signika"/>
                <a:cs typeface="Signika"/>
                <a:sym typeface="Signika"/>
              </a:rPr>
              <a:t>|</a:t>
            </a:r>
            <a:r>
              <a:rPr lang="en-US" b="true" i="false" strike="noStrike" u="none" sz="2900">
                <a:solidFill>
                  <a:srgbClr val="000000"/>
                </a:solidFill>
                <a:latin typeface="Signika"/>
                <a:ea typeface="Signika"/>
                <a:cs typeface="Signika"/>
                <a:sym typeface="Signika"/>
              </a:rPr>
              <a:t> Software</a:t>
            </a:r>
            <a:endParaRPr lang="en-US" sz="1100"/>
          </a:p>
        </p:txBody>
      </p:sp>
      <p:sp>
        <p:nvSpPr>
          <p:cNvPr name="AutoShape 5" id="5"/>
          <p:cNvSpPr/>
          <p:nvPr/>
        </p:nvSpPr>
        <p:spPr>
          <a:xfrm rot="0" flipH="false" flipV="false">
            <a:off x="1450182" y="6214129"/>
            <a:ext cx="10322445" cy="508371"/>
          </a:xfrm>
          <a:prstGeom prst="roundRect">
            <a:avLst>
              <a:gd name="adj" fmla="val 16667"/>
            </a:avLst>
          </a:prstGeom>
          <a:noFill/>
          <a:ln w="12700" cmpd="sng" cap="flat">
            <a:noFill/>
            <a:prstDash val="dash"/>
            <a:miter lim="8000000"/>
          </a:ln>
        </p:spPr>
        <p:txBody>
          <a:bodyPr anchor="ctr" rtlCol="false" lIns="91440" rIns="91440" tIns="45720" bIns="45720"/>
          <a:lstStyle/>
          <a:p>
            <a:pPr algn="ctr" indent="0">
              <a:lnSpc>
                <a:spcPct val="100000"/>
              </a:lnSpc>
              <a:defRPr/>
            </a:pPr>
            <a:r>
              <a:rPr lang="en-US" b="true" i="false" strike="noStrike" u="none" sz="1200">
                <a:solidFill>
                  <a:srgbClr val="FF0000"/>
                </a:solidFill>
                <a:latin typeface="Roboto"/>
                <a:ea typeface="Roboto"/>
                <a:cs typeface="Roboto"/>
                <a:sym typeface="Roboto"/>
              </a:rPr>
              <a:t>Take a look at our Websites to see list of features for each plan </a:t>
            </a:r>
            <a:r>
              <a:rPr lang="en-US" b="true" i="false" strike="noStrike" u="none" sz="1200">
                <a:solidFill>
                  <a:srgbClr val="000000"/>
                </a:solidFill>
                <a:latin typeface="Roboto"/>
                <a:ea typeface="Roboto"/>
                <a:cs typeface="Roboto"/>
                <a:sym typeface="Roboto"/>
              </a:rPr>
              <a:t>: </a:t>
            </a:r>
            <a:r>
              <a:rPr lang="en-US" b="true" i="false" strike="noStrike" u="none" sz="1200">
                <a:solidFill>
                  <a:srgbClr val="135CE0"/>
                </a:solidFill>
                <a:latin typeface="Roboto"/>
                <a:ea typeface="Roboto"/>
                <a:cs typeface="Roboto"/>
                <a:sym typeface="Roboto"/>
                <a:hlinkClick r:id="rId3" tooltip="https://www.storehub.com/my/pricing/">
                  <a:extLst>
                    <a:ext uri="{A12FA001-AC4F-418D-AE19-62706E023703}">
                      <ahyp:hlinkClr xmlns:ahyp="http://schemas.microsoft.com/office/drawing/2018/hyperlinkcolor" val="tx"/>
                    </a:ext>
                  </a:extLst>
                </a:hlinkClick>
              </a:rPr>
              <a:t>MY</a:t>
            </a:r>
            <a:r>
              <a:rPr lang="en-US" b="true" i="false" strike="noStrike" u="none" sz="1200">
                <a:solidFill>
                  <a:srgbClr val="135CE0"/>
                </a:solidFill>
                <a:latin typeface="Roboto"/>
                <a:ea typeface="Roboto"/>
                <a:cs typeface="Roboto"/>
                <a:sym typeface="Roboto"/>
              </a:rPr>
              <a:t> | </a:t>
            </a:r>
            <a:r>
              <a:rPr lang="en-US" b="true" i="false" strike="noStrike" u="none" sz="1200">
                <a:solidFill>
                  <a:srgbClr val="135CE0"/>
                </a:solidFill>
                <a:latin typeface="Roboto"/>
                <a:ea typeface="Roboto"/>
                <a:cs typeface="Roboto"/>
                <a:sym typeface="Roboto"/>
                <a:hlinkClick r:id="rId4" tooltip="https://www.storehub.com/ph/pricing/">
                  <a:extLst>
                    <a:ext uri="{A12FA001-AC4F-418D-AE19-62706E023703}">
                      <ahyp:hlinkClr xmlns:ahyp="http://schemas.microsoft.com/office/drawing/2018/hyperlinkcolor" val="tx"/>
                    </a:ext>
                  </a:extLst>
                </a:hlinkClick>
              </a:rPr>
              <a:t>PH</a:t>
            </a:r>
            <a:r>
              <a:rPr lang="en-US" b="true" i="false" strike="noStrike" u="none" sz="1200">
                <a:solidFill>
                  <a:srgbClr val="135CE0"/>
                </a:solidFill>
                <a:latin typeface="Roboto"/>
                <a:ea typeface="Roboto"/>
                <a:cs typeface="Roboto"/>
                <a:sym typeface="Roboto"/>
              </a:rPr>
              <a:t> | </a:t>
            </a:r>
            <a:r>
              <a:rPr lang="en-US" b="true" i="false" strike="noStrike" u="none" sz="1200">
                <a:solidFill>
                  <a:srgbClr val="135CE0"/>
                </a:solidFill>
                <a:latin typeface="Roboto"/>
                <a:ea typeface="Roboto"/>
                <a:cs typeface="Roboto"/>
                <a:sym typeface="Roboto"/>
                <a:hlinkClick r:id="rId5" tooltip="https://www.storehub.com/th/pricing/">
                  <a:extLst>
                    <a:ext uri="{A12FA001-AC4F-418D-AE19-62706E023703}">
                      <ahyp:hlinkClr xmlns:ahyp="http://schemas.microsoft.com/office/drawing/2018/hyperlinkcolor" val="tx"/>
                    </a:ext>
                  </a:extLst>
                </a:hlinkClick>
              </a:rPr>
              <a:t>TH</a:t>
            </a:r>
            <a:endParaRPr lang="en-US" sz="1100"/>
          </a:p>
        </p:txBody>
      </p:sp>
      <p:pic>
        <p:nvPicPr>
          <p:cNvPr name="Picture 6" id="6"/>
          <p:cNvPicPr>
            <a:picLocks noChangeAspect="true"/>
          </p:cNvPicPr>
          <p:nvPr/>
        </p:nvPicPr>
        <p:blipFill>
          <a:blip r:embed="rId6"/>
          <a:srcRect l="0" r="0" t="0" b="0"/>
          <a:stretch>
            <a:fillRect/>
          </a:stretch>
        </p:blipFill>
        <p:spPr>
          <a:xfrm rot="0" flipH="false" flipV="false">
            <a:off x="3444943" y="6287229"/>
            <a:ext cx="435271" cy="435271"/>
          </a:xfrm>
          <a:prstGeom prst="rect">
            <a:avLst/>
          </a:prstGeom>
          <a:ln w="12700">
            <a:noFill/>
            <a:prstDash val="solid"/>
          </a:ln>
        </p:spPr>
      </p:pic>
      <p:pic>
        <p:nvPicPr>
          <p:cNvPr name="Picture 7" id="7"/>
          <p:cNvPicPr>
            <a:picLocks noChangeAspect="true"/>
          </p:cNvPicPr>
          <p:nvPr/>
        </p:nvPicPr>
        <p:blipFill>
          <a:blip r:embed="rId7"/>
          <a:srcRect l="0" r="0" t="0" b="0"/>
          <a:stretch>
            <a:fillRect/>
          </a:stretch>
        </p:blipFill>
        <p:spPr>
          <a:xfrm rot="0" flipH="false" flipV="false">
            <a:off x="10569597" y="-126302"/>
            <a:ext cx="1326900" cy="1326900"/>
          </a:xfrm>
          <a:prstGeom prst="rect">
            <a:avLst/>
          </a:prstGeom>
          <a:ln w="12700">
            <a:noFill/>
            <a:prstDash val="solid"/>
          </a:ln>
        </p:spPr>
      </p:pic>
      <p:sp>
        <p:nvSpPr>
          <p:cNvPr name="AutoShape 8" id="8"/>
          <p:cNvSpPr/>
          <p:nvPr/>
        </p:nvSpPr>
        <p:spPr>
          <a:xfrm rot="0" flipH="false" flipV="false">
            <a:off x="22765" y="6611354"/>
            <a:ext cx="1962105" cy="235962"/>
          </a:xfrm>
          <a:prstGeom prst="rect">
            <a:avLst/>
          </a:prstGeom>
          <a:noFill/>
          <a:ln w="12700">
            <a:noFill/>
            <a:prstDash val="solid"/>
          </a:ln>
        </p:spPr>
        <p:txBody>
          <a:bodyPr anchor="ctr" rtlCol="false" lIns="91440" rIns="91440" tIns="45720" bIns="45720"/>
          <a:lstStyle/>
          <a:p>
            <a:pPr algn="l" indent="0">
              <a:lnSpc>
                <a:spcPct val="150000"/>
              </a:lnSpc>
              <a:defRPr/>
            </a:pPr>
            <a:r>
              <a:rPr lang="en-US" b="true" i="false" strike="noStrike" u="none" sz="700">
                <a:solidFill>
                  <a:srgbClr val="000000"/>
                </a:solidFill>
                <a:latin typeface="Roboto"/>
                <a:ea typeface="Roboto"/>
                <a:cs typeface="Roboto"/>
                <a:sym typeface="Roboto"/>
              </a:rPr>
              <a:t>TRX = Transaction</a:t>
            </a:r>
            <a:endParaRPr lang="en-US" sz="1100"/>
          </a:p>
        </p:txBody>
      </p:sp>
      <p:sp>
        <p:nvSpPr>
          <p:cNvPr name="AutoShape 9" id="9"/>
          <p:cNvSpPr/>
          <p:nvPr/>
        </p:nvSpPr>
        <p:spPr>
          <a:xfrm rot="0" flipH="false" flipV="false">
            <a:off x="196332" y="1055260"/>
            <a:ext cx="10553700" cy="698500"/>
          </a:xfrm>
          <a:prstGeom prst="rect">
            <a:avLst/>
          </a:prstGeom>
          <a:noFill/>
          <a:ln w="12700">
            <a:noFill/>
            <a:prstDash val="solid"/>
          </a:ln>
        </p:spPr>
        <p:txBody>
          <a:bodyPr anchor="t" rtlCol="false" wrap="square" lIns="0" rIns="0" tIns="45720" bIns="45720">
            <a:spAutoFit/>
          </a:bodyPr>
          <a:lstStyle/>
          <a:p>
            <a:pPr algn="l" indent="0">
              <a:lnSpc>
                <a:spcPct val="166666"/>
              </a:lnSpc>
              <a:defRPr/>
            </a:pPr>
            <a:r>
              <a:rPr lang="en-US" b="false" i="false" strike="noStrike" u="none" sz="1200">
                <a:solidFill>
                  <a:srgbClr val="000000"/>
                </a:solidFill>
                <a:latin typeface="Roboto"/>
                <a:ea typeface="Roboto"/>
                <a:cs typeface="Roboto"/>
                <a:sym typeface="Roboto"/>
              </a:rPr>
              <a:t>Starting with the 1</a:t>
            </a:r>
            <a:r>
              <a:rPr lang="en-US" b="false" i="false" strike="noStrike" u="none" sz="1200" baseline="30000">
                <a:solidFill>
                  <a:srgbClr val="000000"/>
                </a:solidFill>
                <a:latin typeface="Roboto"/>
                <a:ea typeface="Roboto"/>
                <a:cs typeface="Roboto"/>
                <a:sym typeface="Roboto"/>
              </a:rPr>
              <a:t>st</a:t>
            </a:r>
            <a:r>
              <a:rPr lang="en-US" b="false" i="false" strike="noStrike" u="none" sz="1200">
                <a:solidFill>
                  <a:srgbClr val="000000"/>
                </a:solidFill>
                <a:latin typeface="Roboto"/>
                <a:ea typeface="Roboto"/>
                <a:cs typeface="Roboto"/>
                <a:sym typeface="Roboto"/>
              </a:rPr>
              <a:t> Step: Selecting the most suitable plan tailored to their business needs. Once the merchant subscribes, they gain access to the BackOffice, where they can input information for </a:t>
            </a:r>
            <a:r>
              <a:rPr lang="en-US" b="true" i="false" strike="noStrike" u="none" sz="1200">
                <a:solidFill>
                  <a:srgbClr val="000000"/>
                </a:solidFill>
                <a:latin typeface="Roboto"/>
                <a:ea typeface="Roboto"/>
                <a:cs typeface="Roboto"/>
                <a:sym typeface="Roboto"/>
              </a:rPr>
              <a:t>1 store and activate 1 POS register</a:t>
            </a:r>
            <a:r>
              <a:rPr lang="en-US" b="false" i="false" strike="noStrike" u="none" sz="1200">
                <a:solidFill>
                  <a:srgbClr val="000000"/>
                </a:solidFill>
                <a:latin typeface="Roboto"/>
                <a:ea typeface="Roboto"/>
                <a:cs typeface="Roboto"/>
                <a:sym typeface="Roboto"/>
              </a:rPr>
              <a:t>.</a:t>
            </a:r>
            <a:endParaRPr lang="en-US" sz="1100"/>
          </a:p>
        </p:txBody>
      </p:sp>
      <p:graphicFrame>
        <p:nvGraphicFramePr>
          <p:cNvPr name="Table 10" id="10"/>
          <p:cNvGraphicFramePr>
            <a:graphicFrameLocks noGrp="true"/>
          </p:cNvGraphicFramePr>
          <p:nvPr/>
        </p:nvGraphicFramePr>
        <p:xfrm>
          <a:off x="297969" y="1781481"/>
          <a:ext cx="10984375" cy="3688824"/>
        </p:xfrm>
        <a:graphic>
          <a:graphicData uri="http://schemas.openxmlformats.org/drawingml/2006/table">
            <a:tbl>
              <a:tblPr>
                <a:effectLst/>
              </a:tblPr>
              <a:tblGrid>
                <a:gridCol w="1345732"/>
                <a:gridCol w="1004605"/>
                <a:gridCol w="1125335"/>
                <a:gridCol w="1277612"/>
                <a:gridCol w="1050088"/>
                <a:gridCol w="1288616"/>
                <a:gridCol w="967400"/>
                <a:gridCol w="3343454"/>
              </a:tblGrid>
              <a:tr h="469900">
                <a:tc rowSpan="2">
                  <a:txBody>
                    <a:bodyPr anchor="t" rtlCol="false"/>
                    <a:lstStyle/>
                    <a:p>
                      <a:pPr algn="ctr" indent="0">
                        <a:lnSpc>
                          <a:spcPct val="100000"/>
                        </a:lnSpc>
                        <a:defRPr/>
                      </a:pPr>
                      <a:r>
                        <a:rPr lang="en-US" b="true" i="false" strike="noStrike" u="none" sz="1600">
                          <a:solidFill>
                            <a:srgbClr val="FFFFFF"/>
                          </a:solidFill>
                          <a:latin typeface="Roboto"/>
                          <a:ea typeface="Roboto"/>
                          <a:cs typeface="Roboto"/>
                          <a:sym typeface="Roboto"/>
                        </a:rPr>
                        <a:t>Plans</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888888">
                        <a:alpha val="100000"/>
                      </a:srgbClr>
                    </a:solidFill>
                  </a:tcPr>
                </a:tc>
                <a:tc gridSpan="3">
                  <a:txBody>
                    <a:bodyPr anchor="t" rtlCol="false"/>
                    <a:lstStyle/>
                    <a:p>
                      <a:pPr algn="ctr" indent="0">
                        <a:lnSpc>
                          <a:spcPct val="100000"/>
                        </a:lnSpc>
                        <a:defRPr/>
                      </a:pPr>
                      <a:r>
                        <a:rPr lang="en-US" b="true" i="false" strike="noStrike" u="none" sz="1600">
                          <a:solidFill>
                            <a:srgbClr val="FFFFFF"/>
                          </a:solidFill>
                          <a:latin typeface="Roboto"/>
                          <a:ea typeface="Roboto"/>
                          <a:cs typeface="Roboto"/>
                          <a:sym typeface="Roboto"/>
                        </a:rPr>
                        <a:t>Monthly</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888888">
                        <a:alpha val="100000"/>
                      </a:srgbClr>
                    </a:solidFill>
                  </a:tcPr>
                </a:tc>
                <a:tc hMerge="true">
                  <a:txBody>
                    <a:bodyPr anchor="t" rtlCol="false"/>
                    <a:lstStyle/>
                    <a:p>
                      <a:pPr algn="ctr">
                        <a:defRPr/>
                      </a:pPr>
                      <a:endParaRP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hMerge="true">
                  <a:txBody>
                    <a:bodyPr anchor="t" rtlCol="false"/>
                    <a:lstStyle/>
                    <a:p>
                      <a:pPr algn="ctr">
                        <a:defRPr/>
                      </a:pPr>
                      <a:endParaRP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gridSpan="3">
                  <a:txBody>
                    <a:bodyPr anchor="t" rtlCol="false"/>
                    <a:lstStyle/>
                    <a:p>
                      <a:pPr algn="ctr" indent="0">
                        <a:lnSpc>
                          <a:spcPct val="100000"/>
                        </a:lnSpc>
                        <a:defRPr/>
                      </a:pPr>
                      <a:r>
                        <a:rPr lang="en-US" b="true" i="false" strike="noStrike" u="none" sz="1600">
                          <a:solidFill>
                            <a:srgbClr val="FFFFFF"/>
                          </a:solidFill>
                          <a:latin typeface="Roboto"/>
                          <a:ea typeface="Roboto"/>
                          <a:cs typeface="Roboto"/>
                          <a:sym typeface="Roboto"/>
                        </a:rPr>
                        <a:t>Annual</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888888">
                        <a:alpha val="100000"/>
                      </a:srgbClr>
                    </a:solidFill>
                  </a:tcPr>
                </a:tc>
                <a:tc hMerge="true">
                  <a:txBody>
                    <a:bodyPr anchor="t" rtlCol="false"/>
                    <a:lstStyle/>
                    <a:p>
                      <a:pPr algn="ctr">
                        <a:defRPr/>
                      </a:pPr>
                      <a:endParaRP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hMerge="true">
                  <a:txBody>
                    <a:bodyPr anchor="t" rtlCol="false"/>
                    <a:lstStyle/>
                    <a:p>
                      <a:pPr algn="ctr">
                        <a:defRPr/>
                      </a:pPr>
                      <a:endParaRP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rowSpan="2">
                  <a:txBody>
                    <a:bodyPr anchor="t" rtlCol="false"/>
                    <a:lstStyle/>
                    <a:p>
                      <a:pPr algn="ctr" indent="0">
                        <a:lnSpc>
                          <a:spcPct val="100000"/>
                        </a:lnSpc>
                        <a:defRPr/>
                      </a:pPr>
                      <a:r>
                        <a:rPr lang="en-US" b="true" i="false" strike="noStrike" u="none" sz="1600">
                          <a:solidFill>
                            <a:srgbClr val="FFFFFF"/>
                          </a:solidFill>
                          <a:latin typeface="Roboto"/>
                          <a:ea typeface="Roboto"/>
                          <a:cs typeface="Roboto"/>
                          <a:sym typeface="Roboto"/>
                        </a:rPr>
                        <a:t>Plan Inclusive</a:t>
                      </a:r>
                      <a:endParaRPr lang="en-US" sz="1100"/>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888888">
                        <a:alpha val="100000"/>
                      </a:srgbClr>
                    </a:solidFill>
                  </a:tcPr>
                </a:tc>
              </a:tr>
              <a:tr h="469900">
                <a:tc vMerge="true">
                  <a:txBody>
                    <a:bodyPr anchor="t" rtlCol="false"/>
                    <a:lstStyle/>
                    <a:p>
                      <a:pPr algn="ctr">
                        <a:defRPr/>
                      </a:pPr>
                      <a:endParaRP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a:txBody>
                    <a:bodyPr anchor="t" rtlCol="false"/>
                    <a:lstStyle/>
                    <a:p>
                      <a:pPr algn="ctr">
                        <a:defRPr/>
                      </a:pPr>
                      <a:endParaRPr/>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EEEEEE">
                        <a:alpha val="100000"/>
                      </a:srgbClr>
                    </a:solidFill>
                  </a:tcPr>
                </a:tc>
                <a:tc vMerge="true">
                  <a:txBody>
                    <a:bodyPr anchor="t" rtlCol="false"/>
                    <a:lstStyle/>
                    <a:p>
                      <a:pPr algn="ctr">
                        <a:defRPr/>
                      </a:pPr>
                      <a:endParaRPr/>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lstStyle/>
                    <a:p>
                      <a:pPr algn="ctr" indent="0">
                        <a:lnSpc>
                          <a:spcPct val="100000"/>
                        </a:lnSpc>
                        <a:defRPr/>
                      </a:pPr>
                      <a:r>
                        <a:rPr lang="en-US" b="true" i="false" strike="noStrike" u="none" sz="1200">
                          <a:solidFill>
                            <a:srgbClr val="FFFFFF"/>
                          </a:solidFill>
                          <a:latin typeface="Roboto"/>
                          <a:ea typeface="Roboto"/>
                          <a:cs typeface="Roboto"/>
                          <a:sym typeface="Roboto"/>
                        </a:rPr>
                        <a:t>Starter</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01988D">
                        <a:alpha val="100000"/>
                      </a:srgbClr>
                    </a:solid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131</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2249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1250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1,314</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22,490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12,500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l" indent="-127000" marL="127000">
                        <a:lnSpc>
                          <a:spcPct val="166666"/>
                        </a:lnSpc>
                        <a:buClr>
                          <a:srgbClr val="1F2329"/>
                        </a:buClr>
                        <a:buChar char="•"/>
                        <a:defRPr/>
                      </a:pPr>
                      <a:r>
                        <a:rPr lang="en-US" b="false" i="false" strike="noStrike" u="none" sz="1000">
                          <a:solidFill>
                            <a:srgbClr val="1F2329"/>
                          </a:solidFill>
                          <a:latin typeface="Roboto"/>
                          <a:ea typeface="Roboto"/>
                          <a:cs typeface="Roboto"/>
                          <a:sym typeface="Roboto"/>
                        </a:rPr>
                        <a:t>For </a:t>
                      </a:r>
                      <a:r>
                        <a:rPr lang="en-US" b="true" i="true" strike="noStrike" u="none" sz="1000">
                          <a:solidFill>
                            <a:srgbClr val="1F2329"/>
                          </a:solidFill>
                          <a:latin typeface="Roboto"/>
                          <a:ea typeface="Roboto"/>
                          <a:cs typeface="Roboto"/>
                          <a:sym typeface="Roboto"/>
                        </a:rPr>
                        <a:t>single store</a:t>
                      </a:r>
                      <a:r>
                        <a:rPr lang="en-US" b="false" i="false" strike="noStrike" u="none" sz="1000">
                          <a:solidFill>
                            <a:srgbClr val="1F2329"/>
                          </a:solidFill>
                          <a:latin typeface="Roboto"/>
                          <a:ea typeface="Roboto"/>
                          <a:cs typeface="Roboto"/>
                          <a:sym typeface="Roboto"/>
                        </a:rPr>
                        <a:t> only</a:t>
                      </a:r>
                      <a:r>
                        <a:rPr lang="en-US" b="false" i="false" strike="noStrike" u="none" sz="1000">
                          <a:solidFill>
                            <a:srgbClr val="1F2329"/>
                          </a:solidFill>
                          <a:latin typeface="Roboto"/>
                          <a:ea typeface="Roboto"/>
                          <a:cs typeface="Roboto"/>
                          <a:sym typeface="Roboto"/>
                        </a:rPr>
                        <a:t/>
                      </a:r>
                      <a:endParaRPr lang="en-US" sz="1100"/>
                    </a:p>
                    <a:p>
                      <a:pPr algn="l" indent="-127000" marL="127000">
                        <a:lnSpc>
                          <a:spcPct val="166666"/>
                        </a:lnSpc>
                        <a:buClr>
                          <a:srgbClr val="1F2329"/>
                        </a:buClr>
                        <a:buChar char="•"/>
                      </a:pPr>
                      <a:r>
                        <a:rPr lang="en-US" b="false" i="false" strike="noStrike" u="none" sz="1000">
                          <a:solidFill>
                            <a:srgbClr val="1F2329"/>
                          </a:solidFill>
                          <a:latin typeface="Roboto"/>
                          <a:ea typeface="Roboto"/>
                          <a:cs typeface="Roboto"/>
                          <a:sym typeface="Roboto"/>
                        </a:rPr>
                        <a:t>Cap at </a:t>
                      </a:r>
                      <a:r>
                        <a:rPr lang="en-US" b="true" i="true" strike="noStrike" u="none" sz="1000">
                          <a:solidFill>
                            <a:srgbClr val="1F2329"/>
                          </a:solidFill>
                          <a:latin typeface="Roboto"/>
                          <a:ea typeface="Roboto"/>
                          <a:cs typeface="Roboto"/>
                          <a:sym typeface="Roboto"/>
                        </a:rPr>
                        <a:t>1,000 products</a:t>
                      </a:r>
                      <a:r>
                        <a:rPr lang="en-US" b="false" i="false" strike="noStrike" u="none" sz="1000">
                          <a:solidFill>
                            <a:srgbClr val="1F2329"/>
                          </a:solidFill>
                          <a:latin typeface="Roboto"/>
                          <a:ea typeface="Roboto"/>
                          <a:cs typeface="Roboto"/>
                          <a:sym typeface="Roboto"/>
                        </a:rPr>
                        <a:t/>
                      </a:r>
                    </a:p>
                    <a:p>
                      <a:pPr algn="l" indent="-127000" marL="127000">
                        <a:lnSpc>
                          <a:spcPct val="166666"/>
                        </a:lnSpc>
                        <a:buClr>
                          <a:srgbClr val="1F2329"/>
                        </a:buClr>
                        <a:buChar char="•"/>
                      </a:pPr>
                      <a:r>
                        <a:rPr lang="en-US" b="false" i="false" strike="noStrike" u="none" sz="1000">
                          <a:solidFill>
                            <a:srgbClr val="1F2329"/>
                          </a:solidFill>
                          <a:latin typeface="Roboto"/>
                          <a:ea typeface="Roboto"/>
                          <a:cs typeface="Roboto"/>
                          <a:sym typeface="Roboto"/>
                        </a:rPr>
                        <a:t>Suitable for </a:t>
                      </a:r>
                      <a:r>
                        <a:rPr lang="en-US" b="true" i="true" strike="noStrike" u="none" sz="1000">
                          <a:solidFill>
                            <a:srgbClr val="1F2329"/>
                          </a:solidFill>
                          <a:latin typeface="Roboto"/>
                          <a:ea typeface="Roboto"/>
                          <a:cs typeface="Roboto"/>
                          <a:sym typeface="Roboto"/>
                        </a:rPr>
                        <a:t>medium</a:t>
                      </a:r>
                      <a:r>
                        <a:rPr lang="en-US" b="false" i="false" strike="noStrike" u="none" sz="1000">
                          <a:solidFill>
                            <a:srgbClr val="1F2329"/>
                          </a:solidFill>
                          <a:latin typeface="Roboto"/>
                          <a:ea typeface="Roboto"/>
                          <a:cs typeface="Roboto"/>
                          <a:sym typeface="Roboto"/>
                        </a:rPr>
                        <a:t> transaction volume</a:t>
                      </a:r>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lstStyle/>
                    <a:p>
                      <a:pPr algn="ctr" indent="0">
                        <a:lnSpc>
                          <a:spcPct val="100000"/>
                        </a:lnSpc>
                        <a:defRPr/>
                      </a:pPr>
                      <a:r>
                        <a:rPr lang="en-US" b="true" i="false" strike="noStrike" u="none" sz="1200">
                          <a:solidFill>
                            <a:srgbClr val="FFFFFF"/>
                          </a:solidFill>
                          <a:latin typeface="Roboto"/>
                          <a:ea typeface="Roboto"/>
                          <a:cs typeface="Roboto"/>
                          <a:sym typeface="Roboto"/>
                        </a:rPr>
                        <a:t>Advanced</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00BC4E">
                        <a:alpha val="100000"/>
                      </a:srgbClr>
                    </a:solid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253</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4499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2500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2,536</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44,990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25,000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l" indent="-127000" marL="127000">
                        <a:lnSpc>
                          <a:spcPct val="166666"/>
                        </a:lnSpc>
                        <a:buClr>
                          <a:srgbClr val="1F2329"/>
                        </a:buClr>
                        <a:buChar char="•"/>
                        <a:defRPr/>
                      </a:pPr>
                      <a:r>
                        <a:rPr lang="en-US" b="true" i="true" strike="noStrike" u="none" sz="1000">
                          <a:solidFill>
                            <a:srgbClr val="1F2329"/>
                          </a:solidFill>
                          <a:latin typeface="Roboto"/>
                          <a:ea typeface="Roboto"/>
                          <a:cs typeface="Roboto"/>
                          <a:sym typeface="Roboto"/>
                        </a:rPr>
                        <a:t>Multiple store</a:t>
                      </a:r>
                      <a:r>
                        <a:rPr lang="en-US" b="false" i="false" strike="noStrike" u="none" sz="1000">
                          <a:solidFill>
                            <a:srgbClr val="1F2329"/>
                          </a:solidFill>
                          <a:latin typeface="Roboto"/>
                          <a:ea typeface="Roboto"/>
                          <a:cs typeface="Roboto"/>
                          <a:sym typeface="Roboto"/>
                        </a:rPr>
                        <a:t> support</a:t>
                      </a:r>
                      <a:r>
                        <a:rPr lang="en-US" b="false" i="false" strike="noStrike" u="none" sz="1000">
                          <a:solidFill>
                            <a:srgbClr val="1F2329"/>
                          </a:solidFill>
                          <a:latin typeface="Roboto"/>
                          <a:ea typeface="Roboto"/>
                          <a:cs typeface="Roboto"/>
                          <a:sym typeface="Roboto"/>
                        </a:rPr>
                        <a:t/>
                      </a:r>
                      <a:endParaRPr lang="en-US" sz="1100"/>
                    </a:p>
                    <a:p>
                      <a:pPr algn="l" indent="-127000" marL="127000">
                        <a:lnSpc>
                          <a:spcPct val="166666"/>
                        </a:lnSpc>
                        <a:buClr>
                          <a:srgbClr val="1F2329"/>
                        </a:buClr>
                        <a:buChar char="•"/>
                      </a:pPr>
                      <a:r>
                        <a:rPr lang="en-US" b="false" i="false" strike="noStrike" u="none" sz="1000">
                          <a:solidFill>
                            <a:srgbClr val="1F2329"/>
                          </a:solidFill>
                          <a:latin typeface="Roboto"/>
                          <a:ea typeface="Roboto"/>
                          <a:cs typeface="Roboto"/>
                          <a:sym typeface="Roboto"/>
                        </a:rPr>
                        <a:t>Cap at </a:t>
                      </a:r>
                      <a:r>
                        <a:rPr lang="en-US" b="true" i="true" strike="noStrike" u="none" sz="1000">
                          <a:solidFill>
                            <a:srgbClr val="1F2329"/>
                          </a:solidFill>
                          <a:latin typeface="Roboto"/>
                          <a:ea typeface="Roboto"/>
                          <a:cs typeface="Roboto"/>
                          <a:sym typeface="Roboto"/>
                        </a:rPr>
                        <a:t>10,000 products</a:t>
                      </a:r>
                      <a:r>
                        <a:rPr lang="en-US" b="false" i="false" strike="noStrike" u="none" sz="1000">
                          <a:solidFill>
                            <a:srgbClr val="1F2329"/>
                          </a:solidFill>
                          <a:latin typeface="Roboto"/>
                          <a:ea typeface="Roboto"/>
                          <a:cs typeface="Roboto"/>
                          <a:sym typeface="Roboto"/>
                        </a:rPr>
                        <a:t/>
                      </a:r>
                    </a:p>
                    <a:p>
                      <a:pPr algn="l" indent="-127000" marL="127000">
                        <a:lnSpc>
                          <a:spcPct val="166666"/>
                        </a:lnSpc>
                        <a:buClr>
                          <a:srgbClr val="1F2329"/>
                        </a:buClr>
                        <a:buChar char="•"/>
                      </a:pPr>
                      <a:r>
                        <a:rPr lang="en-US" b="false" i="false" strike="noStrike" u="none" sz="1000">
                          <a:solidFill>
                            <a:srgbClr val="1F2329"/>
                          </a:solidFill>
                          <a:latin typeface="Roboto"/>
                          <a:ea typeface="Roboto"/>
                          <a:cs typeface="Roboto"/>
                          <a:sym typeface="Roboto"/>
                        </a:rPr>
                        <a:t>Suitable for </a:t>
                      </a:r>
                      <a:r>
                        <a:rPr lang="en-US" b="true" i="true" strike="noStrike" u="none" sz="1000">
                          <a:solidFill>
                            <a:srgbClr val="1F2329"/>
                          </a:solidFill>
                          <a:latin typeface="Roboto"/>
                          <a:ea typeface="Roboto"/>
                          <a:cs typeface="Roboto"/>
                          <a:sym typeface="Roboto"/>
                        </a:rPr>
                        <a:t>progressive</a:t>
                      </a:r>
                      <a:r>
                        <a:rPr lang="en-US" b="false" i="false" strike="noStrike" u="none" sz="1000">
                          <a:solidFill>
                            <a:srgbClr val="1F2329"/>
                          </a:solidFill>
                          <a:latin typeface="Roboto"/>
                          <a:ea typeface="Roboto"/>
                          <a:cs typeface="Roboto"/>
                          <a:sym typeface="Roboto"/>
                        </a:rPr>
                        <a:t> transaction volume</a:t>
                      </a:r>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lstStyle/>
                    <a:p>
                      <a:pPr algn="ctr" indent="0">
                        <a:lnSpc>
                          <a:spcPct val="100000"/>
                        </a:lnSpc>
                        <a:defRPr/>
                      </a:pPr>
                      <a:r>
                        <a:rPr lang="en-US" b="true" i="false" strike="noStrike" u="none" sz="1200">
                          <a:solidFill>
                            <a:srgbClr val="FFFFFF"/>
                          </a:solidFill>
                          <a:latin typeface="Roboto"/>
                          <a:ea typeface="Roboto"/>
                          <a:cs typeface="Roboto"/>
                          <a:sym typeface="Roboto"/>
                        </a:rPr>
                        <a:t>Pro</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0043DA">
                        <a:alpha val="100000"/>
                      </a:srgbClr>
                    </a:solid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506</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8999</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4800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5,084</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89,990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ctr" indent="0">
                        <a:lnSpc>
                          <a:spcPct val="100000"/>
                        </a:lnSpc>
                        <a:defRPr/>
                      </a:pPr>
                      <a:r>
                        <a:rPr lang="en-US" b="false" i="false" strike="noStrike" u="none" sz="1000">
                          <a:solidFill>
                            <a:srgbClr val="1F2329"/>
                          </a:solidFill>
                          <a:latin typeface="Roboto"/>
                          <a:ea typeface="Roboto"/>
                          <a:cs typeface="Roboto"/>
                          <a:sym typeface="Roboto"/>
                        </a:rPr>
                        <a:t>48,000</a:t>
                      </a:r>
                      <a:endParaRPr lang="en-US" sz="1100"/>
                    </a:p>
                  </a:txBody>
                  <a:tcPr anchor="ctr" marL="101600" marR="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lstStyle/>
                    <a:p>
                      <a:pPr algn="l" indent="-127000" marL="127000">
                        <a:lnSpc>
                          <a:spcPct val="166666"/>
                        </a:lnSpc>
                        <a:buClr>
                          <a:srgbClr val="1F2329"/>
                        </a:buClr>
                        <a:buChar char="•"/>
                        <a:defRPr/>
                      </a:pPr>
                      <a:r>
                        <a:rPr lang="en-US" b="false" i="false" strike="noStrike" u="none" sz="1000">
                          <a:solidFill>
                            <a:srgbClr val="1F2329"/>
                          </a:solidFill>
                          <a:latin typeface="Roboto"/>
                          <a:ea typeface="Roboto"/>
                          <a:cs typeface="Roboto"/>
                          <a:sym typeface="Roboto"/>
                        </a:rPr>
                        <a:t>For </a:t>
                      </a:r>
                      <a:r>
                        <a:rPr lang="en-US" b="true" i="true" strike="noStrike" u="none" sz="1000">
                          <a:solidFill>
                            <a:srgbClr val="1F2329"/>
                          </a:solidFill>
                          <a:latin typeface="Roboto"/>
                          <a:ea typeface="Roboto"/>
                          <a:cs typeface="Roboto"/>
                          <a:sym typeface="Roboto"/>
                        </a:rPr>
                        <a:t>corprate businesses </a:t>
                      </a:r>
                      <a:r>
                        <a:rPr lang="en-US" b="false" i="false" strike="noStrike" u="none" sz="1000">
                          <a:solidFill>
                            <a:srgbClr val="1F2329"/>
                          </a:solidFill>
                          <a:latin typeface="Roboto"/>
                          <a:ea typeface="Roboto"/>
                          <a:cs typeface="Roboto"/>
                          <a:sym typeface="Roboto"/>
                        </a:rPr>
                        <a:t/>
                      </a:r>
                      <a:endParaRPr lang="en-US" sz="1100"/>
                    </a:p>
                    <a:p>
                      <a:pPr algn="l" indent="-127000" marL="127000">
                        <a:lnSpc>
                          <a:spcPct val="166666"/>
                        </a:lnSpc>
                        <a:buClr>
                          <a:srgbClr val="1F2329"/>
                        </a:buClr>
                        <a:buChar char="•"/>
                      </a:pPr>
                      <a:r>
                        <a:rPr lang="en-US" b="true" i="true" strike="noStrike" u="none" sz="1000">
                          <a:solidFill>
                            <a:srgbClr val="1F2329"/>
                          </a:solidFill>
                          <a:latin typeface="Roboto"/>
                          <a:ea typeface="Roboto"/>
                          <a:cs typeface="Roboto"/>
                          <a:sym typeface="Roboto"/>
                        </a:rPr>
                        <a:t>Unlimited</a:t>
                      </a:r>
                      <a:r>
                        <a:rPr lang="en-US" b="false" i="false" strike="noStrike" u="none" sz="1000">
                          <a:solidFill>
                            <a:srgbClr val="1F2329"/>
                          </a:solidFill>
                          <a:latin typeface="Roboto"/>
                          <a:ea typeface="Roboto"/>
                          <a:cs typeface="Roboto"/>
                          <a:sym typeface="Roboto"/>
                        </a:rPr>
                        <a:t> products</a:t>
                      </a:r>
                      <a:r>
                        <a:rPr lang="en-US" b="false" i="false" strike="noStrike" u="none" sz="1000">
                          <a:solidFill>
                            <a:srgbClr val="1F2329"/>
                          </a:solidFill>
                          <a:latin typeface="Roboto"/>
                          <a:ea typeface="Roboto"/>
                          <a:cs typeface="Roboto"/>
                          <a:sym typeface="Roboto"/>
                        </a:rPr>
                        <a:t/>
                      </a:r>
                    </a:p>
                    <a:p>
                      <a:pPr algn="l" indent="-127000" marL="127000">
                        <a:lnSpc>
                          <a:spcPct val="166666"/>
                        </a:lnSpc>
                        <a:buClr>
                          <a:srgbClr val="1F2329"/>
                        </a:buClr>
                        <a:buChar char="•"/>
                      </a:pPr>
                      <a:r>
                        <a:rPr lang="en-US" b="false" i="false" strike="noStrike" u="none" sz="1000">
                          <a:solidFill>
                            <a:srgbClr val="1F2329"/>
                          </a:solidFill>
                          <a:latin typeface="Roboto"/>
                          <a:ea typeface="Roboto"/>
                          <a:cs typeface="Roboto"/>
                          <a:sym typeface="Roboto"/>
                        </a:rPr>
                        <a:t>Suitable for </a:t>
                      </a:r>
                      <a:r>
                        <a:rPr lang="en-US" b="true" i="true" strike="noStrike" u="none" sz="1000">
                          <a:solidFill>
                            <a:srgbClr val="1F2329"/>
                          </a:solidFill>
                          <a:latin typeface="Roboto"/>
                          <a:ea typeface="Roboto"/>
                          <a:cs typeface="Roboto"/>
                          <a:sym typeface="Roboto"/>
                        </a:rPr>
                        <a:t>large</a:t>
                      </a:r>
                      <a:r>
                        <a:rPr lang="en-US" b="false" i="false" strike="noStrike" u="none" sz="1000">
                          <a:solidFill>
                            <a:srgbClr val="1F2329"/>
                          </a:solidFill>
                          <a:latin typeface="Roboto"/>
                          <a:ea typeface="Roboto"/>
                          <a:cs typeface="Roboto"/>
                          <a:sym typeface="Roboto"/>
                        </a:rPr>
                        <a:t> transaction volume</a:t>
                      </a:r>
                    </a:p>
                  </a:txBody>
                  <a:tcPr anchor="ctr" marL="101600" marR="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bl>
          </a:graphicData>
        </a:graphic>
      </p:graphicFrame>
      <p:pic>
        <p:nvPicPr>
          <p:cNvPr name="Picture 11" id="11"/>
          <p:cNvPicPr>
            <a:picLocks noChangeAspect="true"/>
          </p:cNvPicPr>
          <p:nvPr/>
        </p:nvPicPr>
        <p:blipFill>
          <a:blip r:embed="rId8"/>
          <a:srcRect l="0" r="0" t="0" b="0"/>
          <a:stretch>
            <a:fillRect/>
          </a:stretch>
        </p:blipFill>
        <p:spPr>
          <a:xfrm rot="0" flipH="false" flipV="false">
            <a:off x="2032501" y="2420744"/>
            <a:ext cx="358421" cy="201859"/>
          </a:xfrm>
          <a:prstGeom prst="rect">
            <a:avLst/>
          </a:prstGeom>
          <a:ln w="12700">
            <a:noFill/>
            <a:prstDash val="solid"/>
          </a:ln>
        </p:spPr>
      </p:pic>
      <p:pic>
        <p:nvPicPr>
          <p:cNvPr name="Picture 12" id="12"/>
          <p:cNvPicPr>
            <a:picLocks noChangeAspect="true"/>
          </p:cNvPicPr>
          <p:nvPr/>
        </p:nvPicPr>
        <p:blipFill>
          <a:blip r:embed="rId9"/>
          <a:srcRect l="0" r="0" t="0" b="0"/>
          <a:stretch>
            <a:fillRect/>
          </a:stretch>
        </p:blipFill>
        <p:spPr>
          <a:xfrm rot="0" flipH="false" flipV="false">
            <a:off x="3086522" y="2395344"/>
            <a:ext cx="358421" cy="201859"/>
          </a:xfrm>
          <a:prstGeom prst="rect">
            <a:avLst/>
          </a:prstGeom>
          <a:ln w="12700">
            <a:noFill/>
            <a:prstDash val="solid"/>
          </a:ln>
        </p:spPr>
      </p:pic>
      <p:pic>
        <p:nvPicPr>
          <p:cNvPr name="Picture 13" id="13"/>
          <p:cNvPicPr>
            <a:picLocks noChangeAspect="true"/>
          </p:cNvPicPr>
          <p:nvPr/>
        </p:nvPicPr>
        <p:blipFill>
          <a:blip r:embed="rId10"/>
          <a:srcRect l="0" r="0" t="0" b="0"/>
          <a:stretch>
            <a:fillRect/>
          </a:stretch>
        </p:blipFill>
        <p:spPr>
          <a:xfrm rot="0" flipH="false" flipV="false">
            <a:off x="4288962" y="2408031"/>
            <a:ext cx="358421" cy="201885"/>
          </a:xfrm>
          <a:prstGeom prst="rect">
            <a:avLst/>
          </a:prstGeom>
          <a:ln w="12700">
            <a:noFill/>
            <a:prstDash val="solid"/>
          </a:ln>
        </p:spPr>
      </p:pic>
      <p:pic>
        <p:nvPicPr>
          <p:cNvPr name="Picture 14" id="14"/>
          <p:cNvPicPr>
            <a:picLocks noChangeAspect="true"/>
          </p:cNvPicPr>
          <p:nvPr/>
        </p:nvPicPr>
        <p:blipFill>
          <a:blip r:embed="rId8"/>
          <a:srcRect l="0" r="0" t="0" b="0"/>
          <a:stretch>
            <a:fillRect/>
          </a:stretch>
        </p:blipFill>
        <p:spPr>
          <a:xfrm rot="0" flipH="false" flipV="false">
            <a:off x="5460779" y="2408044"/>
            <a:ext cx="358421" cy="201859"/>
          </a:xfrm>
          <a:prstGeom prst="rect">
            <a:avLst/>
          </a:prstGeom>
          <a:ln w="12700">
            <a:noFill/>
            <a:prstDash val="solid"/>
          </a:ln>
        </p:spPr>
      </p:pic>
      <p:pic>
        <p:nvPicPr>
          <p:cNvPr name="Picture 15" id="15"/>
          <p:cNvPicPr>
            <a:picLocks noChangeAspect="true"/>
          </p:cNvPicPr>
          <p:nvPr/>
        </p:nvPicPr>
        <p:blipFill>
          <a:blip r:embed="rId9"/>
          <a:srcRect l="0" r="0" t="0" b="0"/>
          <a:stretch>
            <a:fillRect/>
          </a:stretch>
        </p:blipFill>
        <p:spPr>
          <a:xfrm rot="0" flipH="false" flipV="false">
            <a:off x="6514800" y="2408044"/>
            <a:ext cx="358421" cy="201859"/>
          </a:xfrm>
          <a:prstGeom prst="rect">
            <a:avLst/>
          </a:prstGeom>
          <a:ln w="12700">
            <a:noFill/>
            <a:prstDash val="solid"/>
          </a:ln>
        </p:spPr>
      </p:pic>
      <p:pic>
        <p:nvPicPr>
          <p:cNvPr name="Picture 16" id="16"/>
          <p:cNvPicPr>
            <a:picLocks noChangeAspect="true"/>
          </p:cNvPicPr>
          <p:nvPr/>
        </p:nvPicPr>
        <p:blipFill>
          <a:blip r:embed="rId10"/>
          <a:srcRect l="0" r="0" t="0" b="0"/>
          <a:stretch>
            <a:fillRect/>
          </a:stretch>
        </p:blipFill>
        <p:spPr>
          <a:xfrm rot="0" flipH="false" flipV="false">
            <a:off x="7686618" y="2408031"/>
            <a:ext cx="358421" cy="201885"/>
          </a:xfrm>
          <a:prstGeom prst="rect">
            <a:avLst/>
          </a:prstGeom>
          <a:ln w="12700">
            <a:noFill/>
            <a:prstDash val="solid"/>
          </a:ln>
        </p:spPr>
      </p:pic>
      <p:sp>
        <p:nvSpPr>
          <p:cNvPr name="AutoShape 17" id="17"/>
          <p:cNvSpPr/>
          <p:nvPr/>
        </p:nvSpPr>
        <p:spPr>
          <a:xfrm rot="0" flipH="false" flipV="false">
            <a:off x="1303351" y="5642258"/>
            <a:ext cx="10322445" cy="508371"/>
          </a:xfrm>
          <a:prstGeom prst="roundRect">
            <a:avLst>
              <a:gd name="adj" fmla="val 16667"/>
            </a:avLst>
          </a:prstGeom>
          <a:noFill/>
          <a:ln w="12700" cmpd="sng" cap="flat">
            <a:noFill/>
            <a:prstDash val="dash"/>
            <a:miter lim="8000000"/>
          </a:ln>
        </p:spPr>
        <p:txBody>
          <a:bodyPr anchor="ctr" rtlCol="false" lIns="91440" rIns="91440" tIns="45720" bIns="45720"/>
          <a:lstStyle/>
          <a:p>
            <a:pPr algn="ctr" indent="0">
              <a:lnSpc>
                <a:spcPct val="100000"/>
              </a:lnSpc>
              <a:defRPr/>
            </a:pPr>
            <a:r>
              <a:rPr lang="en-US" b="true" i="true" strike="noStrike" u="none" sz="1200">
                <a:solidFill>
                  <a:srgbClr val="7030A0"/>
                </a:solidFill>
                <a:latin typeface="Roboto"/>
                <a:ea typeface="Roboto"/>
                <a:cs typeface="Roboto"/>
                <a:sym typeface="Roboto"/>
              </a:rPr>
              <a:t>All plans comes with 1 Store License &amp; 1 Register License. For additional store/register licenses, refer to next slide.</a:t>
            </a:r>
            <a:endParaRPr lang="en-US" sz="1100"/>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oreHub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oreHub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oreHub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StoreHub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自定义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xsi="http://www.w3.org/2001/XMLSchema-instance"/>
</file>